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 autoCompressPictures="0">
  <p:sldMasterIdLst>
    <p:sldMasterId id="2147483649" r:id="rId1"/>
  </p:sldMasterIdLst>
  <p:notesMasterIdLst>
    <p:notesMasterId r:id="rId11"/>
  </p:notesMasterIdLst>
  <p:handoutMasterIdLst>
    <p:handoutMasterId r:id="rId12"/>
  </p:handoutMasterIdLst>
  <p:sldIdLst>
    <p:sldId id="256" r:id="rId2"/>
    <p:sldId id="452" r:id="rId3"/>
    <p:sldId id="453" r:id="rId4"/>
    <p:sldId id="454" r:id="rId5"/>
    <p:sldId id="455" r:id="rId6"/>
    <p:sldId id="456" r:id="rId7"/>
    <p:sldId id="457" r:id="rId8"/>
    <p:sldId id="458" r:id="rId9"/>
    <p:sldId id="459" r:id="rId10"/>
  </p:sldIdLst>
  <p:sldSz cx="9144000" cy="5143500" type="screen16x9"/>
  <p:notesSz cx="6858000" cy="9144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6E0"/>
    <a:srgbClr val="EC5407"/>
    <a:srgbClr val="33EC04"/>
    <a:srgbClr val="F4F6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24"/>
    <p:restoredTop sz="71556" autoAdjust="0"/>
  </p:normalViewPr>
  <p:slideViewPr>
    <p:cSldViewPr>
      <p:cViewPr>
        <p:scale>
          <a:sx n="88" d="100"/>
          <a:sy n="88" d="100"/>
        </p:scale>
        <p:origin x="144" y="56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23320"/>
    </p:cViewPr>
  </p:outlineViewPr>
  <p:notesTextViewPr>
    <p:cViewPr>
      <p:scale>
        <a:sx n="110" d="100"/>
        <a:sy n="110" d="100"/>
      </p:scale>
      <p:origin x="0" y="0"/>
    </p:cViewPr>
  </p:notesTextViewPr>
  <p:sorterViewPr>
    <p:cViewPr>
      <p:scale>
        <a:sx n="66" d="100"/>
        <a:sy n="66" d="100"/>
      </p:scale>
      <p:origin x="0" y="6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60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099296D-0F89-4D4A-9103-F8634B8E423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856745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22B069F-4E86-FC43-AAC5-9E984F5FC4E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061954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7C7234C-A380-0140-96E8-3F9A835B8C7A}" type="slidenum">
              <a:rPr lang="fr-FR" sz="1200"/>
              <a:pPr/>
              <a:t>0</a:t>
            </a:fld>
            <a:endParaRPr lang="fr-FR" sz="1200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GB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2B069F-4E86-FC43-AAC5-9E984F5FC4EF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9543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Rectangle 3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Pr Jean-Claude DESFONTIS, Oniris Nantes, 2012</a:t>
            </a:r>
          </a:p>
        </p:txBody>
      </p:sp>
      <p:sp>
        <p:nvSpPr>
          <p:cNvPr id="5" name="Rectangle 3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4F3DF2-78F1-A24D-B780-404A027F5BC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554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3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Pr Jean-Claude DESFONTIS, Oniris Nantes, 2012</a:t>
            </a:r>
          </a:p>
        </p:txBody>
      </p:sp>
      <p:sp>
        <p:nvSpPr>
          <p:cNvPr id="5" name="Rectangle 3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E60E9B-4325-504E-B677-C4E1A7B7BDC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7684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24650" y="114300"/>
            <a:ext cx="2114550" cy="4514850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81000" y="114300"/>
            <a:ext cx="6191250" cy="451485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3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Pr Jean-Claude DESFONTIS, Oniris Nantes, 2012</a:t>
            </a:r>
          </a:p>
        </p:txBody>
      </p:sp>
      <p:sp>
        <p:nvSpPr>
          <p:cNvPr id="5" name="Rectangle 3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B1AA9-6C1D-924F-8712-BEB0D219685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8622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3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Pr Jean-Claude DESFONTIS, Oniris Nantes, 2012</a:t>
            </a:r>
          </a:p>
        </p:txBody>
      </p:sp>
      <p:sp>
        <p:nvSpPr>
          <p:cNvPr id="5" name="Rectangle 3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D4DEE5-01CB-1F4F-B061-6156524E388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2362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Rectangle 3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Pr Jean-Claude DESFONTIS, Oniris Nantes, 2012</a:t>
            </a:r>
          </a:p>
        </p:txBody>
      </p:sp>
      <p:sp>
        <p:nvSpPr>
          <p:cNvPr id="5" name="Rectangle 3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2DF300-C5AC-8140-A67C-09AC575EE0E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847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8976" y="1657350"/>
            <a:ext cx="3846513" cy="29718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87888" y="1657350"/>
            <a:ext cx="3846512" cy="29718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3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Pr Jean-Claude DESFONTIS, Oniris Nantes, 2012</a:t>
            </a:r>
          </a:p>
        </p:txBody>
      </p:sp>
      <p:sp>
        <p:nvSpPr>
          <p:cNvPr id="6" name="Rectangle 3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B8A77B-345E-1540-B187-7F81921CF13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761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3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Pr Jean-Claude DESFONTIS, Oniris Nantes, 2012</a:t>
            </a:r>
          </a:p>
        </p:txBody>
      </p:sp>
      <p:sp>
        <p:nvSpPr>
          <p:cNvPr id="8" name="Rectangle 3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BC424B-12DB-A948-9620-06527E48485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0755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Rectangle 3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Pr Jean-Claude DESFONTIS, Oniris Nantes, 2012</a:t>
            </a:r>
          </a:p>
        </p:txBody>
      </p:sp>
      <p:sp>
        <p:nvSpPr>
          <p:cNvPr id="4" name="Rectangle 3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BF3BAB-6B8B-0340-86E3-9DAB07AE5F7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8106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Pr Jean-Claude DESFONTIS, Oniris Nantes, 2012</a:t>
            </a:r>
          </a:p>
        </p:txBody>
      </p:sp>
      <p:sp>
        <p:nvSpPr>
          <p:cNvPr id="3" name="Rectangle 3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05C243-42A1-BF4A-9C7C-6BDBF43ED13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4628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3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Pr Jean-Claude DESFONTIS, Oniris Nantes, 2012</a:t>
            </a:r>
          </a:p>
        </p:txBody>
      </p:sp>
      <p:sp>
        <p:nvSpPr>
          <p:cNvPr id="6" name="Rectangle 3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A4B0E2-42E4-3C4C-A265-75EB5E65888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6602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3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Pr Jean-Claude DESFONTIS, Oniris Nantes, 2012</a:t>
            </a:r>
          </a:p>
        </p:txBody>
      </p:sp>
      <p:sp>
        <p:nvSpPr>
          <p:cNvPr id="6" name="Rectangle 3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8DD43F-03CA-0046-914E-4C0C0DF1B7A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5868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8976" y="1657350"/>
            <a:ext cx="784542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5250" tIns="47625" rIns="95250" bIns="476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14300"/>
            <a:ext cx="8458200" cy="857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vert="horz" wrap="square" lIns="95250" tIns="47625" rIns="95250" bIns="4762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et modifiez le titre</a:t>
            </a:r>
          </a:p>
        </p:txBody>
      </p:sp>
      <p:sp>
        <p:nvSpPr>
          <p:cNvPr id="18469" name="Rectangle 3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2600" y="4972050"/>
            <a:ext cx="3200400" cy="171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750">
                <a:latin typeface="Arial"/>
                <a:ea typeface="ＭＳ Ｐゴシック" charset="-128"/>
                <a:cs typeface="Arial"/>
              </a:defRPr>
            </a:lvl1pPr>
          </a:lstStyle>
          <a:p>
            <a:pPr>
              <a:defRPr/>
            </a:pPr>
            <a:r>
              <a:rPr lang="fr-FR"/>
              <a:t>Pr Jean-Claude DESFONTIS, Oniris Nantes, 2012</a:t>
            </a:r>
          </a:p>
        </p:txBody>
      </p:sp>
      <p:sp>
        <p:nvSpPr>
          <p:cNvPr id="18470" name="Rectangle 3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63000" y="4972050"/>
            <a:ext cx="381000" cy="171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750">
                <a:cs typeface="Arial" charset="0"/>
              </a:defRPr>
            </a:lvl1pPr>
          </a:lstStyle>
          <a:p>
            <a:pPr>
              <a:defRPr/>
            </a:pPr>
            <a:fld id="{8BBCB37B-0D05-074C-8179-7C69BAEA420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hf hdr="0" dt="0"/>
  <p:txStyles>
    <p:titleStyle>
      <a:lvl1pPr algn="l" defTabSz="713185" rtl="0" eaLnBrk="0" fontAlgn="base" hangingPunct="0">
        <a:spcBef>
          <a:spcPct val="0"/>
        </a:spcBef>
        <a:spcAft>
          <a:spcPct val="0"/>
        </a:spcAft>
        <a:defRPr sz="2250">
          <a:solidFill>
            <a:srgbClr val="FEFF2A"/>
          </a:solidFill>
          <a:latin typeface="+mj-lt"/>
          <a:ea typeface="+mj-ea"/>
          <a:cs typeface="+mj-cs"/>
        </a:defRPr>
      </a:lvl1pPr>
      <a:lvl2pPr algn="l" defTabSz="713185" rtl="0" eaLnBrk="0" fontAlgn="base" hangingPunct="0">
        <a:spcBef>
          <a:spcPct val="0"/>
        </a:spcBef>
        <a:spcAft>
          <a:spcPct val="0"/>
        </a:spcAft>
        <a:defRPr sz="2250">
          <a:solidFill>
            <a:srgbClr val="FEFF2A"/>
          </a:solidFill>
          <a:latin typeface="Century Gothic" charset="0"/>
          <a:ea typeface="ＭＳ Ｐゴシック" charset="-128"/>
          <a:cs typeface="ＭＳ Ｐゴシック" charset="-128"/>
        </a:defRPr>
      </a:lvl2pPr>
      <a:lvl3pPr algn="l" defTabSz="713185" rtl="0" eaLnBrk="0" fontAlgn="base" hangingPunct="0">
        <a:spcBef>
          <a:spcPct val="0"/>
        </a:spcBef>
        <a:spcAft>
          <a:spcPct val="0"/>
        </a:spcAft>
        <a:defRPr sz="2250">
          <a:solidFill>
            <a:srgbClr val="FEFF2A"/>
          </a:solidFill>
          <a:latin typeface="Century Gothic" charset="0"/>
          <a:ea typeface="ＭＳ Ｐゴシック" charset="-128"/>
          <a:cs typeface="ＭＳ Ｐゴシック" charset="-128"/>
        </a:defRPr>
      </a:lvl3pPr>
      <a:lvl4pPr algn="l" defTabSz="713185" rtl="0" eaLnBrk="0" fontAlgn="base" hangingPunct="0">
        <a:spcBef>
          <a:spcPct val="0"/>
        </a:spcBef>
        <a:spcAft>
          <a:spcPct val="0"/>
        </a:spcAft>
        <a:defRPr sz="2250">
          <a:solidFill>
            <a:srgbClr val="FEFF2A"/>
          </a:solidFill>
          <a:latin typeface="Century Gothic" charset="0"/>
          <a:ea typeface="ＭＳ Ｐゴシック" charset="-128"/>
          <a:cs typeface="ＭＳ Ｐゴシック" charset="-128"/>
        </a:defRPr>
      </a:lvl4pPr>
      <a:lvl5pPr algn="l" defTabSz="713185" rtl="0" eaLnBrk="0" fontAlgn="base" hangingPunct="0">
        <a:spcBef>
          <a:spcPct val="0"/>
        </a:spcBef>
        <a:spcAft>
          <a:spcPct val="0"/>
        </a:spcAft>
        <a:defRPr sz="2250">
          <a:solidFill>
            <a:srgbClr val="FEFF2A"/>
          </a:solidFill>
          <a:latin typeface="Century Gothic" charset="0"/>
          <a:ea typeface="ＭＳ Ｐゴシック" charset="-128"/>
          <a:cs typeface="ＭＳ Ｐゴシック" charset="-128"/>
        </a:defRPr>
      </a:lvl5pPr>
      <a:lvl6pPr marL="342900" algn="l" defTabSz="713185" rtl="0" fontAlgn="base">
        <a:spcBef>
          <a:spcPct val="0"/>
        </a:spcBef>
        <a:spcAft>
          <a:spcPct val="0"/>
        </a:spcAft>
        <a:defRPr sz="2250">
          <a:solidFill>
            <a:srgbClr val="FEFF2A"/>
          </a:solidFill>
          <a:latin typeface="Century Gothic" charset="0"/>
          <a:ea typeface="ＭＳ Ｐゴシック" charset="-128"/>
          <a:cs typeface="ＭＳ Ｐゴシック" charset="-128"/>
        </a:defRPr>
      </a:lvl6pPr>
      <a:lvl7pPr marL="685800" algn="l" defTabSz="713185" rtl="0" fontAlgn="base">
        <a:spcBef>
          <a:spcPct val="0"/>
        </a:spcBef>
        <a:spcAft>
          <a:spcPct val="0"/>
        </a:spcAft>
        <a:defRPr sz="2250">
          <a:solidFill>
            <a:srgbClr val="FEFF2A"/>
          </a:solidFill>
          <a:latin typeface="Century Gothic" charset="0"/>
          <a:ea typeface="ＭＳ Ｐゴシック" charset="-128"/>
          <a:cs typeface="ＭＳ Ｐゴシック" charset="-128"/>
        </a:defRPr>
      </a:lvl7pPr>
      <a:lvl8pPr marL="1028700" algn="l" defTabSz="713185" rtl="0" fontAlgn="base">
        <a:spcBef>
          <a:spcPct val="0"/>
        </a:spcBef>
        <a:spcAft>
          <a:spcPct val="0"/>
        </a:spcAft>
        <a:defRPr sz="2250">
          <a:solidFill>
            <a:srgbClr val="FEFF2A"/>
          </a:solidFill>
          <a:latin typeface="Century Gothic" charset="0"/>
          <a:ea typeface="ＭＳ Ｐゴシック" charset="-128"/>
          <a:cs typeface="ＭＳ Ｐゴシック" charset="-128"/>
        </a:defRPr>
      </a:lvl8pPr>
      <a:lvl9pPr marL="1371600" algn="l" defTabSz="713185" rtl="0" fontAlgn="base">
        <a:spcBef>
          <a:spcPct val="0"/>
        </a:spcBef>
        <a:spcAft>
          <a:spcPct val="0"/>
        </a:spcAft>
        <a:defRPr sz="2250">
          <a:solidFill>
            <a:srgbClr val="FEFF2A"/>
          </a:solidFill>
          <a:latin typeface="Century Gothic" charset="0"/>
          <a:ea typeface="ＭＳ Ｐゴシック" charset="-128"/>
          <a:cs typeface="ＭＳ Ｐゴシック" charset="-128"/>
        </a:defRPr>
      </a:lvl9pPr>
    </p:titleStyle>
    <p:bodyStyle>
      <a:lvl1pPr marL="267891" indent="-267891" algn="l" defTabSz="713185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ü"/>
        <a:defRPr sz="1875">
          <a:solidFill>
            <a:schemeClr val="tx1"/>
          </a:solidFill>
          <a:latin typeface="+mn-lt"/>
          <a:ea typeface="+mn-ea"/>
          <a:cs typeface="+mn-cs"/>
        </a:defRPr>
      </a:lvl1pPr>
      <a:lvl2pPr marL="579835" indent="-222647" algn="l" defTabSz="713185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Monotype Sorts" charset="0"/>
        <a:buChar char="s"/>
        <a:defRPr sz="1575">
          <a:solidFill>
            <a:schemeClr val="tx1"/>
          </a:solidFill>
          <a:latin typeface="+mn-lt"/>
          <a:ea typeface="ＭＳ Ｐゴシック" charset="0"/>
        </a:defRPr>
      </a:lvl2pPr>
      <a:lvl3pPr marL="891779" indent="-178594" algn="l" defTabSz="713185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Monotype Sorts" charset="0"/>
        <a:buChar char=""/>
        <a:defRPr sz="1425">
          <a:solidFill>
            <a:schemeClr val="tx1"/>
          </a:solidFill>
          <a:latin typeface="+mn-lt"/>
          <a:ea typeface="+mn-ea"/>
        </a:defRPr>
      </a:lvl3pPr>
      <a:lvl4pPr marL="1247775" indent="-177404" algn="l" defTabSz="713185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1275">
          <a:solidFill>
            <a:schemeClr val="tx1"/>
          </a:solidFill>
          <a:latin typeface="+mn-lt"/>
          <a:ea typeface="+mn-ea"/>
        </a:defRPr>
      </a:lvl4pPr>
      <a:lvl5pPr marL="1604963" indent="-178594" algn="l" defTabSz="713185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1275">
          <a:solidFill>
            <a:schemeClr val="tx1"/>
          </a:solidFill>
          <a:latin typeface="+mn-lt"/>
          <a:ea typeface="+mn-ea"/>
        </a:defRPr>
      </a:lvl5pPr>
      <a:lvl6pPr marL="1947863" indent="-178594" algn="l" defTabSz="713185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1275">
          <a:solidFill>
            <a:schemeClr val="tx1"/>
          </a:solidFill>
          <a:latin typeface="+mn-lt"/>
          <a:ea typeface="+mn-ea"/>
        </a:defRPr>
      </a:lvl6pPr>
      <a:lvl7pPr marL="2290763" indent="-178594" algn="l" defTabSz="713185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1275">
          <a:solidFill>
            <a:schemeClr val="tx1"/>
          </a:solidFill>
          <a:latin typeface="+mn-lt"/>
          <a:ea typeface="+mn-ea"/>
        </a:defRPr>
      </a:lvl7pPr>
      <a:lvl8pPr marL="2633663" indent="-178594" algn="l" defTabSz="713185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1275">
          <a:solidFill>
            <a:schemeClr val="tx1"/>
          </a:solidFill>
          <a:latin typeface="+mn-lt"/>
          <a:ea typeface="+mn-ea"/>
        </a:defRPr>
      </a:lvl8pPr>
      <a:lvl9pPr marL="2976563" indent="-178594" algn="l" defTabSz="713185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1275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93899" y="250031"/>
            <a:ext cx="6102437" cy="857250"/>
          </a:xfrm>
          <a:solidFill>
            <a:schemeClr val="tx2">
              <a:lumMod val="50000"/>
            </a:schemeClr>
          </a:solidFill>
          <a:ln w="9525"/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</p:spPr>
        <p:txBody>
          <a:bodyPr/>
          <a:lstStyle/>
          <a:p>
            <a:pPr algn="ctr" eaLnBrk="1" hangingPunct="1">
              <a:defRPr/>
            </a:pPr>
            <a:r>
              <a:rPr lang="fr-FR" sz="1800" b="1" dirty="0">
                <a:solidFill>
                  <a:schemeClr val="bg1"/>
                </a:solidFill>
              </a:rPr>
              <a:t>UE 066, Pharmacologie et Toxicologie Cliniques</a:t>
            </a:r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87166" y="1869281"/>
            <a:ext cx="4800600" cy="1485900"/>
          </a:xfrm>
          <a:noFill/>
        </p:spPr>
        <p:txBody>
          <a:bodyPr/>
          <a:lstStyle/>
          <a:p>
            <a:pPr eaLnBrk="1" hangingPunct="1"/>
            <a:r>
              <a:rPr lang="fr-FR" sz="2475" dirty="0">
                <a:solidFill>
                  <a:srgbClr val="FF0000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TD</a:t>
            </a:r>
          </a:p>
          <a:p>
            <a:pPr eaLnBrk="1" hangingPunct="1"/>
            <a:r>
              <a:rPr lang="fr-FR" sz="2475" dirty="0">
                <a:solidFill>
                  <a:srgbClr val="FF0000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UE 066</a:t>
            </a:r>
          </a:p>
          <a:p>
            <a:pPr eaLnBrk="1" hangingPunct="1"/>
            <a:r>
              <a:rPr lang="fr-FR" sz="2475" dirty="0">
                <a:solidFill>
                  <a:srgbClr val="FF0000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Révision</a:t>
            </a:r>
          </a:p>
        </p:txBody>
      </p:sp>
      <p:sp>
        <p:nvSpPr>
          <p:cNvPr id="16387" name="ZoneTexte 3"/>
          <p:cNvSpPr txBox="1">
            <a:spLocks noChangeArrowheads="1"/>
          </p:cNvSpPr>
          <p:nvPr/>
        </p:nvSpPr>
        <p:spPr bwMode="auto">
          <a:xfrm>
            <a:off x="3047306" y="3932515"/>
            <a:ext cx="28803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fr-FR" sz="1800" dirty="0"/>
              <a:t>Pr Jean-Claude Desfontis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73B82F1-8F9D-287E-EC4A-ED5F5A931EE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Pr Jean-Claude DESFONTIS, Oniris Nantes, 2024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D274DF6-BCD0-EA8C-0B4A-FA546D54B9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6D4DEE5-01CB-1F4F-B061-6156524E388B}" type="slidenum">
              <a:rPr lang="fr-FR" smtClean="0"/>
              <a:pPr>
                <a:defRPr/>
              </a:pPr>
              <a:t>1</a:t>
            </a:fld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0B5516E-4494-3700-660E-3BC8914AC461}"/>
              </a:ext>
            </a:extLst>
          </p:cNvPr>
          <p:cNvSpPr txBox="1"/>
          <p:nvPr/>
        </p:nvSpPr>
        <p:spPr>
          <a:xfrm>
            <a:off x="323528" y="102961"/>
            <a:ext cx="82234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u="sng" dirty="0"/>
              <a:t>Cas 1 : </a:t>
            </a:r>
            <a:r>
              <a:rPr lang="fr-FR" sz="1800" dirty="0"/>
              <a:t>Une vache en fin de gestation n’arrive pas à mettre bas du fait de la trop grosse taille du veau (culard, cas typique en race Blanc Bleu belge).</a:t>
            </a:r>
          </a:p>
          <a:p>
            <a:r>
              <a:rPr lang="fr-FR" sz="1800" dirty="0"/>
              <a:t>Quel protocole anesthésique-analgésique mettez-vous en place pour effectuer la césarienne ?</a:t>
            </a:r>
          </a:p>
          <a:p>
            <a:r>
              <a:rPr lang="fr-FR" sz="1800" dirty="0"/>
              <a:t>Expliquer le choix des molécules, durée d’action.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73671C74-E62C-9E1F-3152-E354635EF5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0563" y="1131590"/>
            <a:ext cx="1882599" cy="1141486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598BBB5A-0170-26CB-449D-416880397BDC}"/>
              </a:ext>
            </a:extLst>
          </p:cNvPr>
          <p:cNvSpPr txBox="1"/>
          <p:nvPr/>
        </p:nvSpPr>
        <p:spPr>
          <a:xfrm>
            <a:off x="109219" y="2749451"/>
            <a:ext cx="678903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dirty="0"/>
              <a:t>Durée ?, niveau de douleur attendu ?, profondeur d’anesthésie ?</a:t>
            </a:r>
          </a:p>
          <a:p>
            <a:r>
              <a:rPr lang="fr-FR" sz="1800" dirty="0"/>
              <a:t>Prémédication : </a:t>
            </a:r>
          </a:p>
          <a:p>
            <a:endParaRPr lang="fr-FR" sz="1800" dirty="0"/>
          </a:p>
          <a:p>
            <a:r>
              <a:rPr lang="fr-FR" sz="1800" dirty="0"/>
              <a:t>Anesthésie (induction, maintien) :</a:t>
            </a:r>
          </a:p>
          <a:p>
            <a:endParaRPr lang="fr-FR" sz="1800" dirty="0"/>
          </a:p>
          <a:p>
            <a:r>
              <a:rPr lang="fr-FR" sz="1800" dirty="0"/>
              <a:t>Analgésie pré, per et post-op : </a:t>
            </a:r>
          </a:p>
        </p:txBody>
      </p:sp>
    </p:spTree>
    <p:extLst>
      <p:ext uri="{BB962C8B-B14F-4D97-AF65-F5344CB8AC3E}">
        <p14:creationId xmlns:p14="http://schemas.microsoft.com/office/powerpoint/2010/main" val="4248361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73B82F1-8F9D-287E-EC4A-ED5F5A931EE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Pr Jean-Claude DESFONTIS, Oniris Nantes, 2024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D274DF6-BCD0-EA8C-0B4A-FA546D54B9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6D4DEE5-01CB-1F4F-B061-6156524E388B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0B5516E-4494-3700-660E-3BC8914AC461}"/>
              </a:ext>
            </a:extLst>
          </p:cNvPr>
          <p:cNvSpPr txBox="1"/>
          <p:nvPr/>
        </p:nvSpPr>
        <p:spPr>
          <a:xfrm>
            <a:off x="323528" y="45462"/>
            <a:ext cx="82234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u="sng" dirty="0"/>
              <a:t>Cas 2 : </a:t>
            </a:r>
            <a:r>
              <a:rPr lang="fr-FR" sz="1800" dirty="0"/>
              <a:t>Un cheval est amené pour une castration qui sera réalisée sous anesthésie générale.</a:t>
            </a:r>
          </a:p>
          <a:p>
            <a:r>
              <a:rPr lang="fr-FR" sz="1800" dirty="0"/>
              <a:t>Quel protocole anesthésique-analgésique mettez-vous en place pour effectuer cette intervention ?</a:t>
            </a:r>
          </a:p>
          <a:p>
            <a:r>
              <a:rPr lang="fr-FR" sz="1800" dirty="0"/>
              <a:t>Expliquer le choix des molécules, durée d’action.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598BBB5A-0170-26CB-449D-416880397BDC}"/>
              </a:ext>
            </a:extLst>
          </p:cNvPr>
          <p:cNvSpPr txBox="1"/>
          <p:nvPr/>
        </p:nvSpPr>
        <p:spPr>
          <a:xfrm>
            <a:off x="69806" y="2835176"/>
            <a:ext cx="678903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dirty="0"/>
              <a:t>Durée ?, niveau de douleur attendu ?, profondeur d’anesthésie ?</a:t>
            </a:r>
          </a:p>
          <a:p>
            <a:r>
              <a:rPr lang="fr-FR" sz="1800" dirty="0"/>
              <a:t>Prémédication : </a:t>
            </a:r>
          </a:p>
          <a:p>
            <a:endParaRPr lang="fr-FR" sz="1800" dirty="0"/>
          </a:p>
          <a:p>
            <a:r>
              <a:rPr lang="fr-FR" sz="1800" dirty="0"/>
              <a:t>Anesthésie (induction, maintien) :</a:t>
            </a:r>
          </a:p>
          <a:p>
            <a:endParaRPr lang="fr-FR" sz="1800" dirty="0"/>
          </a:p>
          <a:p>
            <a:r>
              <a:rPr lang="fr-FR" sz="1800" dirty="0"/>
              <a:t>Analgésie pré, per et post-op : 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B4896E63-C30E-EAE9-921F-2EF575B1C7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0872" y="1271492"/>
            <a:ext cx="1469133" cy="1425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751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73B82F1-8F9D-287E-EC4A-ED5F5A931EE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Pr Jean-Claude DESFONTIS, Oniris Nantes, 2024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D274DF6-BCD0-EA8C-0B4A-FA546D54B9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6D4DEE5-01CB-1F4F-B061-6156524E388B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0B5516E-4494-3700-660E-3BC8914AC461}"/>
              </a:ext>
            </a:extLst>
          </p:cNvPr>
          <p:cNvSpPr txBox="1"/>
          <p:nvPr/>
        </p:nvSpPr>
        <p:spPr>
          <a:xfrm>
            <a:off x="154825" y="170355"/>
            <a:ext cx="82234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u="sng" dirty="0"/>
              <a:t>Cas 3 : </a:t>
            </a:r>
            <a:r>
              <a:rPr lang="fr-FR" sz="1800" dirty="0"/>
              <a:t>Un chat mâle est amené pour une castration qui sera réalisée sous anesthésie générale.</a:t>
            </a:r>
          </a:p>
          <a:p>
            <a:r>
              <a:rPr lang="fr-FR" sz="1800" dirty="0"/>
              <a:t>Quel protocole anesthésique-analgésique mettez-vous en place pour effectuer cette intervention ?</a:t>
            </a:r>
          </a:p>
          <a:p>
            <a:r>
              <a:rPr lang="fr-FR" sz="1800" dirty="0"/>
              <a:t>Expliquer le choix des molécules, durée d’action.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598BBB5A-0170-26CB-449D-416880397BDC}"/>
              </a:ext>
            </a:extLst>
          </p:cNvPr>
          <p:cNvSpPr txBox="1"/>
          <p:nvPr/>
        </p:nvSpPr>
        <p:spPr>
          <a:xfrm>
            <a:off x="139612" y="2756941"/>
            <a:ext cx="678903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dirty="0"/>
              <a:t>Durée ?, niveau de douleur attendu ?, profondeur d’anesthésie ?</a:t>
            </a:r>
          </a:p>
          <a:p>
            <a:r>
              <a:rPr lang="fr-FR" sz="1800" dirty="0"/>
              <a:t>Prémédication : </a:t>
            </a:r>
          </a:p>
          <a:p>
            <a:endParaRPr lang="fr-FR" sz="1800" dirty="0"/>
          </a:p>
          <a:p>
            <a:r>
              <a:rPr lang="fr-FR" sz="1800" dirty="0"/>
              <a:t>Anesthésie (induction, maintien) :</a:t>
            </a:r>
          </a:p>
          <a:p>
            <a:endParaRPr lang="fr-FR" sz="1800" dirty="0"/>
          </a:p>
          <a:p>
            <a:r>
              <a:rPr lang="fr-FR" sz="1800" dirty="0"/>
              <a:t>Analgésie pré, per et post-op :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CEAA713-F7D2-B9E0-BC62-0C2182210F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4368" y="1271207"/>
            <a:ext cx="1259632" cy="120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299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73B82F1-8F9D-287E-EC4A-ED5F5A931EE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Pr Jean-Claude DESFONTIS, Oniris Nantes, 2024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D274DF6-BCD0-EA8C-0B4A-FA546D54B9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6D4DEE5-01CB-1F4F-B061-6156524E388B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0B5516E-4494-3700-660E-3BC8914AC461}"/>
              </a:ext>
            </a:extLst>
          </p:cNvPr>
          <p:cNvSpPr txBox="1"/>
          <p:nvPr/>
        </p:nvSpPr>
        <p:spPr>
          <a:xfrm>
            <a:off x="240814" y="176350"/>
            <a:ext cx="85221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u="sng" dirty="0"/>
              <a:t>Cas 4 : </a:t>
            </a:r>
            <a:r>
              <a:rPr lang="fr-FR" sz="1800" dirty="0"/>
              <a:t>Un lapin est amené pour une intervention chirurgicale permettant le parage d’une plaie cutanée provoquée par des morsures d’un congénère.</a:t>
            </a:r>
          </a:p>
          <a:p>
            <a:r>
              <a:rPr lang="fr-FR" sz="1800" dirty="0"/>
              <a:t>Quel protocole anesthésique-analgésique mettez-vous en place pour effectuer cette intervention ?</a:t>
            </a:r>
          </a:p>
          <a:p>
            <a:r>
              <a:rPr lang="fr-FR" sz="1800" dirty="0"/>
              <a:t>Expliquer le choix des molécules, durée d’action.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598BBB5A-0170-26CB-449D-416880397BDC}"/>
              </a:ext>
            </a:extLst>
          </p:cNvPr>
          <p:cNvSpPr txBox="1"/>
          <p:nvPr/>
        </p:nvSpPr>
        <p:spPr>
          <a:xfrm>
            <a:off x="139612" y="2756941"/>
            <a:ext cx="678903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dirty="0"/>
              <a:t>Durée ?, niveau de douleur attendu ?, profondeur d’anesthésie ?</a:t>
            </a:r>
          </a:p>
          <a:p>
            <a:r>
              <a:rPr lang="fr-FR" sz="1800" dirty="0"/>
              <a:t>Prémédication : </a:t>
            </a:r>
          </a:p>
          <a:p>
            <a:endParaRPr lang="fr-FR" sz="1800" dirty="0"/>
          </a:p>
          <a:p>
            <a:r>
              <a:rPr lang="fr-FR" sz="1800" dirty="0"/>
              <a:t>Anesthésie (induction, maintien) :</a:t>
            </a:r>
          </a:p>
          <a:p>
            <a:endParaRPr lang="fr-FR" sz="1800" dirty="0"/>
          </a:p>
          <a:p>
            <a:r>
              <a:rPr lang="fr-FR" sz="1800" dirty="0"/>
              <a:t>Analgésie pré, per et post-op : 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4D5DE96-5C9A-4FAC-1873-EE987306C5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6403" y="1131590"/>
            <a:ext cx="1135720" cy="879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0151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73B82F1-8F9D-287E-EC4A-ED5F5A931EE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Pr Jean-Claude DESFONTIS, Oniris Nantes, 2024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D274DF6-BCD0-EA8C-0B4A-FA546D54B9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6D4DEE5-01CB-1F4F-B061-6156524E388B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0B5516E-4494-3700-660E-3BC8914AC461}"/>
              </a:ext>
            </a:extLst>
          </p:cNvPr>
          <p:cNvSpPr txBox="1"/>
          <p:nvPr/>
        </p:nvSpPr>
        <p:spPr>
          <a:xfrm>
            <a:off x="240815" y="176350"/>
            <a:ext cx="82234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u="sng" dirty="0"/>
              <a:t>Cas 5 : </a:t>
            </a:r>
            <a:r>
              <a:rPr lang="fr-FR" sz="1800" dirty="0"/>
              <a:t>Un chien Labrador  (50 kg) doit subir le retrait d’un épillet étant entré dans son conduit auriculaire.</a:t>
            </a:r>
          </a:p>
          <a:p>
            <a:r>
              <a:rPr lang="fr-FR" sz="1800" dirty="0"/>
              <a:t>Quel protocole anesthésique-analgésique mettez-vous en place pour effectuer cette intervention ?</a:t>
            </a:r>
          </a:p>
          <a:p>
            <a:r>
              <a:rPr lang="fr-FR" sz="1800" dirty="0"/>
              <a:t>Expliquer le choix des molécules, durée d’action.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598BBB5A-0170-26CB-449D-416880397BDC}"/>
              </a:ext>
            </a:extLst>
          </p:cNvPr>
          <p:cNvSpPr txBox="1"/>
          <p:nvPr/>
        </p:nvSpPr>
        <p:spPr>
          <a:xfrm>
            <a:off x="139612" y="2756941"/>
            <a:ext cx="678903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dirty="0"/>
              <a:t>Durée ?, niveau de douleur attendu ?, profondeur d’anesthésie ?</a:t>
            </a:r>
          </a:p>
          <a:p>
            <a:r>
              <a:rPr lang="fr-FR" sz="1800" dirty="0"/>
              <a:t>Prémédication : </a:t>
            </a:r>
          </a:p>
          <a:p>
            <a:endParaRPr lang="fr-FR" sz="1800" dirty="0"/>
          </a:p>
          <a:p>
            <a:r>
              <a:rPr lang="fr-FR" sz="1800" dirty="0"/>
              <a:t>Anesthésie (induction, maintien) :</a:t>
            </a:r>
          </a:p>
          <a:p>
            <a:endParaRPr lang="fr-FR" sz="1800" dirty="0"/>
          </a:p>
          <a:p>
            <a:r>
              <a:rPr lang="fr-FR" sz="1800" dirty="0"/>
              <a:t>Analgésie pré, per et post-op :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8F082A2B-77FC-EC91-1842-901317B9C9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2114" y="1378477"/>
            <a:ext cx="1204298" cy="1113846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DB44BC74-3B09-B4E9-66D0-D8A17090CA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2856" y="186395"/>
            <a:ext cx="1224072" cy="107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848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73B82F1-8F9D-287E-EC4A-ED5F5A931EE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Pr Jean-Claude DESFONTIS, Oniris Nantes, 2024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D274DF6-BCD0-EA8C-0B4A-FA546D54B9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6D4DEE5-01CB-1F4F-B061-6156524E388B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0B5516E-4494-3700-660E-3BC8914AC461}"/>
              </a:ext>
            </a:extLst>
          </p:cNvPr>
          <p:cNvSpPr txBox="1"/>
          <p:nvPr/>
        </p:nvSpPr>
        <p:spPr>
          <a:xfrm>
            <a:off x="240814" y="176350"/>
            <a:ext cx="88042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u="sng" dirty="0"/>
              <a:t>Cas 6 : </a:t>
            </a:r>
            <a:r>
              <a:rPr lang="fr-FR" sz="1800" dirty="0"/>
              <a:t>Vous effectuez une ovariectomie chez une chienne lévrier Whippet.</a:t>
            </a:r>
          </a:p>
          <a:p>
            <a:r>
              <a:rPr lang="fr-FR" sz="1800" dirty="0"/>
              <a:t>Quel protocole anesthésique-analgésique mettez-vous en place pour effectuer cette intervention ?</a:t>
            </a:r>
          </a:p>
          <a:p>
            <a:r>
              <a:rPr lang="fr-FR" sz="1800" dirty="0"/>
              <a:t>Expliquer le choix des molécules, durée d’action.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598BBB5A-0170-26CB-449D-416880397BDC}"/>
              </a:ext>
            </a:extLst>
          </p:cNvPr>
          <p:cNvSpPr txBox="1"/>
          <p:nvPr/>
        </p:nvSpPr>
        <p:spPr>
          <a:xfrm>
            <a:off x="139612" y="2756941"/>
            <a:ext cx="678903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dirty="0"/>
              <a:t>Durée ?, niveau de douleur attendu ?, profondeur d’anesthésie ?</a:t>
            </a:r>
          </a:p>
          <a:p>
            <a:r>
              <a:rPr lang="fr-FR" sz="1800" dirty="0"/>
              <a:t>Prémédication : </a:t>
            </a:r>
          </a:p>
          <a:p>
            <a:endParaRPr lang="fr-FR" sz="1800" dirty="0"/>
          </a:p>
          <a:p>
            <a:r>
              <a:rPr lang="fr-FR" sz="1800" dirty="0"/>
              <a:t>Anesthésie (induction, maintien) :</a:t>
            </a:r>
          </a:p>
          <a:p>
            <a:endParaRPr lang="fr-FR" sz="1800" dirty="0"/>
          </a:p>
          <a:p>
            <a:r>
              <a:rPr lang="fr-FR" sz="1800" dirty="0"/>
              <a:t>Analgésie pré, per et post-op : 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9F15463-C1B3-FE7F-6B9C-55FBEF5A96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2116" y="852905"/>
            <a:ext cx="1161678" cy="1047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1662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73B82F1-8F9D-287E-EC4A-ED5F5A931EE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Pr Jean-Claude DESFONTIS, Oniris Nantes, 2024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D274DF6-BCD0-EA8C-0B4A-FA546D54B9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6D4DEE5-01CB-1F4F-B061-6156524E388B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0B5516E-4494-3700-660E-3BC8914AC461}"/>
              </a:ext>
            </a:extLst>
          </p:cNvPr>
          <p:cNvSpPr txBox="1"/>
          <p:nvPr/>
        </p:nvSpPr>
        <p:spPr>
          <a:xfrm>
            <a:off x="240814" y="176350"/>
            <a:ext cx="880428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u="sng" dirty="0"/>
              <a:t>Cas 7 : </a:t>
            </a:r>
            <a:r>
              <a:rPr lang="fr-FR" sz="1800" dirty="0"/>
              <a:t>Vous devez effectuer la consultation d’un chien de garde blessé, très agressif avec les personnes qu’il ne connaît pas. </a:t>
            </a:r>
          </a:p>
          <a:p>
            <a:r>
              <a:rPr lang="fr-FR" sz="1800" dirty="0"/>
              <a:t>Quel protocole anesthésique-analgésique mettez-vous en place pour effectuer les soins ?</a:t>
            </a:r>
          </a:p>
          <a:p>
            <a:r>
              <a:rPr lang="fr-FR" sz="1800" dirty="0"/>
              <a:t>Expliquer le choix des molécules, durée d’action.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598BBB5A-0170-26CB-449D-416880397BDC}"/>
              </a:ext>
            </a:extLst>
          </p:cNvPr>
          <p:cNvSpPr txBox="1"/>
          <p:nvPr/>
        </p:nvSpPr>
        <p:spPr>
          <a:xfrm>
            <a:off x="139612" y="2756941"/>
            <a:ext cx="678903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dirty="0"/>
              <a:t>Durée ?, niveau de douleur attendu ?, profondeur d’anesthésie ?</a:t>
            </a:r>
          </a:p>
          <a:p>
            <a:r>
              <a:rPr lang="fr-FR" sz="1800" dirty="0"/>
              <a:t>Prémédication : </a:t>
            </a:r>
          </a:p>
          <a:p>
            <a:endParaRPr lang="fr-FR" sz="1800" dirty="0"/>
          </a:p>
          <a:p>
            <a:r>
              <a:rPr lang="fr-FR" sz="1800" dirty="0"/>
              <a:t>Anesthésie (induction, maintien) :</a:t>
            </a:r>
          </a:p>
          <a:p>
            <a:endParaRPr lang="fr-FR" sz="1800" dirty="0"/>
          </a:p>
          <a:p>
            <a:r>
              <a:rPr lang="fr-FR" sz="1800" dirty="0"/>
              <a:t>Analgésie pré, per et post-op :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F855750-BF0E-4992-2FB0-52A51C495A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6116" y="1082628"/>
            <a:ext cx="1607884" cy="1477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031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817345-DDB6-3193-C499-A4F33414F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2DC365A-687B-151B-4A26-5908FCD950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51C8EA2-9097-9129-E42B-ED45BEAA8AC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 Jean-Claude DESFONTIS, Oniris Nantes, 2012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0BC6261-A804-0412-A47B-D3456021E02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6D4DEE5-01CB-1F4F-B061-6156524E388B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8154286"/>
      </p:ext>
    </p:extLst>
  </p:cSld>
  <p:clrMapOvr>
    <a:masterClrMapping/>
  </p:clrMapOvr>
</p:sld>
</file>

<file path=ppt/theme/theme1.xml><?xml version="1.0" encoding="utf-8"?>
<a:theme xmlns:a="http://schemas.openxmlformats.org/drawingml/2006/main" name="EvaluationDouleur">
  <a:themeElements>
    <a:clrScheme name="">
      <a:dk1>
        <a:srgbClr val="000000"/>
      </a:dk1>
      <a:lt1>
        <a:srgbClr val="FFFFFF"/>
      </a:lt1>
      <a:dk2>
        <a:srgbClr val="114FFB"/>
      </a:dk2>
      <a:lt2>
        <a:srgbClr val="8CF4EA"/>
      </a:lt2>
      <a:accent1>
        <a:srgbClr val="00B7A5"/>
      </a:accent1>
      <a:accent2>
        <a:srgbClr val="D49FFF"/>
      </a:accent2>
      <a:accent3>
        <a:srgbClr val="AAB2FD"/>
      </a:accent3>
      <a:accent4>
        <a:srgbClr val="DADADA"/>
      </a:accent4>
      <a:accent5>
        <a:srgbClr val="AAD8CF"/>
      </a:accent5>
      <a:accent6>
        <a:srgbClr val="C090E7"/>
      </a:accent6>
      <a:hlink>
        <a:srgbClr val="CFE4CF"/>
      </a:hlink>
      <a:folHlink>
        <a:srgbClr val="618FFD"/>
      </a:folHlink>
    </a:clrScheme>
    <a:fontScheme name="EvaluationDouleur">
      <a:majorFont>
        <a:latin typeface="Century Gothic"/>
        <a:ea typeface="ＭＳ Ｐゴシック"/>
        <a:cs typeface="ＭＳ Ｐゴシック"/>
      </a:majorFont>
      <a:minorFont>
        <a:latin typeface="Century Gothic"/>
        <a:ea typeface="ＭＳ Ｐゴシック"/>
        <a:cs typeface="ＭＳ Ｐゴシック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EvaluationDouleu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valuationDouleur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valuationDouleur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valuationDouleur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valuationDouleu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valuationDouleu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valuationDouleu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45380</TotalTime>
  <Words>563</Words>
  <Application>Microsoft Macintosh PowerPoint</Application>
  <PresentationFormat>Affichage à l'écran (16:9)</PresentationFormat>
  <Paragraphs>86</Paragraphs>
  <Slides>9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4" baseType="lpstr">
      <vt:lpstr>Arial</vt:lpstr>
      <vt:lpstr>Century Gothic</vt:lpstr>
      <vt:lpstr>Monotype Sorts</vt:lpstr>
      <vt:lpstr>Wingdings</vt:lpstr>
      <vt:lpstr>EvaluationDouleur</vt:lpstr>
      <vt:lpstr>UE 066, Pharmacologie et Toxicologie Cliniques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ENV Nantes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UV 71, Pharmacie, pharmacologie et toxicologie générales</dc:title>
  <dc:creator>Marc Gogny</dc:creator>
  <cp:lastModifiedBy>J-C Desfontis</cp:lastModifiedBy>
  <cp:revision>203</cp:revision>
  <cp:lastPrinted>2023-12-05T07:15:01Z</cp:lastPrinted>
  <dcterms:created xsi:type="dcterms:W3CDTF">2012-10-05T12:31:37Z</dcterms:created>
  <dcterms:modified xsi:type="dcterms:W3CDTF">2024-02-07T22:41:16Z</dcterms:modified>
</cp:coreProperties>
</file>