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94"/>
  </p:notesMasterIdLst>
  <p:handoutMasterIdLst>
    <p:handoutMasterId r:id="rId95"/>
  </p:handoutMasterIdLst>
  <p:sldIdLst>
    <p:sldId id="391" r:id="rId2"/>
    <p:sldId id="257" r:id="rId3"/>
    <p:sldId id="384" r:id="rId4"/>
    <p:sldId id="455" r:id="rId5"/>
    <p:sldId id="395" r:id="rId6"/>
    <p:sldId id="260" r:id="rId7"/>
    <p:sldId id="375" r:id="rId8"/>
    <p:sldId id="388" r:id="rId9"/>
    <p:sldId id="371" r:id="rId10"/>
    <p:sldId id="380" r:id="rId11"/>
    <p:sldId id="389" r:id="rId12"/>
    <p:sldId id="464" r:id="rId13"/>
    <p:sldId id="456" r:id="rId14"/>
    <p:sldId id="382" r:id="rId15"/>
    <p:sldId id="300" r:id="rId16"/>
    <p:sldId id="360" r:id="rId17"/>
    <p:sldId id="304" r:id="rId18"/>
    <p:sldId id="305" r:id="rId19"/>
    <p:sldId id="457" r:id="rId20"/>
    <p:sldId id="335" r:id="rId21"/>
    <p:sldId id="338" r:id="rId22"/>
    <p:sldId id="393" r:id="rId23"/>
    <p:sldId id="458" r:id="rId24"/>
    <p:sldId id="269" r:id="rId25"/>
    <p:sldId id="272" r:id="rId26"/>
    <p:sldId id="281" r:id="rId27"/>
    <p:sldId id="283" r:id="rId28"/>
    <p:sldId id="286" r:id="rId29"/>
    <p:sldId id="288" r:id="rId30"/>
    <p:sldId id="294" r:id="rId31"/>
    <p:sldId id="295" r:id="rId32"/>
    <p:sldId id="465" r:id="rId33"/>
    <p:sldId id="459" r:id="rId34"/>
    <p:sldId id="387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66" r:id="rId45"/>
    <p:sldId id="460" r:id="rId46"/>
    <p:sldId id="405" r:id="rId47"/>
    <p:sldId id="406" r:id="rId48"/>
    <p:sldId id="407" r:id="rId49"/>
    <p:sldId id="408" r:id="rId50"/>
    <p:sldId id="409" r:id="rId51"/>
    <p:sldId id="410" r:id="rId52"/>
    <p:sldId id="452" r:id="rId53"/>
    <p:sldId id="411" r:id="rId54"/>
    <p:sldId id="467" r:id="rId55"/>
    <p:sldId id="461" r:id="rId56"/>
    <p:sldId id="412" r:id="rId57"/>
    <p:sldId id="413" r:id="rId58"/>
    <p:sldId id="414" r:id="rId59"/>
    <p:sldId id="417" r:id="rId60"/>
    <p:sldId id="415" r:id="rId61"/>
    <p:sldId id="416" r:id="rId62"/>
    <p:sldId id="450" r:id="rId63"/>
    <p:sldId id="420" r:id="rId64"/>
    <p:sldId id="421" r:id="rId65"/>
    <p:sldId id="468" r:id="rId66"/>
    <p:sldId id="462" r:id="rId67"/>
    <p:sldId id="424" r:id="rId68"/>
    <p:sldId id="425" r:id="rId69"/>
    <p:sldId id="426" r:id="rId70"/>
    <p:sldId id="427" r:id="rId71"/>
    <p:sldId id="428" r:id="rId72"/>
    <p:sldId id="429" r:id="rId73"/>
    <p:sldId id="430" r:id="rId74"/>
    <p:sldId id="453" r:id="rId75"/>
    <p:sldId id="431" r:id="rId76"/>
    <p:sldId id="432" r:id="rId77"/>
    <p:sldId id="469" r:id="rId78"/>
    <p:sldId id="463" r:id="rId79"/>
    <p:sldId id="433" r:id="rId80"/>
    <p:sldId id="434" r:id="rId81"/>
    <p:sldId id="436" r:id="rId82"/>
    <p:sldId id="437" r:id="rId83"/>
    <p:sldId id="438" r:id="rId84"/>
    <p:sldId id="439" r:id="rId85"/>
    <p:sldId id="440" r:id="rId86"/>
    <p:sldId id="454" r:id="rId87"/>
    <p:sldId id="441" r:id="rId88"/>
    <p:sldId id="442" r:id="rId89"/>
    <p:sldId id="443" r:id="rId90"/>
    <p:sldId id="446" r:id="rId91"/>
    <p:sldId id="470" r:id="rId92"/>
    <p:sldId id="451" r:id="rId93"/>
  </p:sldIdLst>
  <p:sldSz cx="9918700" cy="6604000"/>
  <p:notesSz cx="6642100" cy="97663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0">
          <p15:clr>
            <a:srgbClr val="A4A3A4"/>
          </p15:clr>
        </p15:guide>
        <p15:guide id="2" pos="31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2"/>
    <p:restoredTop sz="94726"/>
  </p:normalViewPr>
  <p:slideViewPr>
    <p:cSldViewPr>
      <p:cViewPr>
        <p:scale>
          <a:sx n="104" d="100"/>
          <a:sy n="104" d="100"/>
        </p:scale>
        <p:origin x="1192" y="456"/>
      </p:cViewPr>
      <p:guideLst>
        <p:guide orient="horz" pos="2080"/>
        <p:guide pos="3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FF772724-30C6-FAC5-BF86-2B94819CAE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8220D3D7-BE8E-EA85-F4D4-9E9EC79E24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A8CC941-C645-6DA3-F922-FA2DA5FEB5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762000"/>
            <a:ext cx="549275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287507DE-3B41-9E6C-8435-E0FBA6F5B8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768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194566" name="Rectangle 6">
            <a:extLst>
              <a:ext uri="{FF2B5EF4-FFF2-40B4-BE49-F238E27FC236}">
                <a16:creationId xmlns:a16="http://schemas.microsoft.com/office/drawing/2014/main" id="{9D586294-A6F4-EC19-7FF8-8C4F9D0957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67" name="Rectangle 7">
            <a:extLst>
              <a:ext uri="{FF2B5EF4-FFF2-40B4-BE49-F238E27FC236}">
                <a16:creationId xmlns:a16="http://schemas.microsoft.com/office/drawing/2014/main" id="{555224D5-F81C-C48B-030E-262698A94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96681C-7573-5C47-A257-3703EE11AA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charset="-128"/>
        <a:cs typeface="ＭＳ Ｐゴシック" charset="-128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A7FF8AD-DAE6-5167-E4FC-F7A4CACB6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A132621-69B2-C34E-B6E0-8C85C5A96168}" type="slidenum">
              <a:rPr lang="fr-FR" altLang="fr-FR" sz="1200" smtClean="0"/>
              <a:pPr/>
              <a:t>1</a:t>
            </a:fld>
            <a:endParaRPr lang="fr-FR" altLang="fr-FR" sz="1200"/>
          </a:p>
        </p:txBody>
      </p:sp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749AC3EA-80BF-9804-ED6C-55A4B4FFF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CF396C3-1FC9-6195-E6FD-4810D440B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306C5A8-C047-2449-B772-63F5E712AAFB}" type="slidenum">
              <a:rPr lang="fr-FR" altLang="fr-FR" sz="1200" smtClean="0"/>
              <a:pPr/>
              <a:t>11</a:t>
            </a:fld>
            <a:endParaRPr lang="fr-FR" altLang="fr-FR" sz="1200"/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05DA4FE2-A592-F766-58C9-9A6FD6868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7300F5AC-417C-07C0-82D4-08EE9FE2E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EDA5727-36A2-9142-5ADE-0BCA2E0C7A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8C95E12-6CD5-AC4A-9F4E-997DE3748B2F}" type="slidenum">
              <a:rPr lang="fr-FR" altLang="fr-FR" sz="1200" smtClean="0"/>
              <a:pPr/>
              <a:t>13</a:t>
            </a:fld>
            <a:endParaRPr lang="fr-FR" altLang="fr-FR" sz="1200"/>
          </a:p>
        </p:txBody>
      </p:sp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B824351E-2D5B-988A-CB68-D58C021EC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9E2E0259-67A1-1004-F571-405B91747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95C6C5-222F-314C-960E-E51E93019FEE}" type="slidenum">
              <a:rPr lang="fr-FR" altLang="fr-FR" sz="1200" smtClean="0"/>
              <a:pPr/>
              <a:t>14</a:t>
            </a:fld>
            <a:endParaRPr lang="fr-FR" altLang="fr-FR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7B6000DC-1AD2-2D26-5B23-E24FF5205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911CD313-BC62-8147-CAFA-026751CBD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02C5B4-E43D-1847-9AFA-482EC4D5D043}" type="slidenum">
              <a:rPr lang="fr-FR" altLang="fr-FR" sz="1200" smtClean="0"/>
              <a:pPr/>
              <a:t>15</a:t>
            </a:fld>
            <a:endParaRPr lang="fr-FR" altLang="fr-FR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59525BC-7053-2572-96F0-7D5F997D4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C7FDC2E6-F4D6-C791-0D4C-89231CB10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535D260-F550-744C-B000-D22C6622EBAD}" type="slidenum">
              <a:rPr lang="fr-FR" altLang="fr-FR" sz="1200" smtClean="0"/>
              <a:pPr/>
              <a:t>16</a:t>
            </a:fld>
            <a:endParaRPr lang="fr-FR" altLang="fr-FR" sz="1200"/>
          </a:p>
        </p:txBody>
      </p:sp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CB98FA3E-7627-30BE-6D94-3F4A0D882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>
            <a:extLst>
              <a:ext uri="{FF2B5EF4-FFF2-40B4-BE49-F238E27FC236}">
                <a16:creationId xmlns:a16="http://schemas.microsoft.com/office/drawing/2014/main" id="{CE527E00-BC17-3DE1-804A-C4784F2DA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1F61935E-A411-974B-372D-064735753E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66E2A13-4888-4548-B74B-D0E3BF40944F}" type="slidenum">
              <a:rPr lang="fr-FR" altLang="fr-FR" sz="1200" smtClean="0"/>
              <a:pPr/>
              <a:t>17</a:t>
            </a:fld>
            <a:endParaRPr lang="fr-FR" altLang="fr-FR" sz="1200"/>
          </a:p>
        </p:txBody>
      </p:sp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1C4B2030-0663-FF50-1C46-4DC749636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C7F52162-244B-2A37-E7C5-AA279D1D2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0FDD24-F641-3F43-9760-0A6FC15DCAA1}" type="slidenum">
              <a:rPr lang="fr-FR" altLang="fr-FR" sz="1200" smtClean="0"/>
              <a:pPr/>
              <a:t>18</a:t>
            </a:fld>
            <a:endParaRPr lang="fr-FR" altLang="fr-FR" sz="1200"/>
          </a:p>
        </p:txBody>
      </p:sp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CACB27B6-A991-3257-8716-26B40C4D9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CAE28ED5-81CF-434F-6005-2625C6C6C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E2C8C9E-BA75-C441-B4AD-A483A1DA1225}" type="slidenum">
              <a:rPr lang="fr-FR" altLang="fr-FR" sz="1200" smtClean="0"/>
              <a:pPr/>
              <a:t>19</a:t>
            </a:fld>
            <a:endParaRPr lang="fr-FR" altLang="fr-FR" sz="1200"/>
          </a:p>
        </p:txBody>
      </p:sp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0D1CD0C8-F284-A399-7BC7-3EEA7F1E4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1DEDEBAE-6D74-D7EE-1482-5BA1E3D916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25F379-5939-3948-BEFF-7E96E197C600}" type="slidenum">
              <a:rPr lang="fr-FR" altLang="fr-FR" sz="1200" smtClean="0"/>
              <a:pPr/>
              <a:t>20</a:t>
            </a:fld>
            <a:endParaRPr lang="fr-FR" altLang="fr-FR" sz="1200"/>
          </a:p>
        </p:txBody>
      </p:sp>
      <p:sp>
        <p:nvSpPr>
          <p:cNvPr id="53250" name="Rectangle 1026">
            <a:extLst>
              <a:ext uri="{FF2B5EF4-FFF2-40B4-BE49-F238E27FC236}">
                <a16:creationId xmlns:a16="http://schemas.microsoft.com/office/drawing/2014/main" id="{1C8ACF88-A4EA-E451-C1A9-3B65B86A2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C13F0D5D-0CD5-2C84-B025-E7724BDCA5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884A87-7572-8949-851A-FD4AB066912B}" type="slidenum">
              <a:rPr lang="fr-FR" altLang="fr-FR" sz="1200" smtClean="0"/>
              <a:pPr/>
              <a:t>21</a:t>
            </a:fld>
            <a:endParaRPr lang="fr-FR" altLang="fr-FR" sz="1200"/>
          </a:p>
        </p:txBody>
      </p:sp>
      <p:sp>
        <p:nvSpPr>
          <p:cNvPr id="55298" name="Rectangle 1026">
            <a:extLst>
              <a:ext uri="{FF2B5EF4-FFF2-40B4-BE49-F238E27FC236}">
                <a16:creationId xmlns:a16="http://schemas.microsoft.com/office/drawing/2014/main" id="{C672F49C-BD35-D816-4E27-B9B2EA105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E5E91D8B-4974-EC3C-E8A8-6FC768F15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4F843B0-EC1C-9447-A025-F5B23B8A75E2}" type="slidenum">
              <a:rPr lang="fr-FR" altLang="fr-FR" sz="1200" smtClean="0"/>
              <a:pPr/>
              <a:t>2</a:t>
            </a:fld>
            <a:endParaRPr lang="fr-FR" altLang="fr-FR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1D2FB67-FE29-414C-C30E-4C52E7061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8261D01F-B7E6-E82F-9216-DDF27DF0A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5776C7F-5DA5-C546-B6C1-5C01753B8505}" type="slidenum">
              <a:rPr lang="fr-FR" altLang="fr-FR" sz="1200" smtClean="0"/>
              <a:pPr/>
              <a:t>22</a:t>
            </a:fld>
            <a:endParaRPr lang="fr-FR" altLang="fr-FR" sz="1200"/>
          </a:p>
        </p:txBody>
      </p:sp>
      <p:sp>
        <p:nvSpPr>
          <p:cNvPr id="57346" name="Rectangle 1026">
            <a:extLst>
              <a:ext uri="{FF2B5EF4-FFF2-40B4-BE49-F238E27FC236}">
                <a16:creationId xmlns:a16="http://schemas.microsoft.com/office/drawing/2014/main" id="{A319042A-E87A-55D3-A1BA-DC677734A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06989A8C-2B29-9FAC-3D8C-20D37A5A2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888C34-DB35-9F47-AC69-F251E943E4D8}" type="slidenum">
              <a:rPr lang="fr-FR" altLang="fr-FR" sz="1200" smtClean="0"/>
              <a:pPr/>
              <a:t>23</a:t>
            </a:fld>
            <a:endParaRPr lang="fr-FR" altLang="fr-FR" sz="1200"/>
          </a:p>
        </p:txBody>
      </p:sp>
      <p:sp>
        <p:nvSpPr>
          <p:cNvPr id="59394" name="Rectangle 1026">
            <a:extLst>
              <a:ext uri="{FF2B5EF4-FFF2-40B4-BE49-F238E27FC236}">
                <a16:creationId xmlns:a16="http://schemas.microsoft.com/office/drawing/2014/main" id="{3DA5A8CC-05CF-428C-3B4E-0B5B735A7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726443FA-0D63-10E7-45CA-AF26F365C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6E19E80-6A33-1E44-BAE7-E1C46A1BD3B2}" type="slidenum">
              <a:rPr lang="fr-FR" altLang="fr-FR" sz="1200" smtClean="0"/>
              <a:pPr/>
              <a:t>24</a:t>
            </a:fld>
            <a:endParaRPr lang="fr-FR" altLang="fr-FR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FBF7E597-32BD-E041-7EEB-23D6576FD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C1A6127-0E95-1F21-E548-5C0EA64A1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3B4C62F-9B05-3A44-9E68-CB961D76A8B8}" type="slidenum">
              <a:rPr lang="fr-FR" altLang="fr-FR" sz="1200" smtClean="0"/>
              <a:pPr/>
              <a:t>25</a:t>
            </a:fld>
            <a:endParaRPr lang="fr-FR" altLang="fr-FR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ACC09E0A-2F7F-8B04-9205-9927A5BC0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B11702DC-CD7B-64D9-0394-3BB7F4B624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A0413E0-7C5E-7148-BC9A-4FC352C898CA}" type="slidenum">
              <a:rPr lang="fr-FR" altLang="fr-FR" sz="1200" smtClean="0"/>
              <a:pPr/>
              <a:t>26</a:t>
            </a:fld>
            <a:endParaRPr lang="fr-FR" altLang="fr-FR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76ACF9CE-3DCA-16AD-30C6-8595BE935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36CECC18-13BF-21CB-476A-ED73659132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ACFEA4-B4AD-B447-AEE3-54117CA2B8C0}" type="slidenum">
              <a:rPr lang="fr-FR" altLang="fr-FR" sz="1200" smtClean="0"/>
              <a:pPr/>
              <a:t>27</a:t>
            </a:fld>
            <a:endParaRPr lang="fr-FR" altLang="fr-FR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C6584FB5-2124-CEF2-7266-FA1A1D25B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01F360D2-7FEE-0673-46DE-10104E66E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80B0F89-E16D-7249-BA78-7AE04D092A8A}" type="slidenum">
              <a:rPr lang="fr-FR" altLang="fr-FR" sz="1200" smtClean="0"/>
              <a:pPr/>
              <a:t>28</a:t>
            </a:fld>
            <a:endParaRPr lang="fr-FR" altLang="fr-FR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A8C1817E-2108-500D-BB3A-C79A88A2F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0F176F76-FB95-D3C7-54EB-51ACA9A3F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AFCE046-C23D-514F-9C11-6D109E38D042}" type="slidenum">
              <a:rPr lang="fr-FR" altLang="fr-FR" sz="1200" smtClean="0"/>
              <a:pPr/>
              <a:t>29</a:t>
            </a:fld>
            <a:endParaRPr lang="fr-FR" altLang="fr-FR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A2B0A2A-16AF-488F-EC1D-6F95BB137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DE0A939C-A71B-0531-4546-1AE3BA1A83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AFEFA2B-18EF-CB4B-B5BE-120BE22FE321}" type="slidenum">
              <a:rPr lang="fr-FR" altLang="fr-FR" sz="1200" smtClean="0"/>
              <a:pPr/>
              <a:t>30</a:t>
            </a:fld>
            <a:endParaRPr lang="fr-FR" altLang="fr-FR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05D36D9-2F43-3C82-8B33-9DC6778F3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0ADF999C-8E73-DCD0-A060-3B630FD38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5C4B6D4-13D5-5A4F-89A8-5D68E9F1B9EB}" type="slidenum">
              <a:rPr lang="fr-FR" altLang="fr-FR" sz="1200" smtClean="0"/>
              <a:pPr/>
              <a:t>31</a:t>
            </a:fld>
            <a:endParaRPr lang="fr-FR" altLang="fr-FR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5F963AC5-2489-794D-2CF6-845A25E5E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AA912EE5-288F-9090-9AC3-3FA0692FF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9094B26-8A68-D94B-BB5E-979111741A90}" type="slidenum">
              <a:rPr lang="fr-FR" altLang="fr-FR" sz="1200" smtClean="0"/>
              <a:pPr/>
              <a:t>3</a:t>
            </a:fld>
            <a:endParaRPr lang="fr-FR" altLang="fr-FR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2EB18AD-2598-E838-B780-66295E737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66F3D13A-833F-62FC-58C2-1B0CC8D4F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7E7A6E-3EE2-2F49-ACA2-35C20644A374}" type="slidenum">
              <a:rPr lang="fr-FR" altLang="fr-FR" sz="1200" smtClean="0"/>
              <a:pPr/>
              <a:t>33</a:t>
            </a:fld>
            <a:endParaRPr lang="fr-FR" altLang="fr-FR" sz="1200"/>
          </a:p>
        </p:txBody>
      </p:sp>
      <p:sp>
        <p:nvSpPr>
          <p:cNvPr id="78850" name="Rectangle 1026">
            <a:extLst>
              <a:ext uri="{FF2B5EF4-FFF2-40B4-BE49-F238E27FC236}">
                <a16:creationId xmlns:a16="http://schemas.microsoft.com/office/drawing/2014/main" id="{329948A4-5333-8E3A-3B42-8004ACCEA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A2A0DC56-88D8-E144-50CB-146938068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7FBA41D-9B64-2B4B-AB0F-203A8332703D}" type="slidenum">
              <a:rPr lang="fr-FR" altLang="fr-FR" sz="1200" smtClean="0"/>
              <a:pPr/>
              <a:t>34</a:t>
            </a:fld>
            <a:endParaRPr lang="fr-FR" altLang="fr-FR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D6FD4FFE-6161-05AA-F954-E98900EA1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C46D386-9CF7-1D3A-804D-CA3F56756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71C7C53-E146-0987-C3A9-6C7CEC773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CBF5E06-332B-938E-8982-06788B127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6F698C0-3C67-FF22-5041-F069828C8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201B50E-2C35-D0D4-2F3E-6B07D6FD0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630DE25-F8C2-57A2-62E7-765924857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0165C37-1BF7-9650-4F43-31362F294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E435131-5F0B-D9CE-E4B8-4D63E87AF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4FDF160-3DDC-7482-076E-6A36A262C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6878D5-CA4B-DA4B-8CB0-6D760163FA76}" type="slidenum">
              <a:rPr lang="fr-FR" altLang="fr-FR" sz="1200" smtClean="0"/>
              <a:pPr/>
              <a:t>4</a:t>
            </a:fld>
            <a:endParaRPr lang="fr-FR" altLang="fr-FR" sz="1200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AD7253CD-5967-2455-9B55-C993EFD39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C3FA9C8-2CD8-43EA-D98A-B8D671626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9EB1DCDE-618D-CC34-F237-2B3FFA592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CEBD27-DA39-E042-9359-1F0B27E16CDE}" type="slidenum">
              <a:rPr lang="fr-FR" altLang="fr-FR" sz="1200" smtClean="0"/>
              <a:pPr/>
              <a:t>45</a:t>
            </a:fld>
            <a:endParaRPr lang="fr-FR" altLang="fr-FR" sz="1200"/>
          </a:p>
        </p:txBody>
      </p:sp>
      <p:sp>
        <p:nvSpPr>
          <p:cNvPr id="102402" name="Rectangle 1026">
            <a:extLst>
              <a:ext uri="{FF2B5EF4-FFF2-40B4-BE49-F238E27FC236}">
                <a16:creationId xmlns:a16="http://schemas.microsoft.com/office/drawing/2014/main" id="{4AABEA1D-552C-FE73-ACBD-389FE28D4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CA6AC84C-5D93-12CB-F467-6B0A449DA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E4EAB3F-EF94-534D-942E-26F8D66498A3}" type="slidenum">
              <a:rPr lang="fr-FR" altLang="fr-FR" sz="1200" smtClean="0"/>
              <a:pPr/>
              <a:t>46</a:t>
            </a:fld>
            <a:endParaRPr lang="fr-FR" altLang="fr-FR" sz="12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F41A34FC-B5AB-1B83-8E7F-8AE9EDD2F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AF4DB575-8033-222F-36C0-66316F6EED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A9CAFF4-334E-4041-8F9D-6BE6CC859D66}" type="slidenum">
              <a:rPr lang="fr-FR" altLang="fr-FR" sz="1200" smtClean="0"/>
              <a:pPr/>
              <a:t>47</a:t>
            </a:fld>
            <a:endParaRPr lang="fr-FR" altLang="fr-FR" sz="12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B429C0A-5244-86D4-53A6-D1C0BE823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15FE3EAB-ACF9-0BA3-3A28-D65EC6058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3E20D7D-2FE7-984A-9831-06FCF0176A60}" type="slidenum">
              <a:rPr lang="fr-FR" altLang="fr-FR" sz="1200" smtClean="0"/>
              <a:pPr/>
              <a:t>48</a:t>
            </a:fld>
            <a:endParaRPr lang="fr-FR" altLang="fr-FR" sz="12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33729DBC-F709-9D1D-910C-4DF1C96D7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4E25A4DF-CBC9-D793-38CC-1E8624357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61D29C1-9758-E948-8AB6-58CD90BE7B8B}" type="slidenum">
              <a:rPr lang="fr-FR" altLang="fr-FR" sz="1200" smtClean="0"/>
              <a:pPr/>
              <a:t>49</a:t>
            </a:fld>
            <a:endParaRPr lang="fr-FR" altLang="fr-FR" sz="12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BF657A56-29A3-2ABA-81BD-9F16B7FF6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9EBC625D-89A9-AC83-0CED-E6F42A448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03BA4CD-E551-2F4D-AE35-680BC8021D54}" type="slidenum">
              <a:rPr lang="fr-FR" altLang="fr-FR" sz="1200" smtClean="0"/>
              <a:pPr/>
              <a:t>50</a:t>
            </a:fld>
            <a:endParaRPr lang="fr-FR" altLang="fr-FR" sz="12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D021C36B-A9E4-15FC-D4B3-D798FD842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>
            <a:extLst>
              <a:ext uri="{FF2B5EF4-FFF2-40B4-BE49-F238E27FC236}">
                <a16:creationId xmlns:a16="http://schemas.microsoft.com/office/drawing/2014/main" id="{820FE002-69C6-5848-B2F1-C8BB1CADF8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A796E65-E272-C546-8217-DF895CC7291E}" type="slidenum">
              <a:rPr lang="fr-FR" altLang="fr-FR" sz="1200" smtClean="0"/>
              <a:pPr/>
              <a:t>51</a:t>
            </a:fld>
            <a:endParaRPr lang="fr-FR" altLang="fr-FR" sz="12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FA2ED13E-0127-A0CB-F264-047E9EB18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C5764CF5-F2A3-7F50-5236-2EAB6D332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6738" name="Rectangle 3">
            <a:extLst>
              <a:ext uri="{FF2B5EF4-FFF2-40B4-BE49-F238E27FC236}">
                <a16:creationId xmlns:a16="http://schemas.microsoft.com/office/drawing/2014/main" id="{98DE1390-5579-E303-D994-DF924B9F3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5313" y="1219200"/>
            <a:ext cx="5121275" cy="3409950"/>
          </a:xfrm>
          <a:ln cap="flat"/>
        </p:spPr>
      </p:sp>
      <p:sp>
        <p:nvSpPr>
          <p:cNvPr id="116739" name="Rectangle 4">
            <a:extLst>
              <a:ext uri="{FF2B5EF4-FFF2-40B4-BE49-F238E27FC236}">
                <a16:creationId xmlns:a16="http://schemas.microsoft.com/office/drawing/2014/main" id="{C1D8BB14-57FA-C5BF-E89C-817980C45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9712325"/>
            <a:ext cx="368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fr-FR" altLang="fr-FR" sz="1800">
                <a:solidFill>
                  <a:srgbClr val="FEFF2A"/>
                </a:solidFill>
                <a:latin typeface="Helvetica" pitchFamily="2" charset="0"/>
              </a:rPr>
              <a:t>27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>
            <a:extLst>
              <a:ext uri="{FF2B5EF4-FFF2-40B4-BE49-F238E27FC236}">
                <a16:creationId xmlns:a16="http://schemas.microsoft.com/office/drawing/2014/main" id="{5F55E08A-FBBD-23E5-78A3-5E1710D9E4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59D706-3474-DB48-BB8F-1684F2F7AEA1}" type="slidenum">
              <a:rPr lang="fr-FR" altLang="fr-FR" sz="1200" smtClean="0"/>
              <a:pPr/>
              <a:t>53</a:t>
            </a:fld>
            <a:endParaRPr lang="fr-FR" altLang="fr-FR" sz="1200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B93285A3-23CB-CC1F-BA49-3986B466F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6FF840DE-71CD-5A85-91C7-54D32FD11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ED2CF07-9D16-E645-A1BD-30CE90E56FC6}" type="slidenum">
              <a:rPr lang="fr-FR" altLang="fr-FR" sz="1200" smtClean="0"/>
              <a:pPr/>
              <a:t>5</a:t>
            </a:fld>
            <a:endParaRPr lang="fr-FR" altLang="fr-FR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833C67E-89F4-FBE4-0A74-C5B1C3727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31623FD0-BBAF-3561-30B8-D554BBE811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A17F7B4-FE1D-A845-9856-B27FE65361A1}" type="slidenum">
              <a:rPr lang="fr-FR" altLang="fr-FR" sz="1200" smtClean="0"/>
              <a:pPr/>
              <a:t>55</a:t>
            </a:fld>
            <a:endParaRPr lang="fr-FR" altLang="fr-FR" sz="1200"/>
          </a:p>
        </p:txBody>
      </p:sp>
      <p:sp>
        <p:nvSpPr>
          <p:cNvPr id="121858" name="Rectangle 1026">
            <a:extLst>
              <a:ext uri="{FF2B5EF4-FFF2-40B4-BE49-F238E27FC236}">
                <a16:creationId xmlns:a16="http://schemas.microsoft.com/office/drawing/2014/main" id="{4EB258AC-1E2E-1399-FD11-22FE2F624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94AEF5D-60D0-BCC6-FA62-E7B4D658F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5E5967B-B06C-62B6-ADD8-6829AFC2D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693EA2C-3DD7-A0B3-AE7B-8CBD8A3CA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1A33019-5803-5BBB-BB40-0E53D3F45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8C9BBEA-A9DF-0EED-C3FB-E21F19247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AF8FC4D-17F7-CEB0-A142-56D8424D6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0B6637F-1B28-3CAF-4902-FC1CD28F7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3C9603B-5983-E8AF-B0B2-C395C1F59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5F47B2F-28A8-EADF-2A22-4EEF2CBF1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A198DE71-3698-58F8-9F84-A4C4441D9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F5582EF-CD3A-0844-A3E4-D4BA0E34ED37}" type="slidenum">
              <a:rPr lang="fr-FR" altLang="fr-FR" sz="1200" smtClean="0"/>
              <a:pPr/>
              <a:t>6</a:t>
            </a:fld>
            <a:endParaRPr lang="fr-FR" altLang="fr-FR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4729732-A8F7-3A3E-7D65-DD6DFC327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9618BF6B-AC26-07FA-9C9F-037CB318E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4D179E3-7DAF-EE47-9848-A8D5C0F440A0}" type="slidenum">
              <a:rPr lang="fr-FR" altLang="fr-FR" sz="1200" smtClean="0"/>
              <a:pPr/>
              <a:t>66</a:t>
            </a:fld>
            <a:endParaRPr lang="fr-FR" altLang="fr-FR" sz="1200"/>
          </a:p>
        </p:txBody>
      </p:sp>
      <p:sp>
        <p:nvSpPr>
          <p:cNvPr id="143362" name="Rectangle 1026">
            <a:extLst>
              <a:ext uri="{FF2B5EF4-FFF2-40B4-BE49-F238E27FC236}">
                <a16:creationId xmlns:a16="http://schemas.microsoft.com/office/drawing/2014/main" id="{02FD19B1-A666-6193-7DAC-408D72A32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>
            <a:extLst>
              <a:ext uri="{FF2B5EF4-FFF2-40B4-BE49-F238E27FC236}">
                <a16:creationId xmlns:a16="http://schemas.microsoft.com/office/drawing/2014/main" id="{618AA54F-AAF6-19B9-D64A-5FE2C1171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>
            <a:extLst>
              <a:ext uri="{FF2B5EF4-FFF2-40B4-BE49-F238E27FC236}">
                <a16:creationId xmlns:a16="http://schemas.microsoft.com/office/drawing/2014/main" id="{5C4FD25F-5096-E741-CDE6-79C499A48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>
            <a:extLst>
              <a:ext uri="{FF2B5EF4-FFF2-40B4-BE49-F238E27FC236}">
                <a16:creationId xmlns:a16="http://schemas.microsoft.com/office/drawing/2014/main" id="{A28DB534-497B-210D-E98D-3DCF1F2CB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>
            <a:extLst>
              <a:ext uri="{FF2B5EF4-FFF2-40B4-BE49-F238E27FC236}">
                <a16:creationId xmlns:a16="http://schemas.microsoft.com/office/drawing/2014/main" id="{05334DD7-AE0A-03AC-CC29-D57DA5D67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931863"/>
            <a:ext cx="4940300" cy="3289300"/>
          </a:xfrm>
          <a:ln/>
        </p:spPr>
      </p:sp>
      <p:sp>
        <p:nvSpPr>
          <p:cNvPr id="151554" name="Rectangle 3">
            <a:extLst>
              <a:ext uri="{FF2B5EF4-FFF2-40B4-BE49-F238E27FC236}">
                <a16:creationId xmlns:a16="http://schemas.microsoft.com/office/drawing/2014/main" id="{605D1B0B-D712-3A55-A5A8-C17899EA9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>
            <a:extLst>
              <a:ext uri="{FF2B5EF4-FFF2-40B4-BE49-F238E27FC236}">
                <a16:creationId xmlns:a16="http://schemas.microsoft.com/office/drawing/2014/main" id="{F7567158-9546-7266-34B2-3F2BA2D74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>
            <a:extLst>
              <a:ext uri="{FF2B5EF4-FFF2-40B4-BE49-F238E27FC236}">
                <a16:creationId xmlns:a16="http://schemas.microsoft.com/office/drawing/2014/main" id="{8EA3CF90-9CA4-2BD8-5E11-118C15513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>
            <a:extLst>
              <a:ext uri="{FF2B5EF4-FFF2-40B4-BE49-F238E27FC236}">
                <a16:creationId xmlns:a16="http://schemas.microsoft.com/office/drawing/2014/main" id="{89335429-DC2C-7607-7436-72CB79742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>
            <a:extLst>
              <a:ext uri="{FF2B5EF4-FFF2-40B4-BE49-F238E27FC236}">
                <a16:creationId xmlns:a16="http://schemas.microsoft.com/office/drawing/2014/main" id="{2AE05C06-D00F-738B-F70A-C10055C9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9746" name="Rectangle 3">
            <a:extLst>
              <a:ext uri="{FF2B5EF4-FFF2-40B4-BE49-F238E27FC236}">
                <a16:creationId xmlns:a16="http://schemas.microsoft.com/office/drawing/2014/main" id="{A250C358-0002-6D9F-333E-08DA8E9151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5313" y="1219200"/>
            <a:ext cx="5121275" cy="3409950"/>
          </a:xfrm>
          <a:ln cap="flat"/>
        </p:spPr>
      </p:sp>
      <p:sp>
        <p:nvSpPr>
          <p:cNvPr id="159747" name="Rectangle 4">
            <a:extLst>
              <a:ext uri="{FF2B5EF4-FFF2-40B4-BE49-F238E27FC236}">
                <a16:creationId xmlns:a16="http://schemas.microsoft.com/office/drawing/2014/main" id="{4F7C4737-0C1C-6522-816A-8E32037F9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9712325"/>
            <a:ext cx="368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fr-FR" altLang="fr-FR" sz="1800">
                <a:solidFill>
                  <a:srgbClr val="FEFF2A"/>
                </a:solidFill>
                <a:latin typeface="Helvetica" pitchFamily="2" charset="0"/>
              </a:rPr>
              <a:t>27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>
            <a:extLst>
              <a:ext uri="{FF2B5EF4-FFF2-40B4-BE49-F238E27FC236}">
                <a16:creationId xmlns:a16="http://schemas.microsoft.com/office/drawing/2014/main" id="{8B6F88CB-BAB2-A1CC-26C7-C88BEDF48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931863"/>
            <a:ext cx="4940300" cy="3289300"/>
          </a:xfrm>
          <a:ln/>
        </p:spPr>
      </p:sp>
      <p:sp>
        <p:nvSpPr>
          <p:cNvPr id="161794" name="Rectangle 3">
            <a:extLst>
              <a:ext uri="{FF2B5EF4-FFF2-40B4-BE49-F238E27FC236}">
                <a16:creationId xmlns:a16="http://schemas.microsoft.com/office/drawing/2014/main" id="{601F0004-4F33-3471-13BB-659AE4521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EB2CEDC8-02A7-605B-CBAA-41F88E26E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643202-0094-C049-82FD-C7959A330332}" type="slidenum">
              <a:rPr lang="fr-FR" altLang="fr-FR" sz="1200" smtClean="0"/>
              <a:pPr/>
              <a:t>7</a:t>
            </a:fld>
            <a:endParaRPr lang="fr-FR" altLang="fr-FR" sz="1200"/>
          </a:p>
        </p:txBody>
      </p:sp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EC1C40D1-346C-E0F5-DA2C-B5B76D3CC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C12ED4B7-1423-6C0A-9CB6-C26AF0DFC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>
            <a:extLst>
              <a:ext uri="{FF2B5EF4-FFF2-40B4-BE49-F238E27FC236}">
                <a16:creationId xmlns:a16="http://schemas.microsoft.com/office/drawing/2014/main" id="{73500BC9-917C-1069-033B-27A8A7DB7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>
            <a:extLst>
              <a:ext uri="{FF2B5EF4-FFF2-40B4-BE49-F238E27FC236}">
                <a16:creationId xmlns:a16="http://schemas.microsoft.com/office/drawing/2014/main" id="{3C091950-BDE8-11E6-C8D6-9921C7FA5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FC490FD-09D6-BF4A-A564-96A666FC5B28}" type="slidenum">
              <a:rPr lang="fr-FR" altLang="fr-FR" sz="1200" smtClean="0"/>
              <a:pPr/>
              <a:t>78</a:t>
            </a:fld>
            <a:endParaRPr lang="fr-FR" altLang="fr-FR" sz="1200"/>
          </a:p>
        </p:txBody>
      </p:sp>
      <p:sp>
        <p:nvSpPr>
          <p:cNvPr id="166914" name="Rectangle 1026">
            <a:extLst>
              <a:ext uri="{FF2B5EF4-FFF2-40B4-BE49-F238E27FC236}">
                <a16:creationId xmlns:a16="http://schemas.microsoft.com/office/drawing/2014/main" id="{D4F28619-7A2E-655B-04F7-13D692CC3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5" y="4638675"/>
            <a:ext cx="4870450" cy="43957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>
            <a:extLst>
              <a:ext uri="{FF2B5EF4-FFF2-40B4-BE49-F238E27FC236}">
                <a16:creationId xmlns:a16="http://schemas.microsoft.com/office/drawing/2014/main" id="{6C6A2E45-7208-28AE-C33E-CEBA0E69D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>
            <a:extLst>
              <a:ext uri="{FF2B5EF4-FFF2-40B4-BE49-F238E27FC236}">
                <a16:creationId xmlns:a16="http://schemas.microsoft.com/office/drawing/2014/main" id="{981EB5D8-BCAE-000C-85BF-45836381A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>
            <a:extLst>
              <a:ext uri="{FF2B5EF4-FFF2-40B4-BE49-F238E27FC236}">
                <a16:creationId xmlns:a16="http://schemas.microsoft.com/office/drawing/2014/main" id="{317E8E94-D60C-8B4A-9CE5-2753C5A31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>
            <a:extLst>
              <a:ext uri="{FF2B5EF4-FFF2-40B4-BE49-F238E27FC236}">
                <a16:creationId xmlns:a16="http://schemas.microsoft.com/office/drawing/2014/main" id="{36EAD693-11B2-E94B-8F7A-5250B0580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>
            <a:extLst>
              <a:ext uri="{FF2B5EF4-FFF2-40B4-BE49-F238E27FC236}">
                <a16:creationId xmlns:a16="http://schemas.microsoft.com/office/drawing/2014/main" id="{965B27DB-BB0E-B267-2C4E-E64CE7354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>
            <a:extLst>
              <a:ext uri="{FF2B5EF4-FFF2-40B4-BE49-F238E27FC236}">
                <a16:creationId xmlns:a16="http://schemas.microsoft.com/office/drawing/2014/main" id="{008D6576-0884-20BC-9F80-9DBB3BABD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>
            <a:extLst>
              <a:ext uri="{FF2B5EF4-FFF2-40B4-BE49-F238E27FC236}">
                <a16:creationId xmlns:a16="http://schemas.microsoft.com/office/drawing/2014/main" id="{2025EBE0-2AB2-AFD7-942C-632C5F9B3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>
            <a:extLst>
              <a:ext uri="{FF2B5EF4-FFF2-40B4-BE49-F238E27FC236}">
                <a16:creationId xmlns:a16="http://schemas.microsoft.com/office/drawing/2014/main" id="{D9D4C211-D8B4-D6EE-0202-9E9E97A2E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8" name="Rectangle 3">
            <a:extLst>
              <a:ext uri="{FF2B5EF4-FFF2-40B4-BE49-F238E27FC236}">
                <a16:creationId xmlns:a16="http://schemas.microsoft.com/office/drawing/2014/main" id="{0BEAD8C2-F156-B69E-6DD5-901A844F5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65B170DC-33F1-0EF3-5CCC-309AEC1D59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469BF2-9C5E-674E-9905-D4057A7EBDFE}" type="slidenum">
              <a:rPr lang="fr-FR" altLang="fr-FR" sz="1200" smtClean="0"/>
              <a:pPr/>
              <a:t>9</a:t>
            </a:fld>
            <a:endParaRPr lang="fr-FR" altLang="fr-FR" sz="1200"/>
          </a:p>
        </p:txBody>
      </p:sp>
      <p:sp>
        <p:nvSpPr>
          <p:cNvPr id="31746" name="Rectangle 1026">
            <a:extLst>
              <a:ext uri="{FF2B5EF4-FFF2-40B4-BE49-F238E27FC236}">
                <a16:creationId xmlns:a16="http://schemas.microsoft.com/office/drawing/2014/main" id="{74F77A9D-1655-5114-9C8B-036BC7439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>
            <a:extLst>
              <a:ext uri="{FF2B5EF4-FFF2-40B4-BE49-F238E27FC236}">
                <a16:creationId xmlns:a16="http://schemas.microsoft.com/office/drawing/2014/main" id="{460623B0-2131-B7B4-10E1-E9D5372FC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>
            <a:extLst>
              <a:ext uri="{FF2B5EF4-FFF2-40B4-BE49-F238E27FC236}">
                <a16:creationId xmlns:a16="http://schemas.microsoft.com/office/drawing/2014/main" id="{94588A10-3E77-115B-D29E-C8BED5A24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931863"/>
            <a:ext cx="4940300" cy="3289300"/>
          </a:xfrm>
          <a:ln/>
        </p:spPr>
      </p:sp>
      <p:sp>
        <p:nvSpPr>
          <p:cNvPr id="185346" name="Rectangle 3">
            <a:extLst>
              <a:ext uri="{FF2B5EF4-FFF2-40B4-BE49-F238E27FC236}">
                <a16:creationId xmlns:a16="http://schemas.microsoft.com/office/drawing/2014/main" id="{418B3C2D-9D2F-F00C-8A97-1F41404CB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>
            <a:extLst>
              <a:ext uri="{FF2B5EF4-FFF2-40B4-BE49-F238E27FC236}">
                <a16:creationId xmlns:a16="http://schemas.microsoft.com/office/drawing/2014/main" id="{F2AA5190-A29E-77BF-299A-B018B3A7D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>
            <a:extLst>
              <a:ext uri="{FF2B5EF4-FFF2-40B4-BE49-F238E27FC236}">
                <a16:creationId xmlns:a16="http://schemas.microsoft.com/office/drawing/2014/main" id="{FE170FE7-CD4C-F2B4-C589-FEF7D6BA0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>
            <a:extLst>
              <a:ext uri="{FF2B5EF4-FFF2-40B4-BE49-F238E27FC236}">
                <a16:creationId xmlns:a16="http://schemas.microsoft.com/office/drawing/2014/main" id="{DA62837E-AFBB-06DB-5A14-EA2C52C97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2C53ED78-62F7-95CE-CE78-C39B0FA8F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3973AC5-9BF9-C340-B5BD-950F5650D777}" type="slidenum">
              <a:rPr lang="fr-FR" altLang="fr-FR" sz="1200" smtClean="0"/>
              <a:pPr/>
              <a:t>10</a:t>
            </a:fld>
            <a:endParaRPr lang="fr-FR" altLang="fr-FR" sz="1200"/>
          </a:p>
        </p:txBody>
      </p:sp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82209453-876B-7DDA-C3A6-419627203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437ABBA8-F85E-23D6-5263-19EFCC44E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AE8BDF1-11D3-0B27-2579-331CCE58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188" cy="65913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436F735-0326-2FBD-9AA9-E988ADDA2355}"/>
              </a:ext>
            </a:extLst>
          </p:cNvPr>
          <p:cNvGrpSpPr>
            <a:grpSpLocks/>
          </p:cNvGrpSpPr>
          <p:nvPr/>
        </p:nvGrpSpPr>
        <p:grpSpPr bwMode="auto">
          <a:xfrm>
            <a:off x="5" y="0"/>
            <a:ext cx="165100" cy="6300788"/>
            <a:chOff x="48" y="102"/>
            <a:chExt cx="96" cy="4122"/>
          </a:xfrm>
          <a:solidFill>
            <a:schemeClr val="tx1">
              <a:lumMod val="50000"/>
            </a:schemeClr>
          </a:solidFill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261AC0E8-2343-7CFF-B125-021D17ABB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104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E1D08D6-0E90-5158-74DC-7E254D26A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248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97C21DA9-4D0E-51A7-B7DA-B8DA0D0E2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392"/>
              <a:ext cx="96" cy="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7583E336-738D-ACD1-4E37-6D6277238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536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9CACE6D-83D5-0CFC-F238-43E4187CF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680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CF2B4A70-9994-977E-70E0-1245C0248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824"/>
              <a:ext cx="96" cy="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93B0D16F-B148-63C8-49D4-2B49B53C6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968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5F4A5569-EC6A-5FD2-3CD6-F8B196CB4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112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482FC062-20E1-8988-EEAC-9FE8E93F8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256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EFF42ED1-9AA9-9E62-B58E-2CCB4E08A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400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30176612-8896-1A7D-D86C-43AD38E4E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544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E8B307EA-AB0F-AAC9-1CB2-1B96CD55D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688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F5F11993-D47F-F433-1C9C-DD5719BF2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832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40FFB45B-7380-8C74-4364-678B68321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976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23091E18-F3CE-BEC6-BEC7-B03313D63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120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BB423633-0EBF-1320-C9C7-3CC54B6D7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264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6BED8946-EF5F-5A62-9FFC-91009B8DE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408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8DDF9F8C-4574-1A25-809B-583622FF1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552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B7570A5C-733C-52BD-55FF-2D8D39885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696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CDD2919-6619-115C-B87C-C4976DEE7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840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E56A1A55-9146-B33C-BE1C-E6F99C52D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984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091B7CCE-F808-FFE8-9663-EB3C75E05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128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5C145146-35B2-2570-1CC6-399C0C24F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02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AD36A94A-FD39-D3C6-C9F8-0BE6DC1F6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46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63F9D115-1531-9F2A-1409-FEB0F3218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90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140196AD-9AE8-A567-26B4-2C6C8BF19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534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FB45B502-8BF5-E3D1-7737-F397D9913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678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A4A7C1D0-2235-B086-616B-9D510B94F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822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099E74EB-66A0-19AF-5E52-1DA44BBAD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966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72417" name="Rectangle 33"/>
          <p:cNvSpPr>
            <a:spLocks noGrp="1" noChangeArrowheads="1"/>
          </p:cNvSpPr>
          <p:nvPr>
            <p:ph type="subTitle" idx="1"/>
          </p:nvPr>
        </p:nvSpPr>
        <p:spPr>
          <a:xfrm>
            <a:off x="1487493" y="3741738"/>
            <a:ext cx="6943725" cy="1687512"/>
          </a:xfrm>
        </p:spPr>
        <p:txBody>
          <a:bodyPr/>
          <a:lstStyle>
            <a:lvl1pPr marL="0" indent="0" algn="ctr">
              <a:buFont typeface="Monotype Sorts" pitchFamily="-65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72420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744543" y="2201868"/>
            <a:ext cx="8429625" cy="110013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3" name="Espace réservé du numéro de diapositive 35">
            <a:extLst>
              <a:ext uri="{FF2B5EF4-FFF2-40B4-BE49-F238E27FC236}">
                <a16:creationId xmlns:a16="http://schemas.microsoft.com/office/drawing/2014/main" id="{C448FEFE-87DB-E02F-DA0B-2C7EFA9270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08825" y="6016625"/>
            <a:ext cx="2065338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1C91CE-1655-CD4B-A6D2-4650CC71ED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503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6ECDA39-AAD9-4504-E28B-051BE72736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6D5ABFE8-8763-315E-031F-0D20E70BFB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200C-727E-E841-B6BB-294DAF360F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120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564438" y="587380"/>
            <a:ext cx="2271712" cy="53562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7713" y="587380"/>
            <a:ext cx="6664325" cy="53562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8EDFB664-D409-ACB0-D266-6073A2A42E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4B0DF159-5F60-5C23-CDB4-DC2C47B9AD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2738-03E9-9F47-8502-1A028CE63A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023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2F1ADEF-F394-684B-EA29-202AC0E603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6D2784DC-E41D-F57F-B3CD-23D2DA6658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C2653-3E91-014D-B96D-CE3690C65D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724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231" y="4243393"/>
            <a:ext cx="8429625" cy="13112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4231" y="2798763"/>
            <a:ext cx="8429625" cy="14446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427E6E56-D17C-B82D-ECF7-072691DB29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5590E33B-00AF-5A14-E81E-4C2F37FDA8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7619-B41D-C641-9B9A-4EF62C95E2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496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7713" y="2127250"/>
            <a:ext cx="41783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78414" y="2127250"/>
            <a:ext cx="41783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A4667505-828D-BB11-F5CD-E4DA0BE989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F9272161-D1F9-DEDF-51AA-67B2139EC9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7E3BE-E8C0-1946-A575-BFC9096EEC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28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1" y="265113"/>
            <a:ext cx="8928100" cy="110013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1" y="1477963"/>
            <a:ext cx="4383088" cy="615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1" y="2093918"/>
            <a:ext cx="4383088" cy="3805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8730" y="1477963"/>
            <a:ext cx="4384675" cy="615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8730" y="2093918"/>
            <a:ext cx="4384675" cy="3805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96B5F3A6-5504-5532-4998-D3E21E2E0C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7DAC36C5-9D9B-C61C-E51D-8CE0BE2F40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76D93-8817-1C47-8548-AF90F14310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53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606516C3-E314-9EC8-305F-6A12D306FF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18EB8BA0-4829-11B8-F432-E5A4719A96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A5FCB-F76F-3D41-8773-ED5F120E99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546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id="{297DAAD5-44D4-FCED-2984-E7FA85D340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E524629F-0992-0C58-2E63-39574657A3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7A24E-BC7A-794E-B8E7-14E932D4C1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601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2" y="263525"/>
            <a:ext cx="3263900" cy="11191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8267" y="263526"/>
            <a:ext cx="5545137" cy="5635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2" y="1382718"/>
            <a:ext cx="3263900" cy="4516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48A313BB-91FB-1BE4-F6EE-FA69021733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5B98D0FE-099D-4106-783F-EA39D48F5F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4CD2C-B3CF-4144-A03B-294CEC4962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960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4688" y="4622800"/>
            <a:ext cx="5949950" cy="546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4688" y="590550"/>
            <a:ext cx="594995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4688" y="5168900"/>
            <a:ext cx="5949950" cy="77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9E7553B9-C3E0-ADD6-F3B8-08C5B20047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8217419B-E5EC-A230-E2B5-7694AE55FF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8DE32-045D-A141-8EC6-4B1F78CCAA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570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066FA3DA-A9D7-6059-D92F-B40A15679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587375"/>
            <a:ext cx="8567737" cy="110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8FB652-FB13-9D17-5AC9-F250F167E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2188" cy="659130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922F7A37-F11B-1DE9-2299-CF4D8DCE19CF}"/>
              </a:ext>
            </a:extLst>
          </p:cNvPr>
          <p:cNvGrpSpPr>
            <a:grpSpLocks/>
          </p:cNvGrpSpPr>
          <p:nvPr/>
        </p:nvGrpSpPr>
        <p:grpSpPr bwMode="auto">
          <a:xfrm>
            <a:off x="5" y="0"/>
            <a:ext cx="165100" cy="6300788"/>
            <a:chOff x="48" y="102"/>
            <a:chExt cx="96" cy="4122"/>
          </a:xfrm>
          <a:solidFill>
            <a:schemeClr val="bg2">
              <a:lumMod val="65000"/>
              <a:lumOff val="35000"/>
            </a:schemeClr>
          </a:solidFill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C360FD74-DB7A-DF37-D309-192F3D642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104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7286A3D4-A644-7459-D993-0BDC71758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248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6FA19CB1-72A0-0964-979E-7E1B7B4AC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392"/>
              <a:ext cx="96" cy="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4D22A037-6022-04A4-F953-F8DA66344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536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AC473CBE-F012-CA7C-EF0D-DE5224F6C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680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9A15697F-C0DF-9C5C-975A-A38DE5C94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824"/>
              <a:ext cx="96" cy="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C8B6052B-5EF6-6747-1A87-C9A291A48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968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EAE194A0-A921-E592-CDB8-AB0855783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112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35A07952-B6E1-0596-3AE0-196885389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256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1" name="Rectangle 14">
              <a:extLst>
                <a:ext uri="{FF2B5EF4-FFF2-40B4-BE49-F238E27FC236}">
                  <a16:creationId xmlns:a16="http://schemas.microsoft.com/office/drawing/2014/main" id="{4436E835-CC40-6C9C-38D5-A027259A7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400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2" name="Rectangle 15">
              <a:extLst>
                <a:ext uri="{FF2B5EF4-FFF2-40B4-BE49-F238E27FC236}">
                  <a16:creationId xmlns:a16="http://schemas.microsoft.com/office/drawing/2014/main" id="{083D2986-C7D3-8F9D-C31B-608FD5D76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544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3" name="Rectangle 16">
              <a:extLst>
                <a:ext uri="{FF2B5EF4-FFF2-40B4-BE49-F238E27FC236}">
                  <a16:creationId xmlns:a16="http://schemas.microsoft.com/office/drawing/2014/main" id="{81724D30-FBE9-86E5-FF36-98AC4E677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688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4" name="Rectangle 17">
              <a:extLst>
                <a:ext uri="{FF2B5EF4-FFF2-40B4-BE49-F238E27FC236}">
                  <a16:creationId xmlns:a16="http://schemas.microsoft.com/office/drawing/2014/main" id="{7CE3810B-B0AC-77D7-3B4F-E36A0D9FB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832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5" name="Rectangle 18">
              <a:extLst>
                <a:ext uri="{FF2B5EF4-FFF2-40B4-BE49-F238E27FC236}">
                  <a16:creationId xmlns:a16="http://schemas.microsoft.com/office/drawing/2014/main" id="{4215E253-6021-307B-DC60-B16D626EC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976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6" name="Rectangle 19">
              <a:extLst>
                <a:ext uri="{FF2B5EF4-FFF2-40B4-BE49-F238E27FC236}">
                  <a16:creationId xmlns:a16="http://schemas.microsoft.com/office/drawing/2014/main" id="{F09C8C66-D547-3945-63AD-4A081598C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120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7" name="Rectangle 20">
              <a:extLst>
                <a:ext uri="{FF2B5EF4-FFF2-40B4-BE49-F238E27FC236}">
                  <a16:creationId xmlns:a16="http://schemas.microsoft.com/office/drawing/2014/main" id="{D7C7E3D7-3694-4AF6-6D4C-7DDD722D7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264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8" name="Rectangle 21">
              <a:extLst>
                <a:ext uri="{FF2B5EF4-FFF2-40B4-BE49-F238E27FC236}">
                  <a16:creationId xmlns:a16="http://schemas.microsoft.com/office/drawing/2014/main" id="{D467D503-C52B-0BF1-6501-7A1179E7C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408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9" name="Rectangle 22">
              <a:extLst>
                <a:ext uri="{FF2B5EF4-FFF2-40B4-BE49-F238E27FC236}">
                  <a16:creationId xmlns:a16="http://schemas.microsoft.com/office/drawing/2014/main" id="{EB45F960-53B9-E2D0-8833-FD9D2C6DB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552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0" name="Rectangle 23">
              <a:extLst>
                <a:ext uri="{FF2B5EF4-FFF2-40B4-BE49-F238E27FC236}">
                  <a16:creationId xmlns:a16="http://schemas.microsoft.com/office/drawing/2014/main" id="{ADAC8698-ACEC-6E24-6899-CCAD3B05F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696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1" name="Rectangle 24">
              <a:extLst>
                <a:ext uri="{FF2B5EF4-FFF2-40B4-BE49-F238E27FC236}">
                  <a16:creationId xmlns:a16="http://schemas.microsoft.com/office/drawing/2014/main" id="{EB734E87-1D24-C786-1B90-027B34B4F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840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2" name="Rectangle 25">
              <a:extLst>
                <a:ext uri="{FF2B5EF4-FFF2-40B4-BE49-F238E27FC236}">
                  <a16:creationId xmlns:a16="http://schemas.microsoft.com/office/drawing/2014/main" id="{20C3BDA4-19C9-B268-0EAD-68B30D9EE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984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3" name="Rectangle 26">
              <a:extLst>
                <a:ext uri="{FF2B5EF4-FFF2-40B4-BE49-F238E27FC236}">
                  <a16:creationId xmlns:a16="http://schemas.microsoft.com/office/drawing/2014/main" id="{5D5E6A6D-DD92-A0EB-D770-F7D639350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128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4" name="Rectangle 27">
              <a:extLst>
                <a:ext uri="{FF2B5EF4-FFF2-40B4-BE49-F238E27FC236}">
                  <a16:creationId xmlns:a16="http://schemas.microsoft.com/office/drawing/2014/main" id="{8185295C-72A0-00D3-EA33-7DB6BC83B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02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5" name="Rectangle 28">
              <a:extLst>
                <a:ext uri="{FF2B5EF4-FFF2-40B4-BE49-F238E27FC236}">
                  <a16:creationId xmlns:a16="http://schemas.microsoft.com/office/drawing/2014/main" id="{FEB28FFE-6AA8-82B5-2500-5910E2BB2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46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6" name="Rectangle 29">
              <a:extLst>
                <a:ext uri="{FF2B5EF4-FFF2-40B4-BE49-F238E27FC236}">
                  <a16:creationId xmlns:a16="http://schemas.microsoft.com/office/drawing/2014/main" id="{73AEDAA2-E619-E729-CB83-178F65144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90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7" name="Rectangle 30">
              <a:extLst>
                <a:ext uri="{FF2B5EF4-FFF2-40B4-BE49-F238E27FC236}">
                  <a16:creationId xmlns:a16="http://schemas.microsoft.com/office/drawing/2014/main" id="{11107599-4C71-0A69-A380-367C41217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534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8" name="Rectangle 31">
              <a:extLst>
                <a:ext uri="{FF2B5EF4-FFF2-40B4-BE49-F238E27FC236}">
                  <a16:creationId xmlns:a16="http://schemas.microsoft.com/office/drawing/2014/main" id="{DA77BF57-C0DF-9DB4-1AB1-729539369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678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9" name="Rectangle 32">
              <a:extLst>
                <a:ext uri="{FF2B5EF4-FFF2-40B4-BE49-F238E27FC236}">
                  <a16:creationId xmlns:a16="http://schemas.microsoft.com/office/drawing/2014/main" id="{0A39793F-F43B-4664-10CB-3BC9BDDB3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822"/>
              <a:ext cx="96" cy="99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60" name="Rectangle 33">
              <a:extLst>
                <a:ext uri="{FF2B5EF4-FFF2-40B4-BE49-F238E27FC236}">
                  <a16:creationId xmlns:a16="http://schemas.microsoft.com/office/drawing/2014/main" id="{3BFC48D2-E178-FA96-2B7A-9F6E548F9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966"/>
              <a:ext cx="96" cy="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9" name="Rectangle 35">
            <a:extLst>
              <a:ext uri="{FF2B5EF4-FFF2-40B4-BE49-F238E27FC236}">
                <a16:creationId xmlns:a16="http://schemas.microsoft.com/office/drawing/2014/main" id="{4B82DCB0-D26D-BC7B-03FA-4AD9F0A9C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7713" y="2127250"/>
            <a:ext cx="850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71396" name="Rectangle 36">
            <a:extLst>
              <a:ext uri="{FF2B5EF4-FFF2-40B4-BE49-F238E27FC236}">
                <a16:creationId xmlns:a16="http://schemas.microsoft.com/office/drawing/2014/main" id="{B669F243-198C-0C4D-BD63-469D959A17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81738" y="6383338"/>
            <a:ext cx="3141662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271397" name="Rectangle 37">
            <a:extLst>
              <a:ext uri="{FF2B5EF4-FFF2-40B4-BE49-F238E27FC236}">
                <a16:creationId xmlns:a16="http://schemas.microsoft.com/office/drawing/2014/main" id="{C688598F-CB9C-386E-2E0A-2B5A9C9EB0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23400" y="6383338"/>
            <a:ext cx="495300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pPr>
              <a:defRPr/>
            </a:pPr>
            <a:fld id="{B143BC16-E012-9B45-8812-6C04A3EA36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dt="0"/>
  <p:txStyles>
    <p:titleStyle>
      <a:lvl1pPr algn="l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  <a:ea typeface="ＭＳ Ｐゴシック" charset="-128"/>
          <a:cs typeface="ＭＳ Ｐゴシック" charset="-128"/>
        </a:defRPr>
      </a:lvl2pPr>
      <a:lvl3pPr algn="l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  <a:ea typeface="ＭＳ Ｐゴシック" charset="-128"/>
          <a:cs typeface="ＭＳ Ｐゴシック" charset="-128"/>
        </a:defRPr>
      </a:lvl3pPr>
      <a:lvl4pPr algn="l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  <a:ea typeface="ＭＳ Ｐゴシック" charset="-128"/>
          <a:cs typeface="ＭＳ Ｐゴシック" charset="-128"/>
        </a:defRPr>
      </a:lvl4pPr>
      <a:lvl5pPr algn="l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  <a:ea typeface="ＭＳ Ｐゴシック" charset="-128"/>
          <a:cs typeface="ＭＳ Ｐゴシック" charset="-128"/>
        </a:defRPr>
      </a:lvl5pPr>
      <a:lvl6pPr marL="457200" algn="l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rgbClr val="FEFF2A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</a:defRPr>
      </a:lvl6pPr>
      <a:lvl7pPr marL="914400" algn="l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rgbClr val="FEFF2A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</a:defRPr>
      </a:lvl7pPr>
      <a:lvl8pPr marL="1371600" algn="l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rgbClr val="FEFF2A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</a:defRPr>
      </a:lvl8pPr>
      <a:lvl9pPr marL="1828800" algn="l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rgbClr val="FEFF2A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65" charset="0"/>
        </a:defRPr>
      </a:lvl9pPr>
    </p:titleStyle>
    <p:bodyStyle>
      <a:lvl1pPr marL="357188" indent="-357188" algn="l" defTabSz="9509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"/>
        <a:defRPr sz="33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73113" indent="-296863" algn="l" defTabSz="9509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"/>
        <a:defRPr sz="2900">
          <a:solidFill>
            <a:schemeClr val="bg2"/>
          </a:solidFill>
          <a:latin typeface="+mn-lt"/>
          <a:ea typeface="ＭＳ Ｐゴシック" pitchFamily="-65" charset="-128"/>
        </a:defRPr>
      </a:lvl2pPr>
      <a:lvl3pPr marL="1189038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"/>
        <a:defRPr sz="2500">
          <a:solidFill>
            <a:schemeClr val="bg2"/>
          </a:solidFill>
          <a:latin typeface="+mn-lt"/>
          <a:ea typeface="ＭＳ Ｐゴシック" pitchFamily="-65" charset="-128"/>
        </a:defRPr>
      </a:lvl3pPr>
      <a:lvl4pPr marL="1616075" indent="-236538" algn="l" defTabSz="9509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100">
          <a:solidFill>
            <a:schemeClr val="bg2"/>
          </a:solidFill>
          <a:latin typeface="+mn-lt"/>
          <a:ea typeface="ＭＳ Ｐゴシック" pitchFamily="-65" charset="-128"/>
        </a:defRPr>
      </a:lvl4pPr>
      <a:lvl5pPr marL="2044700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bg2"/>
          </a:solidFill>
          <a:latin typeface="+mn-lt"/>
          <a:ea typeface="ＭＳ Ｐゴシック" pitchFamily="-65" charset="-128"/>
        </a:defRPr>
      </a:lvl5pPr>
      <a:lvl6pPr marL="2501900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6pPr>
      <a:lvl7pPr marL="2959100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7pPr>
      <a:lvl8pPr marL="3416300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8pPr>
      <a:lvl9pPr marL="3873500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4">
            <a:extLst>
              <a:ext uri="{FF2B5EF4-FFF2-40B4-BE49-F238E27FC236}">
                <a16:creationId xmlns:a16="http://schemas.microsoft.com/office/drawing/2014/main" id="{C8080C97-1DDB-6B03-4C19-7FEE34282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BC12780-131F-8846-94B2-9CBE57D3C1E8}" type="slidenum">
              <a:rPr lang="fr-FR" altLang="fr-FR" sz="1000" smtClean="0">
                <a:solidFill>
                  <a:schemeClr val="folHlink"/>
                </a:solidFill>
              </a:rPr>
              <a:pPr/>
              <a:t>1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8223F4F-8DA0-63F1-225B-E13DCCC6C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243BDC38-624D-C0F7-452F-E069A2CC0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Plan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6ADFE54-CE02-CEEC-2911-3BD64C3C9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46238"/>
            <a:ext cx="9156700" cy="4856162"/>
          </a:xfrm>
        </p:spPr>
        <p:txBody>
          <a:bodyPr/>
          <a:lstStyle/>
          <a:p>
            <a:r>
              <a:rPr lang="fr-FR" altLang="fr-FR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Introduction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L’anesthésie générale</a:t>
            </a:r>
          </a:p>
          <a:p>
            <a:r>
              <a:rPr lang="fr-FR" altLang="fr-FR" sz="24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Les hypnotiques (</a:t>
            </a:r>
            <a:r>
              <a:rPr lang="fr-FR" altLang="fr-FR" sz="2400" strike="sngStrike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anesthésiques généraux</a:t>
            </a:r>
            <a:r>
              <a:rPr lang="fr-FR" altLang="fr-FR" sz="24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) injectables</a:t>
            </a:r>
          </a:p>
          <a:p>
            <a:pPr lvl="1"/>
            <a:r>
              <a:rPr lang="fr-FR" altLang="fr-FR" sz="18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Les hypnotiques (</a:t>
            </a:r>
            <a:r>
              <a:rPr lang="fr-FR" altLang="fr-FR" sz="1800" strike="sngStrike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anesthésiques</a:t>
            </a:r>
            <a:r>
              <a:rPr lang="fr-FR" altLang="fr-FR" sz="18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) dissociatifs</a:t>
            </a:r>
          </a:p>
          <a:p>
            <a:pPr lvl="1"/>
            <a:r>
              <a:rPr lang="fr-FR" altLang="fr-FR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autres hypnotiques</a:t>
            </a:r>
            <a:endParaRPr lang="fr-FR" altLang="fr-FR" sz="2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hypnotiques volatils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anticonvulsivants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sédatifs analgésiques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tranquillisants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analgésiques centraux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anesthésiques locaux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numéro de diapositive 4">
            <a:extLst>
              <a:ext uri="{FF2B5EF4-FFF2-40B4-BE49-F238E27FC236}">
                <a16:creationId xmlns:a16="http://schemas.microsoft.com/office/drawing/2014/main" id="{A439F68F-D83C-F3FC-AB22-F0D90B085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ABA685-2D01-A946-BADC-03A78DD79CD5}" type="slidenum">
              <a:rPr lang="fr-FR" altLang="fr-FR" sz="1000" smtClean="0">
                <a:solidFill>
                  <a:schemeClr val="folHlink"/>
                </a:solidFill>
              </a:rPr>
              <a:pPr/>
              <a:t>10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13B0423A-2E81-EAAB-5AD4-51DF61339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15240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 sz="38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Les produits utilisés en anesthésie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3302B531-CE64-7226-2B83-D600EC9B2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1524000"/>
            <a:ext cx="8509000" cy="492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Agents hypnotiques</a:t>
            </a:r>
          </a:p>
          <a:p>
            <a:pPr lvl="1">
              <a:lnSpc>
                <a:spcPct val="90000"/>
              </a:lnSpc>
            </a:pPr>
            <a:r>
              <a:rPr lang="fr-FR" altLang="fr-FR" sz="2100" b="1" dirty="0">
                <a:solidFill>
                  <a:srgbClr val="114FFB"/>
                </a:solidFill>
                <a:ea typeface="ＭＳ Ｐゴシック" panose="020B0600070205080204" pitchFamily="34" charset="-128"/>
              </a:rPr>
              <a:t>Dépresseurs non spécifiques :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induisent une narcose (sédation profonde avec perte de conscience) et une </a:t>
            </a:r>
            <a:r>
              <a:rPr lang="fr-FR" altLang="fr-FR" sz="1800" dirty="0" err="1">
                <a:ea typeface="ＭＳ Ｐゴシック" panose="020B0600070205080204" pitchFamily="34" charset="-128"/>
              </a:rPr>
              <a:t>myorésolution</a:t>
            </a:r>
            <a:endParaRPr lang="fr-FR" altLang="fr-FR" sz="18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pas ou </a:t>
            </a:r>
            <a:r>
              <a:rPr lang="fr-FR" altLang="fr-FR" sz="1800" u="sng" dirty="0">
                <a:ea typeface="ＭＳ Ｐゴシック" panose="020B0600070205080204" pitchFamily="34" charset="-128"/>
              </a:rPr>
              <a:t>très peu d</a:t>
            </a:r>
            <a:r>
              <a:rPr lang="ja-JP" altLang="fr-FR" sz="1800" u="sng">
                <a:ea typeface="ＭＳ Ｐゴシック" panose="020B0600070205080204" pitchFamily="34" charset="-128"/>
              </a:rPr>
              <a:t>’</a:t>
            </a:r>
            <a:r>
              <a:rPr lang="fr-FR" altLang="ja-JP" sz="1800" u="sng" dirty="0">
                <a:ea typeface="ＭＳ Ｐゴシック" panose="020B0600070205080204" pitchFamily="34" charset="-128"/>
              </a:rPr>
              <a:t>analgésie</a:t>
            </a:r>
          </a:p>
          <a:p>
            <a:pPr lvl="2">
              <a:lnSpc>
                <a:spcPct val="90000"/>
              </a:lnSpc>
            </a:pPr>
            <a:r>
              <a:rPr lang="fr-FR" altLang="fr-FR" sz="18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mauvaise sécurité d’emploi</a:t>
            </a:r>
            <a:r>
              <a:rPr lang="fr-FR" altLang="fr-FR" sz="18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800" dirty="0">
                <a:ea typeface="ＭＳ Ｐゴシック" panose="020B0600070205080204" pitchFamily="34" charset="-128"/>
              </a:rPr>
              <a:t>(risque au surdosage, prévoir l’association avec des agents de prémédication)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isoflurane, </a:t>
            </a:r>
            <a:r>
              <a:rPr lang="fr-FR" altLang="fr-FR" sz="1800" dirty="0" err="1">
                <a:ea typeface="ＭＳ Ｐゴシック" panose="020B0600070205080204" pitchFamily="34" charset="-128"/>
              </a:rPr>
              <a:t>sévoflurane</a:t>
            </a:r>
            <a:r>
              <a:rPr lang="fr-FR" altLang="fr-FR" sz="1800" dirty="0">
                <a:ea typeface="ＭＳ Ｐゴシック" panose="020B0600070205080204" pitchFamily="34" charset="-128"/>
              </a:rPr>
              <a:t> (hypnotiques volatils)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propofol, </a:t>
            </a:r>
            <a:r>
              <a:rPr lang="fr-FR" altLang="fr-FR" sz="1800" dirty="0" err="1">
                <a:ea typeface="ＭＳ Ｐゴシック" panose="020B0600070205080204" pitchFamily="34" charset="-128"/>
              </a:rPr>
              <a:t>alfaxalone</a:t>
            </a:r>
            <a:endParaRPr lang="fr-FR" altLang="fr-FR" sz="18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fr-FR" altLang="fr-FR" sz="2100" b="1" dirty="0">
                <a:solidFill>
                  <a:srgbClr val="114FFB"/>
                </a:solidFill>
                <a:ea typeface="ＭＳ Ｐゴシック" panose="020B0600070205080204" pitchFamily="34" charset="-128"/>
              </a:rPr>
              <a:t>Dépresseurs spécifiques :</a:t>
            </a:r>
            <a:endParaRPr lang="fr-FR" altLang="fr-FR" sz="21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induisent une sédation avec une hypertonicité musculaire</a:t>
            </a:r>
          </a:p>
          <a:p>
            <a:pPr lvl="2"/>
            <a:r>
              <a:rPr lang="fr-FR" altLang="fr-FR" sz="1800" dirty="0">
                <a:ea typeface="ＭＳ Ｐゴシック" panose="020B0600070205080204" pitchFamily="34" charset="-128"/>
              </a:rPr>
              <a:t>action ciblée sur récepteurs spécifiques</a:t>
            </a:r>
          </a:p>
          <a:p>
            <a:pPr lvl="2"/>
            <a:r>
              <a:rPr lang="fr-FR" altLang="fr-FR" sz="18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bonne sécurité </a:t>
            </a:r>
            <a:r>
              <a:rPr lang="fr-FR" altLang="fr-FR" sz="1800" dirty="0">
                <a:ea typeface="ＭＳ Ｐゴシック" panose="020B0600070205080204" pitchFamily="34" charset="-128"/>
              </a:rPr>
              <a:t>mais insuffisants seuls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potentialisent l</a:t>
            </a:r>
            <a:r>
              <a:rPr lang="ja-JP" altLang="fr-FR" sz="1800">
                <a:ea typeface="ＭＳ Ｐゴシック" panose="020B0600070205080204" pitchFamily="34" charset="-128"/>
              </a:rPr>
              <a:t>’</a:t>
            </a:r>
            <a:r>
              <a:rPr lang="fr-FR" altLang="ja-JP" sz="1800" dirty="0">
                <a:ea typeface="ＭＳ Ｐゴシック" panose="020B0600070205080204" pitchFamily="34" charset="-128"/>
              </a:rPr>
              <a:t>analgésie (anti-</a:t>
            </a:r>
            <a:r>
              <a:rPr lang="fr-FR" altLang="ja-JP" sz="1800" dirty="0" err="1">
                <a:ea typeface="ＭＳ Ｐゴシック" panose="020B0600070205080204" pitchFamily="34" charset="-128"/>
              </a:rPr>
              <a:t>hyperalgésiant</a:t>
            </a:r>
            <a:r>
              <a:rPr lang="fr-FR" altLang="ja-JP" sz="1800" dirty="0">
                <a:ea typeface="ＭＳ Ｐゴシック" panose="020B0600070205080204" pitchFamily="34" charset="-128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kétamine et </a:t>
            </a:r>
            <a:r>
              <a:rPr lang="fr-FR" altLang="fr-FR" sz="1800" dirty="0" err="1">
                <a:ea typeface="ＭＳ Ｐゴシック" panose="020B0600070205080204" pitchFamily="34" charset="-128"/>
              </a:rPr>
              <a:t>tilétamine</a:t>
            </a:r>
            <a:r>
              <a:rPr lang="fr-FR" altLang="fr-FR" sz="1800" dirty="0">
                <a:ea typeface="ＭＳ Ｐゴシック" panose="020B0600070205080204" pitchFamily="34" charset="-128"/>
              </a:rPr>
              <a:t> (hypnotiques dissociatifs)</a:t>
            </a:r>
          </a:p>
          <a:p>
            <a:pPr lvl="2">
              <a:lnSpc>
                <a:spcPct val="90000"/>
              </a:lnSpc>
            </a:pPr>
            <a:endParaRPr lang="fr-FR" altLang="fr-FR" sz="19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u numéro de diapositive 4">
            <a:extLst>
              <a:ext uri="{FF2B5EF4-FFF2-40B4-BE49-F238E27FC236}">
                <a16:creationId xmlns:a16="http://schemas.microsoft.com/office/drawing/2014/main" id="{7BDBC86C-C828-DCE9-480A-2906E8660B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865D86-35A6-EC4C-B5F0-E3D25995B614}" type="slidenum">
              <a:rPr lang="fr-FR" altLang="fr-FR" sz="1000" smtClean="0">
                <a:solidFill>
                  <a:schemeClr val="folHlink"/>
                </a:solidFill>
              </a:rPr>
              <a:pPr/>
              <a:t>11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190FD83F-0CBD-43BF-32AB-E2310BD0D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3725" y="36513"/>
            <a:ext cx="6911975" cy="1100137"/>
          </a:xfrm>
        </p:spPr>
        <p:txBody>
          <a:bodyPr/>
          <a:lstStyle/>
          <a:p>
            <a:pPr>
              <a:defRPr/>
            </a:pPr>
            <a:r>
              <a:rPr lang="fr-FR" altLang="fr-FR" sz="38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Les produits utilisés en anesthésie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9DFA052A-3FDF-D7D1-BA36-FC4603C9A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925513"/>
            <a:ext cx="8509000" cy="5534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Agents de prémédication</a:t>
            </a:r>
          </a:p>
          <a:p>
            <a:pPr lvl="1">
              <a:lnSpc>
                <a:spcPct val="90000"/>
              </a:lnSpc>
            </a:pPr>
            <a:r>
              <a:rPr lang="fr-FR" altLang="fr-FR" sz="2100" b="1" dirty="0">
                <a:solidFill>
                  <a:srgbClr val="114FFB"/>
                </a:solidFill>
                <a:ea typeface="ＭＳ Ｐゴシック" panose="020B0600070205080204" pitchFamily="34" charset="-128"/>
              </a:rPr>
              <a:t>Tranquillisants sans analgésie :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sédation légère </a:t>
            </a:r>
            <a:r>
              <a:rPr lang="fr-FR" altLang="fr-FR" sz="1800" u="sng" dirty="0">
                <a:ea typeface="ＭＳ Ｐゴシック" panose="020B0600070205080204" pitchFamily="34" charset="-128"/>
              </a:rPr>
              <a:t>sans inconscience</a:t>
            </a:r>
          </a:p>
          <a:p>
            <a:pPr lvl="2">
              <a:lnSpc>
                <a:spcPct val="90000"/>
              </a:lnSpc>
            </a:pPr>
            <a:r>
              <a:rPr lang="fr-FR" altLang="fr-FR" sz="18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sécurité d’emploi limitée</a:t>
            </a:r>
            <a:r>
              <a:rPr lang="fr-FR" altLang="fr-FR" sz="18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800" dirty="0">
                <a:ea typeface="ＭＳ Ｐゴシック" panose="020B0600070205080204" pitchFamily="34" charset="-128"/>
              </a:rPr>
              <a:t>(ne pas surdoser)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 err="1">
                <a:ea typeface="ＭＳ Ｐゴシック" panose="020B0600070205080204" pitchFamily="34" charset="-128"/>
              </a:rPr>
              <a:t>Acépromazine</a:t>
            </a:r>
            <a:r>
              <a:rPr lang="fr-FR" altLang="fr-FR" sz="1800" dirty="0">
                <a:ea typeface="ＭＳ Ｐゴシック" panose="020B0600070205080204" pitchFamily="34" charset="-128"/>
              </a:rPr>
              <a:t>, … (neuroleptique), diazépam, … (tranquillisants mineurs)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synergie avec les hypnotiques</a:t>
            </a:r>
          </a:p>
          <a:p>
            <a:pPr lvl="1">
              <a:lnSpc>
                <a:spcPct val="90000"/>
              </a:lnSpc>
            </a:pPr>
            <a:r>
              <a:rPr lang="fr-FR" altLang="fr-FR" sz="2100" b="1" dirty="0">
                <a:solidFill>
                  <a:srgbClr val="114FFB"/>
                </a:solidFill>
                <a:ea typeface="ＭＳ Ｐゴシック" panose="020B0600070205080204" pitchFamily="34" charset="-128"/>
              </a:rPr>
              <a:t>Analgésiques (+/- sédation) :</a:t>
            </a:r>
            <a:endParaRPr lang="fr-FR" altLang="fr-FR" sz="21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analgésie plus ou moins efficace + sédation légère </a:t>
            </a:r>
          </a:p>
          <a:p>
            <a:pPr lvl="2">
              <a:lnSpc>
                <a:spcPct val="90000"/>
              </a:lnSpc>
            </a:pPr>
            <a:r>
              <a:rPr lang="fr-FR" altLang="fr-FR" sz="18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sécurité d’emploi limitée</a:t>
            </a:r>
            <a:r>
              <a:rPr lang="fr-FR" altLang="fr-FR" sz="18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800" dirty="0">
                <a:ea typeface="ＭＳ Ｐゴシック" panose="020B0600070205080204" pitchFamily="34" charset="-128"/>
              </a:rPr>
              <a:t>(ne pas surdoser)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méthadone, morphine, fentanyl (analgésiques centraux – morphiniques forts)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 err="1">
                <a:ea typeface="ＭＳ Ｐゴシック" panose="020B0600070205080204" pitchFamily="34" charset="-128"/>
              </a:rPr>
              <a:t>médétomidine</a:t>
            </a:r>
            <a:r>
              <a:rPr lang="fr-FR" altLang="fr-FR" sz="1800" dirty="0">
                <a:ea typeface="ＭＳ Ｐゴシック" panose="020B0600070205080204" pitchFamily="34" charset="-128"/>
              </a:rPr>
              <a:t>, </a:t>
            </a:r>
            <a:r>
              <a:rPr lang="fr-FR" altLang="fr-FR" sz="1800" dirty="0" err="1">
                <a:ea typeface="ＭＳ Ｐゴシック" panose="020B0600070205080204" pitchFamily="34" charset="-128"/>
              </a:rPr>
              <a:t>xylazine</a:t>
            </a:r>
            <a:r>
              <a:rPr lang="fr-FR" altLang="fr-FR" sz="1800" dirty="0">
                <a:ea typeface="ＭＳ Ｐゴシック" panose="020B0600070205080204" pitchFamily="34" charset="-128"/>
              </a:rPr>
              <a:t>, … (sédatifs analgésiques), 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 err="1">
                <a:ea typeface="ＭＳ Ｐゴシック" panose="020B0600070205080204" pitchFamily="34" charset="-128"/>
              </a:rPr>
              <a:t>butorphanol</a:t>
            </a:r>
            <a:r>
              <a:rPr lang="fr-FR" altLang="fr-FR" sz="1800" dirty="0">
                <a:ea typeface="ＭＳ Ｐゴシック" panose="020B0600070205080204" pitchFamily="34" charset="-128"/>
              </a:rPr>
              <a:t>, buprénorphine (analgésiques centraux – morphiniques faibles)</a:t>
            </a:r>
          </a:p>
          <a:p>
            <a:pPr lvl="1">
              <a:lnSpc>
                <a:spcPct val="90000"/>
              </a:lnSpc>
            </a:pPr>
            <a:r>
              <a:rPr lang="fr-FR" altLang="fr-FR" sz="2500" b="1" dirty="0">
                <a:solidFill>
                  <a:srgbClr val="114FFB"/>
                </a:solidFill>
                <a:ea typeface="ＭＳ Ｐゴシック" panose="020B0600070205080204" pitchFamily="34" charset="-128"/>
              </a:rPr>
              <a:t>Myorelaxants :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 err="1">
                <a:ea typeface="ＭＳ Ｐゴシック" panose="020B0600070205080204" pitchFamily="34" charset="-128"/>
              </a:rPr>
              <a:t>médétomidine</a:t>
            </a:r>
            <a:r>
              <a:rPr lang="fr-FR" altLang="fr-FR" sz="1800" dirty="0">
                <a:ea typeface="ＭＳ Ｐゴシック" panose="020B0600070205080204" pitchFamily="34" charset="-128"/>
              </a:rPr>
              <a:t>, </a:t>
            </a:r>
            <a:r>
              <a:rPr lang="fr-FR" altLang="fr-FR" sz="1800" dirty="0" err="1">
                <a:ea typeface="ＭＳ Ｐゴシック" panose="020B0600070205080204" pitchFamily="34" charset="-128"/>
              </a:rPr>
              <a:t>xylazine</a:t>
            </a:r>
            <a:r>
              <a:rPr lang="fr-FR" altLang="fr-FR" sz="1800" dirty="0">
                <a:ea typeface="ＭＳ Ｐゴシック" panose="020B0600070205080204" pitchFamily="34" charset="-128"/>
              </a:rPr>
              <a:t>, … , diazépam, … (tranquillisants mineurs)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curarisants</a:t>
            </a:r>
          </a:p>
          <a:p>
            <a:pPr lvl="1">
              <a:lnSpc>
                <a:spcPct val="90000"/>
              </a:lnSpc>
            </a:pPr>
            <a:r>
              <a:rPr lang="fr-FR" altLang="fr-FR" sz="2100" b="1" dirty="0">
                <a:solidFill>
                  <a:srgbClr val="114FFB"/>
                </a:solidFill>
                <a:ea typeface="ＭＳ Ｐゴシック" panose="020B0600070205080204" pitchFamily="34" charset="-128"/>
              </a:rPr>
              <a:t>Protecteurs vitaux :</a:t>
            </a:r>
          </a:p>
          <a:p>
            <a:pPr lvl="2">
              <a:lnSpc>
                <a:spcPct val="90000"/>
              </a:lnSpc>
            </a:pPr>
            <a:r>
              <a:rPr lang="fr-FR" altLang="fr-FR" sz="1800" dirty="0">
                <a:ea typeface="ＭＳ Ｐゴシック" panose="020B0600070205080204" pitchFamily="34" charset="-128"/>
              </a:rPr>
              <a:t>atropine, </a:t>
            </a:r>
            <a:r>
              <a:rPr lang="fr-FR" altLang="fr-FR" sz="1800" dirty="0" err="1">
                <a:ea typeface="ＭＳ Ｐゴシック" panose="020B0600070205080204" pitchFamily="34" charset="-128"/>
              </a:rPr>
              <a:t>glycopyrrolate</a:t>
            </a:r>
            <a:r>
              <a:rPr lang="fr-FR" altLang="fr-FR" sz="1800" dirty="0">
                <a:ea typeface="ＭＳ Ｐゴシック" panose="020B0600070205080204" pitchFamily="34" charset="-128"/>
              </a:rPr>
              <a:t> (parasympatholytiques)</a:t>
            </a:r>
            <a:endParaRPr lang="fr-FR" altLang="fr-FR" sz="19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</a:pPr>
            <a:endParaRPr lang="fr-FR" altLang="fr-FR" sz="19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DB6C6-B9B5-3E0C-4F44-AD5F7F5C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Conclusion</a:t>
            </a:r>
          </a:p>
        </p:txBody>
      </p:sp>
      <p:sp>
        <p:nvSpPr>
          <p:cNvPr id="36866" name="Espace réservé du contenu 2">
            <a:extLst>
              <a:ext uri="{FF2B5EF4-FFF2-40B4-BE49-F238E27FC236}">
                <a16:creationId xmlns:a16="http://schemas.microsoft.com/office/drawing/2014/main" id="{DBC8D0D5-E8C7-9026-4D87-1C6574E631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7713" y="2127250"/>
            <a:ext cx="9088437" cy="4256088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Plusieurs classes d’hypnotiques d’intérêt majeur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Balance bénéfice/risque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Effets dose-dépendants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Action spécifique vs non spécifique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Association synergique conseillée avec des molécules en prémédication (analgésiques et tranquillisants)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0E1A51-8B66-D9D4-CCE1-1AB5D7BF2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36868" name="Espace réservé du numéro de diapositive 4">
            <a:extLst>
              <a:ext uri="{FF2B5EF4-FFF2-40B4-BE49-F238E27FC236}">
                <a16:creationId xmlns:a16="http://schemas.microsoft.com/office/drawing/2014/main" id="{A92B3C5E-3F82-2D5E-7838-EA7FDE7775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F3B7514-C711-494B-B531-ADF36D31ED77}" type="slidenum">
              <a:rPr lang="fr-FR" altLang="fr-FR" sz="1000" smtClean="0">
                <a:solidFill>
                  <a:schemeClr val="folHlink"/>
                </a:solidFill>
              </a:rPr>
              <a:pPr/>
              <a:t>12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numéro de diapositive 4">
            <a:extLst>
              <a:ext uri="{FF2B5EF4-FFF2-40B4-BE49-F238E27FC236}">
                <a16:creationId xmlns:a16="http://schemas.microsoft.com/office/drawing/2014/main" id="{0ED70D60-1EEC-7260-CAA5-23EB1CCA49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92A1FBE-6D9D-B143-BCA2-08DF89F8A719}" type="slidenum">
              <a:rPr lang="fr-FR" altLang="fr-FR" sz="1000" smtClean="0">
                <a:solidFill>
                  <a:schemeClr val="folHlink"/>
                </a:solidFill>
              </a:rPr>
              <a:pPr/>
              <a:t>13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FDBD8AE-58FF-12D9-B876-AF54B66B7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233D7739-F908-AB5E-6BCC-FE73D4C72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Plan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CB8BC959-18AB-DFF3-6E02-848DE2CCF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46238"/>
            <a:ext cx="9156700" cy="4856162"/>
          </a:xfrm>
        </p:spPr>
        <p:txBody>
          <a:bodyPr/>
          <a:lstStyle/>
          <a:p>
            <a:r>
              <a:rPr lang="fr-FR" altLang="fr-FR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Introduction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L’anesthésie générale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injectables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hypnotiques dissociatifs</a:t>
            </a:r>
          </a:p>
          <a:p>
            <a:pPr lvl="1"/>
            <a:r>
              <a:rPr lang="fr-FR" altLang="fr-FR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autres hypnotiques</a:t>
            </a:r>
            <a:endParaRPr lang="fr-FR" altLang="fr-FR" sz="2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hypnotiques volatils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anticonvulsivants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sédatifs analgésiques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tranquillisants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analgésiques centraux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anesthésiques locaux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numéro de diapositive 4">
            <a:extLst>
              <a:ext uri="{FF2B5EF4-FFF2-40B4-BE49-F238E27FC236}">
                <a16:creationId xmlns:a16="http://schemas.microsoft.com/office/drawing/2014/main" id="{E171BDF0-3233-88F6-8AE4-74344D036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D151C7-CF8E-9E41-86F2-618007E77D13}" type="slidenum">
              <a:rPr lang="fr-FR" altLang="fr-FR" sz="1000" smtClean="0">
                <a:solidFill>
                  <a:schemeClr val="folHlink"/>
                </a:solidFill>
              </a:rPr>
              <a:pPr/>
              <a:t>14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40A88CD-ADBF-0A66-41B5-27BC4394F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0" y="6172200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46248219-5FCE-24F6-2E0C-CF9A82D2A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-115888"/>
            <a:ext cx="8567738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Hypnotiques dissociatifs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0DC59A2E-09AB-F392-9FD4-ECE66C00F3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988" y="833438"/>
            <a:ext cx="9424987" cy="53387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Kétamine, </a:t>
            </a:r>
            <a:r>
              <a:rPr lang="fr-FR" altLang="fr-FR" sz="2800" dirty="0" err="1">
                <a:ea typeface="ＭＳ Ｐゴシック" panose="020B0600070205080204" pitchFamily="34" charset="-128"/>
              </a:rPr>
              <a:t>tilétamine</a:t>
            </a:r>
            <a:endParaRPr lang="fr-FR" altLang="fr-FR" sz="28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bases faibles liposolubles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peu stable (kétamine) ou instable (</a:t>
            </a:r>
            <a:r>
              <a:rPr lang="fr-FR" altLang="fr-FR" sz="2800" dirty="0" err="1">
                <a:ea typeface="ＭＳ Ｐゴシック" panose="020B0600070205080204" pitchFamily="34" charset="-128"/>
              </a:rPr>
              <a:t>tilétamine</a:t>
            </a:r>
            <a:r>
              <a:rPr lang="fr-FR" altLang="fr-FR" sz="28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defRPr/>
            </a:pPr>
            <a:r>
              <a:rPr lang="fr-FR" altLang="fr-FR" sz="2200" dirty="0">
                <a:ea typeface="ＭＳ Ｐゴシック" panose="020B0600070205080204" pitchFamily="34" charset="-128"/>
              </a:rPr>
              <a:t>conservation de la kétamine entre </a:t>
            </a:r>
            <a:r>
              <a:rPr lang="fr-FR" sz="2200" dirty="0">
                <a:ea typeface="ＭＳ Ｐゴシック" panose="020B0600070205080204" pitchFamily="34" charset="-128"/>
              </a:rPr>
              <a:t>+2 et +8°C </a:t>
            </a:r>
            <a:r>
              <a:rPr lang="fr-FR" altLang="fr-FR" sz="2200" dirty="0">
                <a:ea typeface="ＭＳ Ｐゴシック" panose="020B0600070205080204" pitchFamily="34" charset="-128"/>
              </a:rPr>
              <a:t>et à l'obscurité</a:t>
            </a:r>
          </a:p>
          <a:p>
            <a:pPr lvl="1">
              <a:defRPr/>
            </a:pPr>
            <a:r>
              <a:rPr lang="fr-FR" altLang="fr-FR" sz="2200" dirty="0">
                <a:ea typeface="ＭＳ Ｐゴシック" panose="020B0600070205080204" pitchFamily="34" charset="-128"/>
              </a:rPr>
              <a:t>mise en solution extemporanée de la </a:t>
            </a:r>
            <a:r>
              <a:rPr lang="fr-FR" altLang="fr-FR" sz="2200" dirty="0" err="1">
                <a:ea typeface="ＭＳ Ｐゴシック" panose="020B0600070205080204" pitchFamily="34" charset="-128"/>
              </a:rPr>
              <a:t>tilétamine</a:t>
            </a:r>
            <a:r>
              <a:rPr lang="fr-FR" altLang="fr-FR" sz="2200" dirty="0">
                <a:ea typeface="ＭＳ Ｐゴシック" panose="020B0600070205080204" pitchFamily="34" charset="-128"/>
              </a:rPr>
              <a:t>, puis conservation 24h</a:t>
            </a:r>
          </a:p>
          <a:p>
            <a:pPr lvl="1">
              <a:buFont typeface="Monotype Sorts" pitchFamily="2" charset="2"/>
              <a:buNone/>
              <a:defRPr/>
            </a:pPr>
            <a:endParaRPr lang="fr-FR" altLang="fr-FR" sz="2500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Kétamine</a:t>
            </a:r>
          </a:p>
          <a:p>
            <a:pPr marL="312738" indent="0">
              <a:spcBef>
                <a:spcPts val="600"/>
              </a:spcBef>
              <a:buFont typeface="Monotype Sorts" pitchFamily="2" charset="2"/>
              <a:buNone/>
              <a:defRPr/>
            </a:pPr>
            <a:r>
              <a:rPr lang="fr-FR" altLang="fr-FR" sz="2400" dirty="0">
                <a:ea typeface="ＭＳ Ｐゴシック" panose="020B0600070205080204" pitchFamily="34" charset="-128"/>
              </a:rPr>
              <a:t>« stupéfiant » depuis mars 2017</a:t>
            </a:r>
          </a:p>
          <a:p>
            <a:pPr marL="312738" indent="0">
              <a:spcBef>
                <a:spcPts val="600"/>
              </a:spcBef>
              <a:buFont typeface="Monotype Sorts" pitchFamily="2" charset="2"/>
              <a:buNone/>
              <a:defRPr/>
            </a:pPr>
            <a:r>
              <a:rPr lang="fr-FR" altLang="fr-FR" sz="2400" dirty="0">
                <a:ea typeface="ＭＳ Ｐゴシック" panose="020B0600070205080204" pitchFamily="34" charset="-128"/>
              </a:rPr>
              <a:t>Ordonnance sécurisée</a:t>
            </a:r>
          </a:p>
          <a:p>
            <a:pPr marL="312738" indent="0">
              <a:spcBef>
                <a:spcPts val="600"/>
              </a:spcBef>
              <a:buFont typeface="Monotype Sorts" pitchFamily="2" charset="2"/>
              <a:buNone/>
              <a:defRPr/>
            </a:pPr>
            <a:r>
              <a:rPr lang="fr-FR" altLang="fr-FR" sz="2400" dirty="0">
                <a:ea typeface="ＭＳ Ｐゴシック" panose="020B0600070205080204" pitchFamily="34" charset="-128"/>
              </a:rPr>
              <a:t>Stockage</a:t>
            </a:r>
          </a:p>
          <a:p>
            <a:pPr marL="312738" indent="0">
              <a:spcBef>
                <a:spcPts val="600"/>
              </a:spcBef>
              <a:buFont typeface="Monotype Sorts" pitchFamily="2" charset="2"/>
              <a:buNone/>
              <a:defRPr/>
            </a:pPr>
            <a:r>
              <a:rPr lang="fr-FR" altLang="fr-FR" sz="2400" dirty="0">
                <a:ea typeface="ＭＳ Ｐゴシック" panose="020B0600070205080204" pitchFamily="34" charset="-128"/>
              </a:rPr>
              <a:t>Registre, …</a:t>
            </a:r>
            <a:endParaRPr lang="fr-FR" altLang="fr-FR" sz="2800" dirty="0">
              <a:ea typeface="ＭＳ Ｐゴシック" panose="020B0600070205080204" pitchFamily="34" charset="-128"/>
            </a:endParaRPr>
          </a:p>
        </p:txBody>
      </p:sp>
      <p:pic>
        <p:nvPicPr>
          <p:cNvPr id="39941" name="Image 5">
            <a:extLst>
              <a:ext uri="{FF2B5EF4-FFF2-40B4-BE49-F238E27FC236}">
                <a16:creationId xmlns:a16="http://schemas.microsoft.com/office/drawing/2014/main" id="{CAAEBD48-4505-7A46-1138-1F3E490F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014663"/>
            <a:ext cx="4983162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u numéro de diapositive 4">
            <a:extLst>
              <a:ext uri="{FF2B5EF4-FFF2-40B4-BE49-F238E27FC236}">
                <a16:creationId xmlns:a16="http://schemas.microsoft.com/office/drawing/2014/main" id="{ADB311C4-09B4-3FF2-865D-60FA3D7D97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56BD8D0-DA86-B74C-9DFB-E8362781E089}" type="slidenum">
              <a:rPr lang="fr-FR" altLang="fr-FR" sz="1000" smtClean="0">
                <a:solidFill>
                  <a:schemeClr val="folHlink"/>
                </a:solidFill>
              </a:rPr>
              <a:pPr/>
              <a:t>15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94216" name="Rectangle 8">
            <a:extLst>
              <a:ext uri="{FF2B5EF4-FFF2-40B4-BE49-F238E27FC236}">
                <a16:creationId xmlns:a16="http://schemas.microsoft.com/office/drawing/2014/main" id="{5FE9D1E8-F8F7-80AF-C35F-8F966624F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-1270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Pharmacocinétique</a:t>
            </a:r>
          </a:p>
        </p:txBody>
      </p:sp>
      <p:sp>
        <p:nvSpPr>
          <p:cNvPr id="41987" name="Rectangle 9">
            <a:extLst>
              <a:ext uri="{FF2B5EF4-FFF2-40B4-BE49-F238E27FC236}">
                <a16:creationId xmlns:a16="http://schemas.microsoft.com/office/drawing/2014/main" id="{7093B49C-B734-57F0-81EE-D28A0F39F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050925"/>
            <a:ext cx="8509000" cy="4724400"/>
          </a:xfrm>
        </p:spPr>
        <p:txBody>
          <a:bodyPr/>
          <a:lstStyle/>
          <a:p>
            <a:r>
              <a:rPr lang="fr-FR" altLang="fr-FR" sz="2400" dirty="0">
                <a:ea typeface="ＭＳ Ｐゴシック" panose="020B0600070205080204" pitchFamily="34" charset="-128"/>
              </a:rPr>
              <a:t>kétamine, </a:t>
            </a:r>
            <a:r>
              <a:rPr lang="fr-FR" altLang="fr-FR" sz="2400" dirty="0" err="1">
                <a:ea typeface="ＭＳ Ｐゴシック" panose="020B0600070205080204" pitchFamily="34" charset="-128"/>
              </a:rPr>
              <a:t>tilétamine</a:t>
            </a:r>
            <a:endParaRPr lang="fr-FR" altLang="fr-FR" sz="2400" dirty="0">
              <a:ea typeface="ＭＳ Ｐゴシック" panose="020B0600070205080204" pitchFamily="34" charset="-128"/>
            </a:endParaRP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IV ou IM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résorption IM rapide</a:t>
            </a:r>
          </a:p>
          <a:p>
            <a:pPr lvl="1"/>
            <a:r>
              <a:rPr lang="fr-FR" altLang="fr-FR" sz="2400" dirty="0">
                <a:ea typeface="ＭＳ Ｐゴシック" panose="020B0600070205080204" pitchFamily="34" charset="-128"/>
              </a:rPr>
              <a:t>induction anesthésique en 3 à 5 minutes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élimination urinaire assez rapide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demi-vies plus longue chez le chat (surtout de la </a:t>
            </a:r>
            <a:r>
              <a:rPr lang="fr-FR" altLang="fr-FR" sz="2400" dirty="0" err="1">
                <a:ea typeface="ＭＳ Ｐゴシック" panose="020B0600070205080204" pitchFamily="34" charset="-128"/>
              </a:rPr>
              <a:t>tilétamine</a:t>
            </a:r>
            <a:r>
              <a:rPr lang="fr-FR" altLang="fr-FR" sz="2400" dirty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41988" name="Image 4">
            <a:extLst>
              <a:ext uri="{FF2B5EF4-FFF2-40B4-BE49-F238E27FC236}">
                <a16:creationId xmlns:a16="http://schemas.microsoft.com/office/drawing/2014/main" id="{CFFF268F-609A-8C70-5341-B5ABBA1AA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41763"/>
            <a:ext cx="68072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ouée 5">
            <a:extLst>
              <a:ext uri="{FF2B5EF4-FFF2-40B4-BE49-F238E27FC236}">
                <a16:creationId xmlns:a16="http://schemas.microsoft.com/office/drawing/2014/main" id="{67BEB238-AD36-57C0-E468-20DFCE37AE41}"/>
              </a:ext>
            </a:extLst>
          </p:cNvPr>
          <p:cNvSpPr/>
          <p:nvPr/>
        </p:nvSpPr>
        <p:spPr bwMode="auto">
          <a:xfrm>
            <a:off x="5667375" y="5505450"/>
            <a:ext cx="1800225" cy="523875"/>
          </a:xfrm>
          <a:prstGeom prst="donu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Times New Roman" pitchFamily="-65" charset="0"/>
            </a:endParaRPr>
          </a:p>
        </p:txBody>
      </p:sp>
      <p:sp>
        <p:nvSpPr>
          <p:cNvPr id="41990" name="ZoneTexte 1">
            <a:extLst>
              <a:ext uri="{FF2B5EF4-FFF2-40B4-BE49-F238E27FC236}">
                <a16:creationId xmlns:a16="http://schemas.microsoft.com/office/drawing/2014/main" id="{31A92625-3757-DC83-1215-0B4AECC51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762625"/>
            <a:ext cx="2222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>
                <a:solidFill>
                  <a:schemeClr val="bg2"/>
                </a:solidFill>
              </a:rPr>
              <a:t>Desfontis et Pouliquen, Point Vet, 2019, N°395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numéro de diapositive 4">
            <a:extLst>
              <a:ext uri="{FF2B5EF4-FFF2-40B4-BE49-F238E27FC236}">
                <a16:creationId xmlns:a16="http://schemas.microsoft.com/office/drawing/2014/main" id="{25CBA5F4-9EC2-E7DC-15FF-A31B59FEEC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A1B846A-0594-9D42-9CD5-7EFC8497DCEB}" type="slidenum">
              <a:rPr lang="fr-FR" altLang="fr-FR" sz="1000" smtClean="0">
                <a:solidFill>
                  <a:schemeClr val="folHlink"/>
                </a:solidFill>
              </a:rPr>
              <a:pPr/>
              <a:t>16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232462" name="Rectangle 14">
            <a:extLst>
              <a:ext uri="{FF2B5EF4-FFF2-40B4-BE49-F238E27FC236}">
                <a16:creationId xmlns:a16="http://schemas.microsoft.com/office/drawing/2014/main" id="{59D37C8C-913B-50CC-7932-38B0AE17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Actions pharmacologiques</a:t>
            </a:r>
          </a:p>
        </p:txBody>
      </p:sp>
      <p:sp>
        <p:nvSpPr>
          <p:cNvPr id="44035" name="Rectangle 15">
            <a:extLst>
              <a:ext uri="{FF2B5EF4-FFF2-40B4-BE49-F238E27FC236}">
                <a16:creationId xmlns:a16="http://schemas.microsoft.com/office/drawing/2014/main" id="{62EB35C6-B3E5-B672-BE9B-26BCDFA00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1200" y="990600"/>
            <a:ext cx="9207500" cy="5613400"/>
          </a:xfrm>
        </p:spPr>
        <p:txBody>
          <a:bodyPr/>
          <a:lstStyle/>
          <a:p>
            <a:r>
              <a:rPr lang="fr-FR" altLang="fr-FR" sz="2400">
                <a:ea typeface="ＭＳ Ｐゴシック" panose="020B0600070205080204" pitchFamily="34" charset="-128"/>
              </a:rPr>
              <a:t>antagonistes des récepteurs NMDA </a:t>
            </a:r>
            <a:r>
              <a:rPr lang="fr-FR" altLang="fr-FR" sz="2000">
                <a:ea typeface="ＭＳ Ｐゴシック" panose="020B0600070205080204" pitchFamily="34" charset="-128"/>
              </a:rPr>
              <a:t>des ac. aminés excitateurs (Glut, Asp)</a:t>
            </a:r>
            <a:endParaRPr lang="fr-FR" altLang="fr-FR" sz="2400">
              <a:ea typeface="ＭＳ Ｐゴシック" panose="020B0600070205080204" pitchFamily="34" charset="-128"/>
            </a:endParaRPr>
          </a:p>
          <a:p>
            <a:r>
              <a:rPr lang="fr-FR" altLang="fr-FR" sz="2400">
                <a:ea typeface="ＭＳ Ｐゴシック" panose="020B0600070205080204" pitchFamily="34" charset="-128"/>
              </a:rPr>
              <a:t>mode d’action sélectif =&gt; grande sécurité d'emploi</a:t>
            </a:r>
          </a:p>
          <a:p>
            <a:pPr>
              <a:lnSpc>
                <a:spcPct val="8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S.N.C.</a:t>
            </a:r>
          </a:p>
          <a:p>
            <a:pPr lvl="1">
              <a:lnSpc>
                <a:spcPct val="8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dépression de la vigilance et immobilisation</a:t>
            </a:r>
          </a:p>
          <a:p>
            <a:pPr lvl="1">
              <a:lnSpc>
                <a:spcPct val="8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anti-hyperalgésiant : potentialisation des analgésiques</a:t>
            </a:r>
          </a:p>
          <a:p>
            <a:pPr lvl="1">
              <a:lnSpc>
                <a:spcPct val="8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hypertonie musculaire et excitation au réveil (</a:t>
            </a:r>
            <a:r>
              <a:rPr lang="fr-FR" altLang="fr-FR" sz="2000">
                <a:ea typeface="ＭＳ Ｐゴシック" panose="020B0600070205080204" pitchFamily="34" charset="-128"/>
              </a:rPr>
              <a:t>hallucinogène</a:t>
            </a:r>
            <a:r>
              <a:rPr lang="fr-FR" altLang="fr-FR" sz="2400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cœur-vaisseaux</a:t>
            </a:r>
          </a:p>
          <a:p>
            <a:pPr lvl="1">
              <a:lnSpc>
                <a:spcPct val="8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stimulation cardiaque</a:t>
            </a:r>
          </a:p>
          <a:p>
            <a:pPr lvl="1">
              <a:lnSpc>
                <a:spcPct val="8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tendance à l'hypertension circulatoire</a:t>
            </a:r>
          </a:p>
          <a:p>
            <a:pPr lvl="1">
              <a:lnSpc>
                <a:spcPct val="80000"/>
              </a:lnSpc>
            </a:pPr>
            <a:r>
              <a:rPr lang="fr-FR" altLang="fr-FR" sz="2400">
                <a:ea typeface="ＭＳ Ｐゴシック" panose="020B0600070205080204" pitchFamily="34" charset="-128"/>
              </a:rPr>
              <a:t>vasodilatation cérébrale</a:t>
            </a:r>
          </a:p>
          <a:p>
            <a:pPr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respiration</a:t>
            </a:r>
          </a:p>
          <a:p>
            <a:pPr lvl="1"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apnées d'induction rarissimes</a:t>
            </a:r>
          </a:p>
          <a:p>
            <a:pPr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tractus digestif</a:t>
            </a:r>
          </a:p>
          <a:p>
            <a:pPr lvl="1"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hypersécrétion salivaire</a:t>
            </a:r>
          </a:p>
          <a:p>
            <a:pPr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appareil génital</a:t>
            </a:r>
          </a:p>
          <a:p>
            <a:pPr lvl="1">
              <a:lnSpc>
                <a:spcPct val="80000"/>
              </a:lnSpc>
            </a:pPr>
            <a:r>
              <a:rPr lang="fr-FR" altLang="fr-FR" sz="2000">
                <a:ea typeface="ＭＳ Ｐゴシック" panose="020B0600070205080204" pitchFamily="34" charset="-128"/>
              </a:rPr>
              <a:t>passage transplacentaire</a:t>
            </a:r>
            <a:endParaRPr lang="fr-FR" altLang="fr-FR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u numéro de diapositive 4">
            <a:extLst>
              <a:ext uri="{FF2B5EF4-FFF2-40B4-BE49-F238E27FC236}">
                <a16:creationId xmlns:a16="http://schemas.microsoft.com/office/drawing/2014/main" id="{324D3FB8-B2A3-A489-6A3B-FE780D19A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7399810-098B-0644-AB91-FF789A5C132C}" type="slidenum">
              <a:rPr lang="fr-FR" altLang="fr-FR" sz="1000" smtClean="0">
                <a:solidFill>
                  <a:schemeClr val="folHlink"/>
                </a:solidFill>
              </a:rPr>
              <a:pPr/>
              <a:t>17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02409" name="Rectangle 9">
            <a:extLst>
              <a:ext uri="{FF2B5EF4-FFF2-40B4-BE49-F238E27FC236}">
                <a16:creationId xmlns:a16="http://schemas.microsoft.com/office/drawing/2014/main" id="{E3AC26F9-18DF-04BE-93E0-02E035FCE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513" y="-635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Thérapeutique</a:t>
            </a:r>
          </a:p>
        </p:txBody>
      </p:sp>
      <p:sp>
        <p:nvSpPr>
          <p:cNvPr id="47107" name="Rectangle 10">
            <a:extLst>
              <a:ext uri="{FF2B5EF4-FFF2-40B4-BE49-F238E27FC236}">
                <a16:creationId xmlns:a16="http://schemas.microsoft.com/office/drawing/2014/main" id="{1AC4B589-34D2-A7F6-8B07-26428B16F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1430338"/>
            <a:ext cx="9217025" cy="5029200"/>
          </a:xfrm>
        </p:spPr>
        <p:txBody>
          <a:bodyPr/>
          <a:lstStyle/>
          <a:p>
            <a:pPr>
              <a:defRPr/>
            </a:pPr>
            <a:r>
              <a:rPr lang="fr-FR" altLang="fr-FR" sz="2900" dirty="0">
                <a:ea typeface="ＭＳ Ｐゴシック" panose="020B0600070205080204" pitchFamily="34" charset="-128"/>
              </a:rPr>
              <a:t>toxicité négligeable</a:t>
            </a:r>
          </a:p>
          <a:p>
            <a:pPr lvl="1">
              <a:defRPr/>
            </a:pPr>
            <a:r>
              <a:rPr lang="fr-FR" altLang="fr-FR" sz="2500" dirty="0">
                <a:ea typeface="ＭＳ Ｐゴシック" panose="020B0600070205080204" pitchFamily="34" charset="-128"/>
              </a:rPr>
              <a:t>indice thérapeutique très élevé</a:t>
            </a:r>
          </a:p>
          <a:p>
            <a:pPr lvl="1">
              <a:defRPr/>
            </a:pPr>
            <a:r>
              <a:rPr lang="fr-FR" altLang="fr-FR" sz="2500" dirty="0">
                <a:ea typeface="ＭＳ Ｐゴシック" panose="020B0600070205080204" pitchFamily="34" charset="-128"/>
              </a:rPr>
              <a:t>risques de réactions d'excitation en l'absence de prémédication</a:t>
            </a:r>
          </a:p>
          <a:p>
            <a:pPr>
              <a:defRPr/>
            </a:pPr>
            <a:endParaRPr lang="fr-FR" altLang="fr-FR" sz="29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fr-FR" altLang="fr-FR" sz="2900" dirty="0">
                <a:ea typeface="ＭＳ Ｐゴシック" panose="020B0600070205080204" pitchFamily="34" charset="-128"/>
              </a:rPr>
              <a:t>association + sédatif analgésique ou tranquillisant mineur</a:t>
            </a:r>
          </a:p>
          <a:p>
            <a:pPr>
              <a:defRPr/>
            </a:pPr>
            <a:r>
              <a:rPr lang="fr-FR" altLang="fr-FR" sz="2900" dirty="0">
                <a:ea typeface="ＭＳ Ｐゴシック" panose="020B0600070205080204" pitchFamily="34" charset="-128"/>
              </a:rPr>
              <a:t>anesthésies brèves 20 minutes en IV et &lt; 1 heure en IM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fr-FR" altLang="fr-FR" sz="29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fr-FR" altLang="fr-FR" sz="2900" dirty="0">
                <a:ea typeface="ＭＳ Ｐゴシック" panose="020B0600070205080204" pitchFamily="34" charset="-128"/>
              </a:rPr>
              <a:t>utilisation comme anti-</a:t>
            </a:r>
            <a:r>
              <a:rPr lang="fr-FR" altLang="fr-FR" sz="2900" dirty="0" err="1">
                <a:ea typeface="ＭＳ Ｐゴシック" panose="020B0600070205080204" pitchFamily="34" charset="-128"/>
              </a:rPr>
              <a:t>hyperalgésiant</a:t>
            </a:r>
            <a:r>
              <a:rPr lang="fr-FR" altLang="fr-FR" sz="2900" dirty="0">
                <a:ea typeface="ＭＳ Ｐゴシック" panose="020B0600070205080204" pitchFamily="34" charset="-128"/>
              </a:rPr>
              <a:t> en perfusion continue à doses infra-anesthésiques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u numéro de diapositive 4">
            <a:extLst>
              <a:ext uri="{FF2B5EF4-FFF2-40B4-BE49-F238E27FC236}">
                <a16:creationId xmlns:a16="http://schemas.microsoft.com/office/drawing/2014/main" id="{3C162F55-8E1A-C98F-8064-A4B820E44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1E4FEB8-7EF7-AB4C-832D-9AB9495FD187}" type="slidenum">
              <a:rPr lang="fr-FR" altLang="fr-FR" sz="1000" smtClean="0">
                <a:solidFill>
                  <a:schemeClr val="folHlink"/>
                </a:solidFill>
              </a:rPr>
              <a:pPr/>
              <a:t>18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D5E04E43-023C-F169-EDCE-E1BC7006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70000"/>
            <a:ext cx="2844800" cy="863600"/>
          </a:xfrm>
          <a:prstGeom prst="rect">
            <a:avLst/>
          </a:prstGeom>
          <a:noFill/>
          <a:ln>
            <a:noFill/>
          </a:ln>
        </p:spPr>
        <p:txBody>
          <a:bodyPr wrap="none" lIns="19050" tIns="26987" rIns="19050" bIns="26987"/>
          <a:lstStyle/>
          <a:p>
            <a:pPr algn="ctr" defTabSz="762000">
              <a:lnSpc>
                <a:spcPts val="2800"/>
              </a:lnSpc>
              <a:tabLst>
                <a:tab pos="355600" algn="l"/>
                <a:tab pos="711200" algn="l"/>
                <a:tab pos="1079500" algn="l"/>
              </a:tabLst>
              <a:defRPr/>
            </a:pPr>
            <a:r>
              <a:rPr lang="fr-FR" b="1" dirty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DENOMINATION</a:t>
            </a:r>
            <a:br>
              <a:rPr lang="fr-FR" b="1" dirty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fr-FR" b="1" dirty="0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COMMUNE</a:t>
            </a:r>
          </a:p>
        </p:txBody>
      </p:sp>
      <p:sp>
        <p:nvSpPr>
          <p:cNvPr id="80900" name="Line 5">
            <a:extLst>
              <a:ext uri="{FF2B5EF4-FFF2-40B4-BE49-F238E27FC236}">
                <a16:creationId xmlns:a16="http://schemas.microsoft.com/office/drawing/2014/main" id="{681729E6-BFEA-000F-6469-99F4915E6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300" y="1231900"/>
            <a:ext cx="7353300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1" name="Line 6">
            <a:extLst>
              <a:ext uri="{FF2B5EF4-FFF2-40B4-BE49-F238E27FC236}">
                <a16:creationId xmlns:a16="http://schemas.microsoft.com/office/drawing/2014/main" id="{725CE048-C5F2-ADA2-C826-01D4CB992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8950" y="2070100"/>
            <a:ext cx="7366000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2" name="Line 7">
            <a:extLst>
              <a:ext uri="{FF2B5EF4-FFF2-40B4-BE49-F238E27FC236}">
                <a16:creationId xmlns:a16="http://schemas.microsoft.com/office/drawing/2014/main" id="{A09EB7C0-069D-62D6-5A37-221C9857A7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5822950"/>
            <a:ext cx="7353300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903" name="Rectangle 8">
            <a:extLst>
              <a:ext uri="{FF2B5EF4-FFF2-40B4-BE49-F238E27FC236}">
                <a16:creationId xmlns:a16="http://schemas.microsoft.com/office/drawing/2014/main" id="{879FDC9E-2974-2419-0B36-80BAC0748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447800"/>
            <a:ext cx="2298700" cy="863600"/>
          </a:xfrm>
          <a:prstGeom prst="rect">
            <a:avLst/>
          </a:prstGeom>
          <a:noFill/>
          <a:ln>
            <a:noFill/>
          </a:ln>
        </p:spPr>
        <p:txBody>
          <a:bodyPr wrap="none" lIns="19050" tIns="26987" rIns="19050" bIns="26987"/>
          <a:lstStyle/>
          <a:p>
            <a:pPr defTabSz="762000">
              <a:lnSpc>
                <a:spcPts val="2800"/>
              </a:lnSpc>
              <a:tabLst>
                <a:tab pos="355600" algn="l"/>
                <a:tab pos="711200" algn="l"/>
                <a:tab pos="1079500" algn="l"/>
              </a:tabLst>
              <a:defRPr/>
            </a:pPr>
            <a:r>
              <a:rPr lang="fr-FR" b="1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NOM DEPOSE</a:t>
            </a:r>
            <a:br>
              <a:rPr lang="fr-FR" b="1">
                <a:solidFill>
                  <a:schemeClr val="tx1">
                    <a:lumMod val="5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fr-FR" b="1">
              <a:solidFill>
                <a:schemeClr val="tx1">
                  <a:lumMod val="50000"/>
                </a:schemeClr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5" name="Rectangle 9">
            <a:extLst>
              <a:ext uri="{FF2B5EF4-FFF2-40B4-BE49-F238E27FC236}">
                <a16:creationId xmlns:a16="http://schemas.microsoft.com/office/drawing/2014/main" id="{B9330B8F-85A9-7D2B-CA48-37B787D5E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2209800"/>
            <a:ext cx="29591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fr-FR" altLang="fr-FR" sz="2800" b="1" i="1">
                <a:solidFill>
                  <a:schemeClr val="bg2"/>
                </a:solidFill>
              </a:rPr>
              <a:t>kétamine</a:t>
            </a:r>
          </a:p>
          <a:p>
            <a:pPr>
              <a:lnSpc>
                <a:spcPts val="2800"/>
              </a:lnSpc>
            </a:pPr>
            <a:endParaRPr lang="fr-FR" altLang="fr-FR" sz="2800" b="1" i="1">
              <a:solidFill>
                <a:schemeClr val="bg2"/>
              </a:solidFill>
            </a:endParaRPr>
          </a:p>
          <a:p>
            <a:pPr>
              <a:lnSpc>
                <a:spcPts val="2800"/>
              </a:lnSpc>
            </a:pPr>
            <a:endParaRPr lang="fr-FR" altLang="fr-FR" sz="2800" b="1" i="1">
              <a:solidFill>
                <a:schemeClr val="bg2"/>
              </a:solidFill>
            </a:endParaRPr>
          </a:p>
          <a:p>
            <a:pPr>
              <a:lnSpc>
                <a:spcPts val="2800"/>
              </a:lnSpc>
            </a:pPr>
            <a:endParaRPr lang="fr-FR" altLang="fr-FR" sz="2800" b="1" i="1">
              <a:solidFill>
                <a:schemeClr val="bg2"/>
              </a:solidFill>
            </a:endParaRPr>
          </a:p>
          <a:p>
            <a:pPr>
              <a:lnSpc>
                <a:spcPts val="2800"/>
              </a:lnSpc>
            </a:pPr>
            <a:endParaRPr lang="fr-FR" altLang="fr-FR" sz="2800" b="1" i="1">
              <a:solidFill>
                <a:schemeClr val="bg2"/>
              </a:solidFill>
            </a:endParaRPr>
          </a:p>
          <a:p>
            <a:pPr>
              <a:lnSpc>
                <a:spcPts val="2800"/>
              </a:lnSpc>
            </a:pPr>
            <a:endParaRPr lang="fr-FR" altLang="fr-FR" sz="2800" b="1" i="1">
              <a:solidFill>
                <a:schemeClr val="bg2"/>
              </a:solidFill>
            </a:endParaRPr>
          </a:p>
          <a:p>
            <a:pPr>
              <a:lnSpc>
                <a:spcPts val="2800"/>
              </a:lnSpc>
            </a:pPr>
            <a:endParaRPr lang="fr-FR" altLang="fr-FR" sz="2800" b="1" i="1">
              <a:solidFill>
                <a:schemeClr val="bg2"/>
              </a:solidFill>
            </a:endParaRPr>
          </a:p>
          <a:p>
            <a:pPr>
              <a:lnSpc>
                <a:spcPts val="2800"/>
              </a:lnSpc>
            </a:pPr>
            <a:endParaRPr lang="fr-FR" altLang="fr-FR" sz="2800" b="1" i="1">
              <a:solidFill>
                <a:schemeClr val="bg2"/>
              </a:solidFill>
            </a:endParaRPr>
          </a:p>
          <a:p>
            <a:pPr>
              <a:lnSpc>
                <a:spcPts val="2800"/>
              </a:lnSpc>
            </a:pPr>
            <a:endParaRPr lang="fr-FR" altLang="fr-FR" sz="2800" b="1" i="1">
              <a:solidFill>
                <a:schemeClr val="bg2"/>
              </a:solidFill>
            </a:endParaRPr>
          </a:p>
          <a:p>
            <a:pPr>
              <a:lnSpc>
                <a:spcPts val="2800"/>
              </a:lnSpc>
            </a:pPr>
            <a:r>
              <a:rPr lang="fr-FR" altLang="fr-FR" sz="2800" b="1" i="1">
                <a:solidFill>
                  <a:schemeClr val="bg2"/>
                </a:solidFill>
              </a:rPr>
              <a:t>tilétamine</a:t>
            </a:r>
          </a:p>
        </p:txBody>
      </p:sp>
      <p:sp>
        <p:nvSpPr>
          <p:cNvPr id="48136" name="Rectangle 10">
            <a:extLst>
              <a:ext uri="{FF2B5EF4-FFF2-40B4-BE49-F238E27FC236}">
                <a16:creationId xmlns:a16="http://schemas.microsoft.com/office/drawing/2014/main" id="{934FD97C-B69E-4A78-AC90-D5C824D0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09800"/>
            <a:ext cx="32131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fr-FR" altLang="fr-FR" sz="2800" b="1">
                <a:solidFill>
                  <a:srgbClr val="7095FD"/>
                </a:solidFill>
              </a:rPr>
              <a:t>Imalgène, </a:t>
            </a:r>
          </a:p>
          <a:p>
            <a:pPr>
              <a:lnSpc>
                <a:spcPts val="2800"/>
              </a:lnSpc>
            </a:pPr>
            <a:r>
              <a:rPr lang="fr-FR" altLang="fr-FR" sz="2800" b="1">
                <a:solidFill>
                  <a:srgbClr val="7095FD"/>
                </a:solidFill>
              </a:rPr>
              <a:t>Anaestamine,</a:t>
            </a:r>
          </a:p>
          <a:p>
            <a:pPr>
              <a:lnSpc>
                <a:spcPts val="2800"/>
              </a:lnSpc>
            </a:pPr>
            <a:r>
              <a:rPr lang="fr-FR" altLang="fr-FR" sz="2800" b="1">
                <a:solidFill>
                  <a:srgbClr val="7095FD"/>
                </a:solidFill>
              </a:rPr>
              <a:t>Anesketin,</a:t>
            </a:r>
          </a:p>
          <a:p>
            <a:pPr>
              <a:lnSpc>
                <a:spcPts val="2800"/>
              </a:lnSpc>
            </a:pPr>
            <a:r>
              <a:rPr lang="fr-FR" altLang="fr-FR" sz="2800" b="1">
                <a:solidFill>
                  <a:srgbClr val="7095FD"/>
                </a:solidFill>
              </a:rPr>
              <a:t>Clorkétam, </a:t>
            </a:r>
          </a:p>
          <a:p>
            <a:pPr>
              <a:lnSpc>
                <a:spcPts val="2800"/>
              </a:lnSpc>
            </a:pPr>
            <a:r>
              <a:rPr lang="fr-FR" altLang="fr-FR" sz="2800" b="1">
                <a:solidFill>
                  <a:srgbClr val="7095FD"/>
                </a:solidFill>
              </a:rPr>
              <a:t>Kétamidor,</a:t>
            </a:r>
          </a:p>
          <a:p>
            <a:pPr>
              <a:lnSpc>
                <a:spcPts val="2800"/>
              </a:lnSpc>
            </a:pPr>
            <a:r>
              <a:rPr lang="fr-FR" altLang="fr-FR" sz="2800" b="1">
                <a:solidFill>
                  <a:srgbClr val="7095FD"/>
                </a:solidFill>
              </a:rPr>
              <a:t>Kétamine virbac,</a:t>
            </a:r>
          </a:p>
          <a:p>
            <a:pPr>
              <a:lnSpc>
                <a:spcPts val="2800"/>
              </a:lnSpc>
            </a:pPr>
            <a:r>
              <a:rPr lang="fr-FR" altLang="fr-FR" sz="2800" b="1">
                <a:solidFill>
                  <a:srgbClr val="7095FD"/>
                </a:solidFill>
              </a:rPr>
              <a:t>… </a:t>
            </a:r>
            <a:br>
              <a:rPr lang="fr-FR" altLang="fr-FR" sz="2800" b="1">
                <a:solidFill>
                  <a:srgbClr val="7095FD"/>
                </a:solidFill>
              </a:rPr>
            </a:br>
            <a:r>
              <a:rPr lang="fr-FR" altLang="fr-FR" sz="2800" b="1">
                <a:solidFill>
                  <a:srgbClr val="7095FD"/>
                </a:solidFill>
              </a:rPr>
              <a:t>Kétalar (H)</a:t>
            </a:r>
          </a:p>
          <a:p>
            <a:pPr>
              <a:lnSpc>
                <a:spcPts val="2800"/>
              </a:lnSpc>
            </a:pPr>
            <a:br>
              <a:rPr lang="fr-FR" altLang="fr-FR" sz="2800" b="1">
                <a:solidFill>
                  <a:srgbClr val="7095FD"/>
                </a:solidFill>
              </a:rPr>
            </a:br>
            <a:r>
              <a:rPr lang="fr-FR" altLang="fr-FR" sz="2800" b="1">
                <a:solidFill>
                  <a:srgbClr val="7095FD"/>
                </a:solidFill>
              </a:rPr>
              <a:t>in Zolétil</a:t>
            </a:r>
          </a:p>
        </p:txBody>
      </p:sp>
      <p:sp>
        <p:nvSpPr>
          <p:cNvPr id="48137" name="Rectangle 12">
            <a:extLst>
              <a:ext uri="{FF2B5EF4-FFF2-40B4-BE49-F238E27FC236}">
                <a16:creationId xmlns:a16="http://schemas.microsoft.com/office/drawing/2014/main" id="{6B97152D-8D9E-49B1-648F-50D28844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4419600"/>
            <a:ext cx="7759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endParaRPr lang="fr-FR" altLang="fr-FR" b="1">
              <a:solidFill>
                <a:srgbClr val="FEFF2A"/>
              </a:solidFill>
              <a:latin typeface="Times" charset="0"/>
            </a:endParaRPr>
          </a:p>
        </p:txBody>
      </p:sp>
      <p:sp>
        <p:nvSpPr>
          <p:cNvPr id="104469" name="Rectangle 21">
            <a:extLst>
              <a:ext uri="{FF2B5EF4-FFF2-40B4-BE49-F238E27FC236}">
                <a16:creationId xmlns:a16="http://schemas.microsoft.com/office/drawing/2014/main" id="{FE56EF55-C107-E3E6-185F-339F1E956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Spécialités pharmaceutiques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u numéro de diapositive 4">
            <a:extLst>
              <a:ext uri="{FF2B5EF4-FFF2-40B4-BE49-F238E27FC236}">
                <a16:creationId xmlns:a16="http://schemas.microsoft.com/office/drawing/2014/main" id="{6B26EA73-826B-D83A-584C-CB634822F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C9A78B-0ED7-C940-9463-167006083F6C}" type="slidenum">
              <a:rPr lang="fr-FR" altLang="fr-FR" sz="1000" smtClean="0">
                <a:solidFill>
                  <a:schemeClr val="folHlink"/>
                </a:solidFill>
              </a:rPr>
              <a:pPr/>
              <a:t>19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030D1E0-19E6-2188-0EAD-F518E1B7C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C2AB67C2-FA3D-D055-B0BB-2D633AFA5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Plan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78D7F411-5069-FC28-C890-37D92F13D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46238"/>
            <a:ext cx="9156700" cy="4856162"/>
          </a:xfrm>
        </p:spPr>
        <p:txBody>
          <a:bodyPr/>
          <a:lstStyle/>
          <a:p>
            <a:r>
              <a:rPr lang="fr-FR" altLang="fr-FR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Introduction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L’anesthésie générale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injectables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hypnotiques dissociatifs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autres hypnotiques</a:t>
            </a:r>
            <a:endParaRPr lang="fr-FR" altLang="fr-FR" sz="2000" dirty="0">
              <a:ea typeface="ＭＳ Ｐゴシック" panose="020B0600070205080204" pitchFamily="34" charset="-128"/>
            </a:endParaRP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hypnotiques volatils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anticonvulsivants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sédatifs analgésiques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tranquillisants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analgésiques centraux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anesthésiques locaux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numéro de diapositive 4">
            <a:extLst>
              <a:ext uri="{FF2B5EF4-FFF2-40B4-BE49-F238E27FC236}">
                <a16:creationId xmlns:a16="http://schemas.microsoft.com/office/drawing/2014/main" id="{D36B14ED-13B0-4F4F-D30F-DEF9C7DC8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DF352B-9CFD-3F49-97A7-AEB1CEEACECA}" type="slidenum">
              <a:rPr lang="fr-FR" altLang="fr-FR" sz="1000" smtClean="0">
                <a:solidFill>
                  <a:schemeClr val="folHlink"/>
                </a:solidFill>
              </a:rPr>
              <a:pPr/>
              <a:t>2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7410" name="Rectangle 4">
            <a:extLst>
              <a:ext uri="{FF2B5EF4-FFF2-40B4-BE49-F238E27FC236}">
                <a16:creationId xmlns:a16="http://schemas.microsoft.com/office/drawing/2014/main" id="{F450E917-296F-BF89-0D4C-CC5EA11A6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17411" name="Rectangle 8">
            <a:extLst>
              <a:ext uri="{FF2B5EF4-FFF2-40B4-BE49-F238E27FC236}">
                <a16:creationId xmlns:a16="http://schemas.microsoft.com/office/drawing/2014/main" id="{A6F1F4C6-E29A-DF5A-8099-42CFD5876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8538" y="422275"/>
            <a:ext cx="8713787" cy="5903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3200" dirty="0">
                <a:solidFill>
                  <a:srgbClr val="114FFB"/>
                </a:solidFill>
                <a:ea typeface="ＭＳ Ｐゴシック" panose="020B0600070205080204" pitchFamily="34" charset="-128"/>
              </a:rPr>
              <a:t>Psycholeptiques </a:t>
            </a:r>
            <a:r>
              <a:rPr lang="fr-FR" altLang="fr-FR" sz="2400" dirty="0">
                <a:solidFill>
                  <a:srgbClr val="114FFB"/>
                </a:solidFill>
                <a:ea typeface="ＭＳ Ｐゴシック" panose="020B0600070205080204" pitchFamily="34" charset="-128"/>
              </a:rPr>
              <a:t>(dépresseurs)</a:t>
            </a:r>
            <a:endParaRPr lang="fr-FR" altLang="fr-FR" sz="3200" dirty="0">
              <a:solidFill>
                <a:srgbClr val="114FFB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fr-FR" altLang="fr-FR" sz="2400" dirty="0">
                <a:ea typeface="ＭＳ Ｐゴシック" panose="020B0600070205080204" pitchFamily="34" charset="-128"/>
              </a:rPr>
              <a:t>hypnotiques</a:t>
            </a:r>
          </a:p>
          <a:p>
            <a:pPr lvl="1">
              <a:lnSpc>
                <a:spcPct val="90000"/>
              </a:lnSpc>
            </a:pPr>
            <a:r>
              <a:rPr lang="fr-FR" altLang="fr-FR" sz="2400" dirty="0">
                <a:ea typeface="ＭＳ Ｐゴシック" panose="020B0600070205080204" pitchFamily="34" charset="-128"/>
              </a:rPr>
              <a:t>anticonvulsivants</a:t>
            </a:r>
          </a:p>
          <a:p>
            <a:pPr lvl="1">
              <a:lnSpc>
                <a:spcPct val="90000"/>
              </a:lnSpc>
            </a:pPr>
            <a:r>
              <a:rPr lang="fr-FR" altLang="fr-FR" sz="2400" dirty="0">
                <a:ea typeface="ＭＳ Ｐゴシック" panose="020B0600070205080204" pitchFamily="34" charset="-128"/>
              </a:rPr>
              <a:t>sédatifs analgésiques</a:t>
            </a:r>
          </a:p>
          <a:p>
            <a:pPr lvl="1">
              <a:lnSpc>
                <a:spcPct val="90000"/>
              </a:lnSpc>
            </a:pPr>
            <a:r>
              <a:rPr lang="fr-FR" altLang="fr-FR" sz="2400" dirty="0">
                <a:ea typeface="ＭＳ Ｐゴシック" panose="020B0600070205080204" pitchFamily="34" charset="-128"/>
              </a:rPr>
              <a:t>tranquillisants</a:t>
            </a:r>
          </a:p>
          <a:p>
            <a:pPr lvl="2">
              <a:lnSpc>
                <a:spcPct val="90000"/>
              </a:lnSpc>
            </a:pPr>
            <a:r>
              <a:rPr lang="fr-FR" altLang="fr-FR" sz="2000" dirty="0">
                <a:ea typeface="ＭＳ Ｐゴシック" panose="020B0600070205080204" pitchFamily="34" charset="-128"/>
              </a:rPr>
              <a:t>majeurs (neuroleptiques)</a:t>
            </a:r>
          </a:p>
          <a:p>
            <a:pPr lvl="2">
              <a:lnSpc>
                <a:spcPct val="90000"/>
              </a:lnSpc>
            </a:pPr>
            <a:r>
              <a:rPr lang="fr-FR" altLang="fr-FR" sz="2000" dirty="0">
                <a:ea typeface="ＭＳ Ｐゴシック" panose="020B0600070205080204" pitchFamily="34" charset="-128"/>
              </a:rPr>
              <a:t>mineurs (anxiolytiques et myorelaxants)</a:t>
            </a:r>
          </a:p>
          <a:p>
            <a:pPr lvl="1">
              <a:lnSpc>
                <a:spcPct val="90000"/>
              </a:lnSpc>
            </a:pPr>
            <a:r>
              <a:rPr lang="fr-FR" altLang="fr-FR" sz="2400" dirty="0">
                <a:ea typeface="ＭＳ Ｐゴシック" panose="020B0600070205080204" pitchFamily="34" charset="-128"/>
              </a:rPr>
              <a:t>analgésiques centraux</a:t>
            </a:r>
          </a:p>
          <a:p>
            <a:r>
              <a:rPr lang="fr-FR" altLang="fr-FR" sz="3200" dirty="0">
                <a:solidFill>
                  <a:srgbClr val="114FFB"/>
                </a:solidFill>
                <a:ea typeface="ＭＳ Ｐゴシック" panose="020B0600070205080204" pitchFamily="34" charset="-128"/>
              </a:rPr>
              <a:t>Psycho-analeptiques </a:t>
            </a:r>
            <a:r>
              <a:rPr lang="fr-FR" altLang="fr-FR" sz="2400" dirty="0">
                <a:solidFill>
                  <a:srgbClr val="114FFB"/>
                </a:solidFill>
                <a:ea typeface="ＭＳ Ｐゴシック" panose="020B0600070205080204" pitchFamily="34" charset="-128"/>
              </a:rPr>
              <a:t>(stimulants)</a:t>
            </a:r>
          </a:p>
          <a:p>
            <a:r>
              <a:rPr lang="fr-FR" altLang="fr-FR" sz="3200" dirty="0">
                <a:solidFill>
                  <a:srgbClr val="114FFB"/>
                </a:solidFill>
                <a:ea typeface="ＭＳ Ｐゴシック" panose="020B0600070205080204" pitchFamily="34" charset="-128"/>
              </a:rPr>
              <a:t>Modificateurs du système nerveux périphérique</a:t>
            </a:r>
          </a:p>
          <a:p>
            <a:pPr lvl="1"/>
            <a:r>
              <a:rPr lang="fr-FR" altLang="fr-FR" sz="2400" dirty="0">
                <a:ea typeface="ＭＳ Ｐゴシック" panose="020B0600070205080204" pitchFamily="34" charset="-128"/>
              </a:rPr>
              <a:t>anesthésiques locaux</a:t>
            </a:r>
          </a:p>
          <a:p>
            <a:pPr lvl="1"/>
            <a:r>
              <a:rPr lang="fr-FR" altLang="fr-FR" sz="2400" dirty="0">
                <a:ea typeface="ＭＳ Ｐゴシック" panose="020B0600070205080204" pitchFamily="34" charset="-128"/>
              </a:rPr>
              <a:t>curares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u numéro de diapositive 4">
            <a:extLst>
              <a:ext uri="{FF2B5EF4-FFF2-40B4-BE49-F238E27FC236}">
                <a16:creationId xmlns:a16="http://schemas.microsoft.com/office/drawing/2014/main" id="{D1079818-38B4-CC7D-C26E-39C1D6DC71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DCFAB8-84BA-D74A-8A6A-4FFF4A2DF6C9}" type="slidenum">
              <a:rPr lang="fr-FR" altLang="fr-FR" sz="1000" smtClean="0">
                <a:solidFill>
                  <a:schemeClr val="folHlink"/>
                </a:solidFill>
              </a:rPr>
              <a:pPr/>
              <a:t>20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52226" name="Rectangle 4">
            <a:extLst>
              <a:ext uri="{FF2B5EF4-FFF2-40B4-BE49-F238E27FC236}">
                <a16:creationId xmlns:a16="http://schemas.microsoft.com/office/drawing/2014/main" id="{70EFA10D-EFFB-26C5-61CB-EF044B51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0" y="6172200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165895" name="Rectangle 7">
            <a:extLst>
              <a:ext uri="{FF2B5EF4-FFF2-40B4-BE49-F238E27FC236}">
                <a16:creationId xmlns:a16="http://schemas.microsoft.com/office/drawing/2014/main" id="{2A29D036-C393-A96B-F48E-5741ADD4D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5688" y="8255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Composés divers (1)</a:t>
            </a:r>
          </a:p>
        </p:txBody>
      </p:sp>
      <p:sp>
        <p:nvSpPr>
          <p:cNvPr id="52228" name="Rectangle 8">
            <a:extLst>
              <a:ext uri="{FF2B5EF4-FFF2-40B4-BE49-F238E27FC236}">
                <a16:creationId xmlns:a16="http://schemas.microsoft.com/office/drawing/2014/main" id="{4F06E175-183A-8048-B0FF-354088B92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493838"/>
            <a:ext cx="9156700" cy="4616450"/>
          </a:xfrm>
        </p:spPr>
        <p:txBody>
          <a:bodyPr/>
          <a:lstStyle/>
          <a:p>
            <a:r>
              <a:rPr lang="fr-FR" altLang="fr-FR" sz="3200" dirty="0">
                <a:ea typeface="ＭＳ Ｐゴシック" panose="020B0600070205080204" pitchFamily="34" charset="-128"/>
              </a:rPr>
              <a:t>Propofol et Stéroïde anesthésique (</a:t>
            </a:r>
            <a:r>
              <a:rPr lang="fr-FR" altLang="fr-FR" sz="3200" dirty="0" err="1">
                <a:ea typeface="ＭＳ Ｐゴシック" panose="020B0600070205080204" pitchFamily="34" charset="-128"/>
              </a:rPr>
              <a:t>alfaxalone</a:t>
            </a:r>
            <a:r>
              <a:rPr lang="fr-FR" altLang="fr-FR" sz="3200" dirty="0">
                <a:ea typeface="ＭＳ Ｐゴシック" panose="020B0600070205080204" pitchFamily="34" charset="-128"/>
              </a:rPr>
              <a:t>)</a:t>
            </a:r>
            <a:endParaRPr lang="fr-FR" altLang="fr-FR" dirty="0">
              <a:ea typeface="ＭＳ Ｐゴシック" panose="020B0600070205080204" pitchFamily="34" charset="-128"/>
            </a:endParaRPr>
          </a:p>
          <a:p>
            <a:pPr lvl="1"/>
            <a:r>
              <a:rPr lang="fr-FR" altLang="fr-FR" b="1" dirty="0">
                <a:ea typeface="ＭＳ Ｐゴシック" panose="020B0600070205080204" pitchFamily="34" charset="-128"/>
              </a:rPr>
              <a:t>IV stricte</a:t>
            </a:r>
          </a:p>
          <a:p>
            <a:pPr lvl="1"/>
            <a:r>
              <a:rPr lang="fr-FR" altLang="fr-FR" sz="2400" dirty="0">
                <a:ea typeface="ＭＳ Ｐゴシック" panose="020B0600070205080204" pitchFamily="34" charset="-128"/>
              </a:rPr>
              <a:t>Sédation profonde mais </a:t>
            </a:r>
            <a:r>
              <a:rPr lang="fr-FR" altLang="fr-FR" sz="24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très courte durée d’action</a:t>
            </a:r>
          </a:p>
          <a:p>
            <a:pPr lvl="1"/>
            <a:r>
              <a:rPr lang="fr-FR" altLang="fr-FR" sz="2400" dirty="0">
                <a:ea typeface="ＭＳ Ｐゴシック" panose="020B0600070205080204" pitchFamily="34" charset="-128"/>
              </a:rPr>
              <a:t>Pas ou très peu analgésique</a:t>
            </a:r>
          </a:p>
          <a:p>
            <a:pPr lvl="1"/>
            <a:r>
              <a:rPr lang="fr-FR" altLang="fr-FR" sz="2400" dirty="0">
                <a:ea typeface="ＭＳ Ｐゴシック" panose="020B0600070205080204" pitchFamily="34" charset="-128"/>
              </a:rPr>
              <a:t>Mode d’action non spécifique</a:t>
            </a:r>
          </a:p>
          <a:p>
            <a:pPr lvl="1"/>
            <a:r>
              <a:rPr lang="fr-FR" altLang="fr-FR" sz="24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Mauvaise sécurité d’emploi </a:t>
            </a:r>
            <a:r>
              <a:rPr lang="fr-FR" altLang="fr-FR" sz="2400" dirty="0">
                <a:ea typeface="ＭＳ Ｐゴシック" panose="020B0600070205080204" pitchFamily="34" charset="-128"/>
              </a:rPr>
              <a:t>(ne pas surdoser)</a:t>
            </a:r>
          </a:p>
          <a:p>
            <a:pPr lvl="1"/>
            <a:r>
              <a:rPr lang="fr-FR" altLang="fr-FR" sz="2400" dirty="0">
                <a:ea typeface="ＭＳ Ｐゴシック" panose="020B0600070205080204" pitchFamily="34" charset="-128"/>
              </a:rPr>
              <a:t>Surtout en induction anesthésique (hypnotique)</a:t>
            </a:r>
          </a:p>
          <a:p>
            <a:pPr lvl="1"/>
            <a:r>
              <a:rPr lang="fr-FR" altLang="fr-FR" sz="2400" dirty="0">
                <a:ea typeface="ＭＳ Ｐゴシック" panose="020B0600070205080204" pitchFamily="34" charset="-128"/>
              </a:rPr>
              <a:t>Maintien anesthésique possible par perfusion continue au pousse-seringue</a:t>
            </a:r>
          </a:p>
          <a:p>
            <a:pPr lvl="2"/>
            <a:r>
              <a:rPr lang="fr-FR" altLang="fr-FR" sz="2000" dirty="0">
                <a:ea typeface="ＭＳ Ｐゴシック" panose="020B0600070205080204" pitchFamily="34" charset="-128"/>
              </a:rPr>
              <a:t>Variation du débit de perfusion =&gt; Variation de la profondeur d’anesthésie</a:t>
            </a:r>
          </a:p>
        </p:txBody>
      </p:sp>
      <p:pic>
        <p:nvPicPr>
          <p:cNvPr id="52229" name="Picture 2" descr="https://www.lepointveterinaire.fr/images/45f/42243a48ce19ee33a8a64ef104477/site_vet3r_actu20694_photo.jpg">
            <a:extLst>
              <a:ext uri="{FF2B5EF4-FFF2-40B4-BE49-F238E27FC236}">
                <a16:creationId xmlns:a16="http://schemas.microsoft.com/office/drawing/2014/main" id="{922399DF-57E1-9529-FB9B-386991DFA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6988"/>
            <a:ext cx="1477963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Image 6">
            <a:extLst>
              <a:ext uri="{FF2B5EF4-FFF2-40B4-BE49-F238E27FC236}">
                <a16:creationId xmlns:a16="http://schemas.microsoft.com/office/drawing/2014/main" id="{C401B426-59D3-2946-07BB-C099434C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6988"/>
            <a:ext cx="812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Image 7">
            <a:extLst>
              <a:ext uri="{FF2B5EF4-FFF2-40B4-BE49-F238E27FC236}">
                <a16:creationId xmlns:a16="http://schemas.microsoft.com/office/drawing/2014/main" id="{1478AB7C-254E-E350-69D6-682240FA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3136900"/>
            <a:ext cx="251142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numéro de diapositive 4">
            <a:extLst>
              <a:ext uri="{FF2B5EF4-FFF2-40B4-BE49-F238E27FC236}">
                <a16:creationId xmlns:a16="http://schemas.microsoft.com/office/drawing/2014/main" id="{C7266537-984C-2C61-34E5-C92D67600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1989FA-80AC-394D-9E89-991DFBE59015}" type="slidenum">
              <a:rPr lang="fr-FR" altLang="fr-FR" sz="1000" smtClean="0">
                <a:solidFill>
                  <a:schemeClr val="folHlink"/>
                </a:solidFill>
              </a:rPr>
              <a:pPr/>
              <a:t>21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grpSp>
        <p:nvGrpSpPr>
          <p:cNvPr id="54274" name="Group 13">
            <a:extLst>
              <a:ext uri="{FF2B5EF4-FFF2-40B4-BE49-F238E27FC236}">
                <a16:creationId xmlns:a16="http://schemas.microsoft.com/office/drawing/2014/main" id="{88551B3A-7BFC-2FBE-A346-C78A580084D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797175"/>
            <a:ext cx="7366000" cy="3600450"/>
            <a:chOff x="524" y="1928"/>
            <a:chExt cx="4640" cy="2268"/>
          </a:xfrm>
        </p:grpSpPr>
        <p:sp>
          <p:nvSpPr>
            <p:cNvPr id="54278" name="Rectangle 6">
              <a:extLst>
                <a:ext uri="{FF2B5EF4-FFF2-40B4-BE49-F238E27FC236}">
                  <a16:creationId xmlns:a16="http://schemas.microsoft.com/office/drawing/2014/main" id="{A18ED37D-AEF6-14C2-4844-52B17E1C4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" y="1960"/>
              <a:ext cx="179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2800"/>
                </a:lnSpc>
              </a:pPr>
              <a:r>
                <a:rPr lang="fr-FR" altLang="fr-FR" b="1">
                  <a:solidFill>
                    <a:schemeClr val="bg2"/>
                  </a:solidFill>
                  <a:latin typeface="Times" charset="0"/>
                </a:rPr>
                <a:t>DENOMINATION</a:t>
              </a:r>
              <a:br>
                <a:rPr lang="fr-FR" altLang="fr-FR" b="1">
                  <a:solidFill>
                    <a:schemeClr val="bg2"/>
                  </a:solidFill>
                  <a:latin typeface="Times" charset="0"/>
                </a:rPr>
              </a:br>
              <a:r>
                <a:rPr lang="fr-FR" altLang="fr-FR" b="1">
                  <a:solidFill>
                    <a:schemeClr val="bg2"/>
                  </a:solidFill>
                  <a:latin typeface="Times" charset="0"/>
                </a:rPr>
                <a:t>COMMUNE</a:t>
              </a:r>
            </a:p>
          </p:txBody>
        </p:sp>
        <p:sp>
          <p:nvSpPr>
            <p:cNvPr id="128007" name="Line 7">
              <a:extLst>
                <a:ext uri="{FF2B5EF4-FFF2-40B4-BE49-F238E27FC236}">
                  <a16:creationId xmlns:a16="http://schemas.microsoft.com/office/drawing/2014/main" id="{0F5CCC47-A930-49FF-460A-CB1261F10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" y="1928"/>
              <a:ext cx="4616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08" name="Line 8">
              <a:extLst>
                <a:ext uri="{FF2B5EF4-FFF2-40B4-BE49-F238E27FC236}">
                  <a16:creationId xmlns:a16="http://schemas.microsoft.com/office/drawing/2014/main" id="{CF821BCC-EE7A-3CA9-80DB-6280B68FE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" y="2544"/>
              <a:ext cx="4640" cy="0"/>
            </a:xfrm>
            <a:prstGeom prst="line">
              <a:avLst/>
            </a:prstGeom>
            <a:noFill/>
            <a:ln w="127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009" name="Line 9">
              <a:extLst>
                <a:ext uri="{FF2B5EF4-FFF2-40B4-BE49-F238E27FC236}">
                  <a16:creationId xmlns:a16="http://schemas.microsoft.com/office/drawing/2014/main" id="{9F8C6BC6-6E25-CF15-8248-95D5E27EE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4196"/>
              <a:ext cx="4616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82" name="Rectangle 10">
              <a:extLst>
                <a:ext uri="{FF2B5EF4-FFF2-40B4-BE49-F238E27FC236}">
                  <a16:creationId xmlns:a16="http://schemas.microsoft.com/office/drawing/2014/main" id="{05FAAAF9-0DE0-C002-F7C6-0CFC2995D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2048"/>
              <a:ext cx="1448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 b="1">
                  <a:solidFill>
                    <a:schemeClr val="bg2"/>
                  </a:solidFill>
                  <a:latin typeface="Times" charset="0"/>
                </a:rPr>
                <a:t>NOM DEPOSE</a:t>
              </a:r>
              <a:br>
                <a:rPr lang="fr-FR" altLang="fr-FR" b="1">
                  <a:solidFill>
                    <a:schemeClr val="bg2"/>
                  </a:solidFill>
                  <a:latin typeface="Times" charset="0"/>
                </a:rPr>
              </a:br>
              <a:endParaRPr lang="fr-FR" altLang="fr-FR" b="1">
                <a:solidFill>
                  <a:schemeClr val="bg2"/>
                </a:solidFill>
                <a:latin typeface="Times" charset="0"/>
              </a:endParaRPr>
            </a:p>
          </p:txBody>
        </p:sp>
        <p:sp>
          <p:nvSpPr>
            <p:cNvPr id="54283" name="Rectangle 11">
              <a:extLst>
                <a:ext uri="{FF2B5EF4-FFF2-40B4-BE49-F238E27FC236}">
                  <a16:creationId xmlns:a16="http://schemas.microsoft.com/office/drawing/2014/main" id="{1B0FD60E-E5CB-9DE0-8C75-3F361301B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2632"/>
              <a:ext cx="1008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5000"/>
                </a:lnSpc>
              </a:pPr>
              <a:r>
                <a:rPr lang="fr-FR" altLang="fr-FR" sz="2800" b="1" i="1">
                  <a:solidFill>
                    <a:srgbClr val="000000"/>
                  </a:solidFill>
                </a:rPr>
                <a:t>propofol</a:t>
              </a:r>
            </a:p>
            <a:p>
              <a:pPr>
                <a:lnSpc>
                  <a:spcPts val="5000"/>
                </a:lnSpc>
              </a:pPr>
              <a:endParaRPr lang="fr-FR" altLang="fr-FR" sz="2800" b="1" i="1">
                <a:solidFill>
                  <a:srgbClr val="000000"/>
                </a:solidFill>
              </a:endParaRPr>
            </a:p>
            <a:p>
              <a:pPr>
                <a:lnSpc>
                  <a:spcPts val="5000"/>
                </a:lnSpc>
              </a:pPr>
              <a:r>
                <a:rPr lang="fr-FR" altLang="fr-FR" sz="2800" b="1" i="1">
                  <a:solidFill>
                    <a:srgbClr val="000000"/>
                  </a:solidFill>
                </a:rPr>
                <a:t>alfaxalone</a:t>
              </a:r>
            </a:p>
          </p:txBody>
        </p:sp>
        <p:sp>
          <p:nvSpPr>
            <p:cNvPr id="54284" name="Rectangle 12">
              <a:extLst>
                <a:ext uri="{FF2B5EF4-FFF2-40B4-BE49-F238E27FC236}">
                  <a16:creationId xmlns:a16="http://schemas.microsoft.com/office/drawing/2014/main" id="{9636C4DF-C541-92FE-0333-16E377AB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632"/>
              <a:ext cx="1337" cy="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fr-FR" altLang="fr-FR" b="1">
                  <a:solidFill>
                    <a:srgbClr val="3366FF"/>
                  </a:solidFill>
                </a:rPr>
                <a:t>Propovet,</a:t>
              </a:r>
              <a:endParaRPr lang="fr-FR" altLang="fr-FR" b="1">
                <a:solidFill>
                  <a:srgbClr val="3366FF"/>
                </a:solidFill>
                <a:latin typeface="Times" charset="0"/>
              </a:endParaRPr>
            </a:p>
            <a:p>
              <a:pPr>
                <a:lnSpc>
                  <a:spcPct val="130000"/>
                </a:lnSpc>
              </a:pPr>
              <a:r>
                <a:rPr lang="fr-FR" altLang="fr-FR" b="1">
                  <a:solidFill>
                    <a:srgbClr val="3366FF"/>
                  </a:solidFill>
                  <a:latin typeface="Times" charset="0"/>
                </a:rPr>
                <a:t>Diprivan (H)</a:t>
              </a:r>
            </a:p>
            <a:p>
              <a:pPr>
                <a:lnSpc>
                  <a:spcPct val="130000"/>
                </a:lnSpc>
              </a:pPr>
              <a:endParaRPr lang="fr-FR" altLang="fr-FR" b="1">
                <a:solidFill>
                  <a:srgbClr val="3366FF"/>
                </a:solidFill>
                <a:latin typeface="Times" charset="0"/>
              </a:endParaRPr>
            </a:p>
            <a:p>
              <a:pPr>
                <a:lnSpc>
                  <a:spcPct val="130000"/>
                </a:lnSpc>
              </a:pPr>
              <a:r>
                <a:rPr lang="fr-FR" altLang="fr-FR" b="1">
                  <a:solidFill>
                    <a:srgbClr val="3366FF"/>
                  </a:solidFill>
                  <a:latin typeface="Times" charset="0"/>
                </a:rPr>
                <a:t>Alfaxan</a:t>
              </a:r>
            </a:p>
          </p:txBody>
        </p:sp>
      </p:grpSp>
      <p:sp>
        <p:nvSpPr>
          <p:cNvPr id="172048" name="Rectangle 16">
            <a:extLst>
              <a:ext uri="{FF2B5EF4-FFF2-40B4-BE49-F238E27FC236}">
                <a16:creationId xmlns:a16="http://schemas.microsoft.com/office/drawing/2014/main" id="{89253DA9-0B94-640F-4E81-B5937D978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438" y="277813"/>
            <a:ext cx="8567737" cy="720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Usages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4276" name="Rectangle 17">
            <a:extLst>
              <a:ext uri="{FF2B5EF4-FFF2-40B4-BE49-F238E27FC236}">
                <a16:creationId xmlns:a16="http://schemas.microsoft.com/office/drawing/2014/main" id="{945C0CD6-5734-AA24-4136-46E5F2961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1288" y="133350"/>
            <a:ext cx="5472112" cy="1584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anesthésies très courtes</a:t>
            </a:r>
          </a:p>
          <a:p>
            <a:pPr>
              <a:lnSpc>
                <a:spcPct val="8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réveil très rapide</a:t>
            </a:r>
          </a:p>
          <a:p>
            <a:pPr>
              <a:lnSpc>
                <a:spcPct val="8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analgésiques à associer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EF5137C7-3B53-3201-DF57-F83166C38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430338"/>
            <a:ext cx="8567737" cy="1100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5250" tIns="47625" rIns="95250" bIns="47625" anchor="ctr"/>
          <a:lstStyle>
            <a:lvl1pPr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Spécialités pharmaceutiques</a:t>
            </a: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u numéro de diapositive 4">
            <a:extLst>
              <a:ext uri="{FF2B5EF4-FFF2-40B4-BE49-F238E27FC236}">
                <a16:creationId xmlns:a16="http://schemas.microsoft.com/office/drawing/2014/main" id="{CFEBF711-6E41-2711-5D95-56F35566A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2EA1E2B-A802-E043-9390-46D17A72E947}" type="slidenum">
              <a:rPr lang="fr-FR" altLang="fr-FR" sz="1000" smtClean="0">
                <a:solidFill>
                  <a:schemeClr val="folHlink"/>
                </a:solidFill>
              </a:rPr>
              <a:pPr/>
              <a:t>22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56322" name="Rectangle 4">
            <a:extLst>
              <a:ext uri="{FF2B5EF4-FFF2-40B4-BE49-F238E27FC236}">
                <a16:creationId xmlns:a16="http://schemas.microsoft.com/office/drawing/2014/main" id="{C837B771-33AC-D6C7-39D4-8CF1110BE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0" y="6172200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165895" name="Rectangle 7">
            <a:extLst>
              <a:ext uri="{FF2B5EF4-FFF2-40B4-BE49-F238E27FC236}">
                <a16:creationId xmlns:a16="http://schemas.microsoft.com/office/drawing/2014/main" id="{BC9B6733-8E36-6ED9-198C-D94795164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76200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Composés divers (2)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6324" name="Rectangle 8">
            <a:extLst>
              <a:ext uri="{FF2B5EF4-FFF2-40B4-BE49-F238E27FC236}">
                <a16:creationId xmlns:a16="http://schemas.microsoft.com/office/drawing/2014/main" id="{509E40A7-603F-0BB2-600F-395321629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8509000" cy="3130550"/>
          </a:xfrm>
        </p:spPr>
        <p:txBody>
          <a:bodyPr/>
          <a:lstStyle/>
          <a:p>
            <a:r>
              <a:rPr lang="fr-FR" altLang="fr-FR" sz="2800">
                <a:ea typeface="ＭＳ Ｐゴシック" panose="020B0600070205080204" pitchFamily="34" charset="-128"/>
              </a:rPr>
              <a:t>Tricaïne, 2-phénoxyéthanol, eugénol</a:t>
            </a:r>
          </a:p>
          <a:p>
            <a:endParaRPr lang="fr-FR" altLang="fr-FR" sz="2800">
              <a:ea typeface="ＭＳ Ｐゴシック" panose="020B0600070205080204" pitchFamily="34" charset="-128"/>
            </a:endParaRPr>
          </a:p>
          <a:p>
            <a:pPr lvl="1"/>
            <a:r>
              <a:rPr lang="fr-FR" altLang="fr-FR" sz="2400">
                <a:ea typeface="ＭＳ Ｐゴシック" panose="020B0600070205080204" pitchFamily="34" charset="-128"/>
              </a:rPr>
              <a:t>En solution dans l’eau du bain </a:t>
            </a:r>
          </a:p>
          <a:p>
            <a:pPr lvl="1"/>
            <a:r>
              <a:rPr lang="fr-FR" altLang="fr-FR" sz="2400">
                <a:ea typeface="ＭＳ Ｐゴシック" panose="020B0600070205080204" pitchFamily="34" charset="-128"/>
              </a:rPr>
              <a:t>Anesthésie des Poissons et Amphibiens</a:t>
            </a: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numéro de diapositive 4">
            <a:extLst>
              <a:ext uri="{FF2B5EF4-FFF2-40B4-BE49-F238E27FC236}">
                <a16:creationId xmlns:a16="http://schemas.microsoft.com/office/drawing/2014/main" id="{8E5235C1-9127-EECA-2DC8-79B36C733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C60217-C125-584E-92D1-C87F793EBF23}" type="slidenum">
              <a:rPr lang="fr-FR" altLang="fr-FR" sz="1000" smtClean="0">
                <a:solidFill>
                  <a:schemeClr val="folHlink"/>
                </a:solidFill>
              </a:rPr>
              <a:pPr/>
              <a:t>23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1F85EA18-AD97-4178-E13F-AE604FF2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C827ED7C-88EB-E440-BD57-45E83370F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Plan</a:t>
            </a:r>
            <a:b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8E70F5AD-2E19-12A2-D626-1A92209C7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46238"/>
            <a:ext cx="9156700" cy="4856162"/>
          </a:xfrm>
        </p:spPr>
        <p:txBody>
          <a:bodyPr/>
          <a:lstStyle/>
          <a:p>
            <a:r>
              <a:rPr lang="fr-FR" altLang="fr-FR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Introduction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L’anesthésie générale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injectables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hypnotiques dissociatifs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autres hypnotiques</a:t>
            </a:r>
            <a:endParaRPr lang="fr-FR" altLang="fr-FR" sz="2000" dirty="0">
              <a:ea typeface="ＭＳ Ｐゴシック" panose="020B0600070205080204" pitchFamily="34" charset="-128"/>
            </a:endParaRP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volatils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anticonvulsivants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sédatifs analgésiques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tranquillisants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analgésiques centraux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anesthésiques locaux</a:t>
            </a: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u numéro de diapositive 4">
            <a:extLst>
              <a:ext uri="{FF2B5EF4-FFF2-40B4-BE49-F238E27FC236}">
                <a16:creationId xmlns:a16="http://schemas.microsoft.com/office/drawing/2014/main" id="{E138CBF5-8251-CA85-6A46-9F67EADAB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57ECC40-1E8F-444A-A24B-F72B88F4B4D7}" type="slidenum">
              <a:rPr lang="fr-FR" altLang="fr-FR" sz="1000" smtClean="0">
                <a:solidFill>
                  <a:schemeClr val="folHlink"/>
                </a:solidFill>
              </a:rPr>
              <a:pPr/>
              <a:t>24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0418" name="Rectangle 4">
            <a:extLst>
              <a:ext uri="{FF2B5EF4-FFF2-40B4-BE49-F238E27FC236}">
                <a16:creationId xmlns:a16="http://schemas.microsoft.com/office/drawing/2014/main" id="{46DC159A-022B-906E-E878-B636F058E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0" y="6172200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24B664-6071-6AEE-DA8E-9D48585E9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Hypnotiques volatils</a:t>
            </a:r>
          </a:p>
        </p:txBody>
      </p:sp>
      <p:sp>
        <p:nvSpPr>
          <p:cNvPr id="61444" name="Rectangle 8">
            <a:extLst>
              <a:ext uri="{FF2B5EF4-FFF2-40B4-BE49-F238E27FC236}">
                <a16:creationId xmlns:a16="http://schemas.microsoft.com/office/drawing/2014/main" id="{57BBE732-6F0C-1BC3-DE85-D7F440D8D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2350" y="2127250"/>
            <a:ext cx="8401050" cy="38163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altLang="fr-FR" sz="29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Isoflurane, </a:t>
            </a:r>
            <a:r>
              <a:rPr lang="fr-FR" altLang="fr-FR" sz="2900" b="1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sévoflurane</a:t>
            </a:r>
            <a:r>
              <a:rPr lang="fr-FR" altLang="fr-FR" sz="29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defRPr/>
            </a:pPr>
            <a:endParaRPr lang="fr-FR" altLang="fr-FR" sz="29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2900" dirty="0">
                <a:ea typeface="ＭＳ Ｐゴシック" panose="020B0600070205080204" pitchFamily="34" charset="-128"/>
              </a:rPr>
              <a:t>hydrocarbures aliphatiques halogénés 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500" dirty="0">
                <a:ea typeface="ＭＳ Ｐゴシック" panose="020B0600070205080204" pitchFamily="34" charset="-128"/>
              </a:rPr>
              <a:t>très volatils, 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500" dirty="0">
                <a:ea typeface="ＭＳ Ｐゴシック" panose="020B0600070205080204" pitchFamily="34" charset="-128"/>
              </a:rPr>
              <a:t>liposolubles,</a:t>
            </a:r>
          </a:p>
          <a:p>
            <a:pPr lvl="1">
              <a:lnSpc>
                <a:spcPct val="90000"/>
              </a:lnSpc>
              <a:defRPr/>
            </a:pPr>
            <a:r>
              <a:rPr lang="fr-FR" altLang="fr-FR" sz="2500" dirty="0">
                <a:ea typeface="ＭＳ Ｐゴシック" panose="020B0600070205080204" pitchFamily="34" charset="-128"/>
              </a:rPr>
              <a:t>stables</a:t>
            </a:r>
          </a:p>
          <a:p>
            <a:pPr marL="476250" lvl="1" indent="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altLang="fr-FR" sz="25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2900" dirty="0">
                <a:ea typeface="ＭＳ Ｐゴシック" panose="020B0600070205080204" pitchFamily="34" charset="-128"/>
              </a:rPr>
              <a:t>voie pulmonaire</a:t>
            </a:r>
          </a:p>
        </p:txBody>
      </p:sp>
      <p:pic>
        <p:nvPicPr>
          <p:cNvPr id="60421" name="Image 2">
            <a:extLst>
              <a:ext uri="{FF2B5EF4-FFF2-40B4-BE49-F238E27FC236}">
                <a16:creationId xmlns:a16="http://schemas.microsoft.com/office/drawing/2014/main" id="{9E99F46A-6758-2FA1-DCD7-CCA9D3E85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638175"/>
            <a:ext cx="287178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Image 3">
            <a:extLst>
              <a:ext uri="{FF2B5EF4-FFF2-40B4-BE49-F238E27FC236}">
                <a16:creationId xmlns:a16="http://schemas.microsoft.com/office/drawing/2014/main" id="{5A732A65-9AAA-493B-CC4F-B897B9E47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565525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u numéro de diapositive 4">
            <a:extLst>
              <a:ext uri="{FF2B5EF4-FFF2-40B4-BE49-F238E27FC236}">
                <a16:creationId xmlns:a16="http://schemas.microsoft.com/office/drawing/2014/main" id="{04A0A204-5777-CA49-FE97-D8457FE39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C382B13-F3B5-124E-BFA6-0F343029394A}" type="slidenum">
              <a:rPr lang="fr-FR" altLang="fr-FR" sz="1000" smtClean="0">
                <a:solidFill>
                  <a:schemeClr val="folHlink"/>
                </a:solidFill>
              </a:rPr>
              <a:pPr/>
              <a:t>25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2466" name="Rectangle 6">
            <a:extLst>
              <a:ext uri="{FF2B5EF4-FFF2-40B4-BE49-F238E27FC236}">
                <a16:creationId xmlns:a16="http://schemas.microsoft.com/office/drawing/2014/main" id="{AF8D9CF7-B91F-796F-607C-C98E134C9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6032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100"/>
              </a:lnSpc>
              <a:spcBef>
                <a:spcPts val="800"/>
              </a:spcBef>
            </a:pPr>
            <a:r>
              <a:rPr lang="fr-FR" altLang="fr-FR" b="1">
                <a:solidFill>
                  <a:srgbClr val="FEFF55"/>
                </a:solidFill>
                <a:latin typeface="Times" charset="0"/>
              </a:rPr>
              <a:t>  </a:t>
            </a:r>
            <a:endParaRPr lang="fr-FR" altLang="fr-FR" b="1">
              <a:solidFill>
                <a:srgbClr val="55FFF4"/>
              </a:solidFill>
              <a:latin typeface="Times" charset="0"/>
            </a:endParaRPr>
          </a:p>
        </p:txBody>
      </p:sp>
      <p:sp>
        <p:nvSpPr>
          <p:cNvPr id="36890" name="Rectangle 26">
            <a:extLst>
              <a:ext uri="{FF2B5EF4-FFF2-40B4-BE49-F238E27FC236}">
                <a16:creationId xmlns:a16="http://schemas.microsoft.com/office/drawing/2014/main" id="{DB694193-A5C2-7508-16EB-28C4E71F7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88900"/>
            <a:ext cx="8567738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Volatilité et liposolubilité</a:t>
            </a:r>
          </a:p>
        </p:txBody>
      </p:sp>
      <p:sp>
        <p:nvSpPr>
          <p:cNvPr id="62468" name="Rectangle 27">
            <a:extLst>
              <a:ext uri="{FF2B5EF4-FFF2-40B4-BE49-F238E27FC236}">
                <a16:creationId xmlns:a16="http://schemas.microsoft.com/office/drawing/2014/main" id="{CBAA6773-E655-717F-35A0-D741828DE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52" y="1880393"/>
            <a:ext cx="8604250" cy="4176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900" dirty="0">
                <a:ea typeface="ＭＳ Ｐゴシック" panose="020B0600070205080204" pitchFamily="34" charset="-128"/>
              </a:rPr>
              <a:t>conséquences pharmaceutiques</a:t>
            </a:r>
          </a:p>
          <a:p>
            <a:pPr lvl="1"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vaporisateur différent pour l'isoflurane ou le </a:t>
            </a:r>
            <a:r>
              <a:rPr lang="fr-FR" altLang="fr-FR" sz="2500" dirty="0" err="1">
                <a:ea typeface="ＭＳ Ｐゴシック" panose="020B0600070205080204" pitchFamily="34" charset="-128"/>
              </a:rPr>
              <a:t>sévoflurane</a:t>
            </a:r>
            <a:endParaRPr lang="fr-FR" altLang="fr-FR" sz="25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fr-FR" altLang="fr-FR" sz="29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fr-FR" altLang="fr-FR" sz="2900" dirty="0">
                <a:ea typeface="ＭＳ Ｐゴシック" panose="020B0600070205080204" pitchFamily="34" charset="-128"/>
              </a:rPr>
              <a:t>conséquences pharmacocinétiques</a:t>
            </a:r>
          </a:p>
          <a:p>
            <a:pPr lvl="1"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Administration pulmonaire (0à5 ou8%)</a:t>
            </a:r>
          </a:p>
          <a:p>
            <a:pPr lvl="1"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élimination pulmonaire rapide</a:t>
            </a:r>
          </a:p>
          <a:p>
            <a:pPr lvl="1">
              <a:lnSpc>
                <a:spcPct val="90000"/>
              </a:lnSpc>
            </a:pPr>
            <a:endParaRPr lang="fr-FR" altLang="fr-FR" sz="25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diffusion dans SNC</a:t>
            </a:r>
          </a:p>
          <a:p>
            <a:pPr lvl="1">
              <a:lnSpc>
                <a:spcPct val="90000"/>
              </a:lnSpc>
            </a:pPr>
            <a:r>
              <a:rPr lang="fr-FR" altLang="fr-FR" sz="2800" dirty="0">
                <a:ea typeface="ＭＳ Ｐゴシック" panose="020B0600070205080204" pitchFamily="34" charset="-128"/>
              </a:rPr>
              <a:t>redistribution tissulaire</a:t>
            </a:r>
            <a:endParaRPr lang="fr-FR" altLang="fr-FR" sz="2500" dirty="0">
              <a:ea typeface="ＭＳ Ｐゴシック" panose="020B0600070205080204" pitchFamily="34" charset="-128"/>
            </a:endParaRPr>
          </a:p>
        </p:txBody>
      </p:sp>
      <p:pic>
        <p:nvPicPr>
          <p:cNvPr id="62469" name="Image 2" descr="Capture d’écran 2018-04-10 à 14.56.06.png">
            <a:extLst>
              <a:ext uri="{FF2B5EF4-FFF2-40B4-BE49-F238E27FC236}">
                <a16:creationId xmlns:a16="http://schemas.microsoft.com/office/drawing/2014/main" id="{69C0F470-447C-2F59-CE68-BC3BE9B0D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4595813"/>
            <a:ext cx="4183062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Image 7">
            <a:extLst>
              <a:ext uri="{FF2B5EF4-FFF2-40B4-BE49-F238E27FC236}">
                <a16:creationId xmlns:a16="http://schemas.microsoft.com/office/drawing/2014/main" id="{45692C88-9D59-8081-8AC1-F3DD10B9B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9525"/>
            <a:ext cx="215582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Image 8">
            <a:extLst>
              <a:ext uri="{FF2B5EF4-FFF2-40B4-BE49-F238E27FC236}">
                <a16:creationId xmlns:a16="http://schemas.microsoft.com/office/drawing/2014/main" id="{44481236-9893-A420-5D69-5306BC97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835275"/>
            <a:ext cx="33559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ouée 9">
            <a:extLst>
              <a:ext uri="{FF2B5EF4-FFF2-40B4-BE49-F238E27FC236}">
                <a16:creationId xmlns:a16="http://schemas.microsoft.com/office/drawing/2014/main" id="{E619C6DD-46B7-BBD9-23B1-3595CA555A4C}"/>
              </a:ext>
            </a:extLst>
          </p:cNvPr>
          <p:cNvSpPr/>
          <p:nvPr/>
        </p:nvSpPr>
        <p:spPr bwMode="auto">
          <a:xfrm>
            <a:off x="6472238" y="3086100"/>
            <a:ext cx="719137" cy="792163"/>
          </a:xfrm>
          <a:prstGeom prst="donu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Times New Roman" pitchFamily="-65" charset="0"/>
            </a:endParaRPr>
          </a:p>
        </p:txBody>
      </p:sp>
      <p:sp>
        <p:nvSpPr>
          <p:cNvPr id="11" name="Bouée 10">
            <a:extLst>
              <a:ext uri="{FF2B5EF4-FFF2-40B4-BE49-F238E27FC236}">
                <a16:creationId xmlns:a16="http://schemas.microsoft.com/office/drawing/2014/main" id="{83C718E0-2775-5120-92D6-46AD3FED9B13}"/>
              </a:ext>
            </a:extLst>
          </p:cNvPr>
          <p:cNvSpPr/>
          <p:nvPr/>
        </p:nvSpPr>
        <p:spPr bwMode="auto">
          <a:xfrm>
            <a:off x="8629650" y="2978150"/>
            <a:ext cx="720725" cy="792163"/>
          </a:xfrm>
          <a:prstGeom prst="donu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Times New Roman" pitchFamily="-65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90B93-17C2-FAB0-FFC2-929072296D63}"/>
              </a:ext>
            </a:extLst>
          </p:cNvPr>
          <p:cNvSpPr/>
          <p:nvPr/>
        </p:nvSpPr>
        <p:spPr>
          <a:xfrm>
            <a:off x="8728075" y="4165600"/>
            <a:ext cx="1108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800" dirty="0" err="1">
                <a:solidFill>
                  <a:schemeClr val="accent3">
                    <a:lumMod val="50000"/>
                  </a:schemeClr>
                </a:solidFill>
              </a:rPr>
              <a:t>isoflurane</a:t>
            </a:r>
            <a:endParaRPr lang="fr-FR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717BF7-73EF-E056-6209-7C445A2192AE}"/>
              </a:ext>
            </a:extLst>
          </p:cNvPr>
          <p:cNvSpPr/>
          <p:nvPr/>
        </p:nvSpPr>
        <p:spPr>
          <a:xfrm>
            <a:off x="6621463" y="4208463"/>
            <a:ext cx="12620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fr-FR" sz="1800" dirty="0" err="1">
                <a:solidFill>
                  <a:schemeClr val="accent3">
                    <a:lumMod val="50000"/>
                  </a:schemeClr>
                </a:solidFill>
              </a:rPr>
              <a:t>sévoflurane</a:t>
            </a:r>
            <a:endParaRPr lang="fr-FR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476" name="ZoneTexte 1">
            <a:extLst>
              <a:ext uri="{FF2B5EF4-FFF2-40B4-BE49-F238E27FC236}">
                <a16:creationId xmlns:a16="http://schemas.microsoft.com/office/drawing/2014/main" id="{DB33C366-7D0B-438A-E924-C3DF5B6C5489}"/>
              </a:ext>
            </a:extLst>
          </p:cNvPr>
          <p:cNvSpPr txBox="1">
            <a:spLocks noChangeArrowheads="1"/>
          </p:cNvSpPr>
          <p:nvPr/>
        </p:nvSpPr>
        <p:spPr bwMode="auto">
          <a:xfrm rot="-3702267">
            <a:off x="6604794" y="3207544"/>
            <a:ext cx="379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4000"/>
              <a:t>8</a:t>
            </a:r>
          </a:p>
        </p:txBody>
      </p:sp>
      <p:sp>
        <p:nvSpPr>
          <p:cNvPr id="62477" name="ZoneTexte 14">
            <a:extLst>
              <a:ext uri="{FF2B5EF4-FFF2-40B4-BE49-F238E27FC236}">
                <a16:creationId xmlns:a16="http://schemas.microsoft.com/office/drawing/2014/main" id="{CD60FAB4-633C-A96F-B586-BAC035AEB410}"/>
              </a:ext>
            </a:extLst>
          </p:cNvPr>
          <p:cNvSpPr txBox="1">
            <a:spLocks noChangeArrowheads="1"/>
          </p:cNvSpPr>
          <p:nvPr/>
        </p:nvSpPr>
        <p:spPr bwMode="auto">
          <a:xfrm rot="-3702267">
            <a:off x="8731250" y="3081338"/>
            <a:ext cx="377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4000"/>
              <a:t>5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u numéro de diapositive 4">
            <a:extLst>
              <a:ext uri="{FF2B5EF4-FFF2-40B4-BE49-F238E27FC236}">
                <a16:creationId xmlns:a16="http://schemas.microsoft.com/office/drawing/2014/main" id="{52839D24-7251-B7E1-5270-ECB548C438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C4019D3-BB99-0146-A9CC-A8BCF4609911}" type="slidenum">
              <a:rPr lang="fr-FR" altLang="fr-FR" sz="1000" smtClean="0">
                <a:solidFill>
                  <a:schemeClr val="folHlink"/>
                </a:solidFill>
              </a:rPr>
              <a:pPr/>
              <a:t>26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4514" name="Rectangle 8">
            <a:extLst>
              <a:ext uri="{FF2B5EF4-FFF2-40B4-BE49-F238E27FC236}">
                <a16:creationId xmlns:a16="http://schemas.microsoft.com/office/drawing/2014/main" id="{A9AC6301-2071-AFF9-8C6D-D1016B844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1485900"/>
            <a:ext cx="4432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endParaRPr lang="fr-FR" altLang="fr-FR" b="1">
              <a:solidFill>
                <a:srgbClr val="FEFF2A"/>
              </a:solidFill>
              <a:latin typeface="Times" charset="0"/>
            </a:endParaRPr>
          </a:p>
        </p:txBody>
      </p:sp>
      <p:sp>
        <p:nvSpPr>
          <p:cNvPr id="55314" name="Rectangle 18">
            <a:extLst>
              <a:ext uri="{FF2B5EF4-FFF2-40B4-BE49-F238E27FC236}">
                <a16:creationId xmlns:a16="http://schemas.microsoft.com/office/drawing/2014/main" id="{5525B4D1-B17E-0036-BA79-516383431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-23813"/>
            <a:ext cx="9461500" cy="762001"/>
          </a:xfrm>
        </p:spPr>
        <p:txBody>
          <a:bodyPr/>
          <a:lstStyle/>
          <a:p>
            <a:pPr>
              <a:defRPr/>
            </a:pPr>
            <a:r>
              <a:rPr lang="fr-FR" altLang="fr-FR" sz="4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Solubilité des hypnotiques dans le sang</a:t>
            </a:r>
          </a:p>
        </p:txBody>
      </p:sp>
      <p:sp>
        <p:nvSpPr>
          <p:cNvPr id="65540" name="Rectangle 19">
            <a:extLst>
              <a:ext uri="{FF2B5EF4-FFF2-40B4-BE49-F238E27FC236}">
                <a16:creationId xmlns:a16="http://schemas.microsoft.com/office/drawing/2014/main" id="{B22D93E6-BE23-27FC-5A55-FE9233FE5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0878" y="801688"/>
            <a:ext cx="9010650" cy="48418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altLang="fr-FR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Solubilité : </a:t>
            </a:r>
            <a:r>
              <a:rPr lang="fr-FR" altLang="fr-FR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sévoflurane</a:t>
            </a:r>
            <a:r>
              <a:rPr lang="fr-FR" altLang="fr-FR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(0,69) &lt; isoflurane (1,43) (&lt;&lt; halothane (2,4))</a:t>
            </a:r>
          </a:p>
        </p:txBody>
      </p:sp>
      <p:grpSp>
        <p:nvGrpSpPr>
          <p:cNvPr id="64517" name="Groupe 1">
            <a:extLst>
              <a:ext uri="{FF2B5EF4-FFF2-40B4-BE49-F238E27FC236}">
                <a16:creationId xmlns:a16="http://schemas.microsoft.com/office/drawing/2014/main" id="{13347880-2D9B-FFC3-B576-A645BC81A920}"/>
              </a:ext>
            </a:extLst>
          </p:cNvPr>
          <p:cNvGrpSpPr>
            <a:grpSpLocks/>
          </p:cNvGrpSpPr>
          <p:nvPr/>
        </p:nvGrpSpPr>
        <p:grpSpPr bwMode="auto">
          <a:xfrm>
            <a:off x="422275" y="3152775"/>
            <a:ext cx="4129088" cy="3143250"/>
            <a:chOff x="2819400" y="2438400"/>
            <a:chExt cx="5219700" cy="3975100"/>
          </a:xfrm>
        </p:grpSpPr>
        <p:pic>
          <p:nvPicPr>
            <p:cNvPr id="64529" name="Picture 20">
              <a:extLst>
                <a:ext uri="{FF2B5EF4-FFF2-40B4-BE49-F238E27FC236}">
                  <a16:creationId xmlns:a16="http://schemas.microsoft.com/office/drawing/2014/main" id="{EF95897F-2CEE-1583-9C78-765AE845C08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438400"/>
              <a:ext cx="5219700" cy="397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530" name="Group 21">
              <a:extLst>
                <a:ext uri="{FF2B5EF4-FFF2-40B4-BE49-F238E27FC236}">
                  <a16:creationId xmlns:a16="http://schemas.microsoft.com/office/drawing/2014/main" id="{E2667A99-324B-2C58-ED0E-2ABE9B0A4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3022600"/>
              <a:ext cx="992188" cy="611188"/>
              <a:chOff x="992" y="1216"/>
              <a:chExt cx="625" cy="385"/>
            </a:xfrm>
          </p:grpSpPr>
          <p:sp>
            <p:nvSpPr>
              <p:cNvPr id="55318" name="Freeform 22">
                <a:extLst>
                  <a:ext uri="{FF2B5EF4-FFF2-40B4-BE49-F238E27FC236}">
                    <a16:creationId xmlns:a16="http://schemas.microsoft.com/office/drawing/2014/main" id="{B524F9C3-ED0E-BA38-0D65-B83FE6F87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1216"/>
                <a:ext cx="598" cy="335"/>
              </a:xfrm>
              <a:custGeom>
                <a:avLst/>
                <a:gdLst>
                  <a:gd name="T0" fmla="*/ 16 w 601"/>
                  <a:gd name="T1" fmla="*/ 56 h 337"/>
                  <a:gd name="T2" fmla="*/ 0 w 601"/>
                  <a:gd name="T3" fmla="*/ 40 h 337"/>
                  <a:gd name="T4" fmla="*/ 16 w 601"/>
                  <a:gd name="T5" fmla="*/ 16 h 337"/>
                  <a:gd name="T6" fmla="*/ 24 w 601"/>
                  <a:gd name="T7" fmla="*/ 8 h 337"/>
                  <a:gd name="T8" fmla="*/ 32 w 601"/>
                  <a:gd name="T9" fmla="*/ 0 h 337"/>
                  <a:gd name="T10" fmla="*/ 48 w 601"/>
                  <a:gd name="T11" fmla="*/ 0 h 337"/>
                  <a:gd name="T12" fmla="*/ 64 w 601"/>
                  <a:gd name="T13" fmla="*/ 8 h 337"/>
                  <a:gd name="T14" fmla="*/ 80 w 601"/>
                  <a:gd name="T15" fmla="*/ 8 h 337"/>
                  <a:gd name="T16" fmla="*/ 96 w 601"/>
                  <a:gd name="T17" fmla="*/ 16 h 337"/>
                  <a:gd name="T18" fmla="*/ 112 w 601"/>
                  <a:gd name="T19" fmla="*/ 40 h 337"/>
                  <a:gd name="T20" fmla="*/ 120 w 601"/>
                  <a:gd name="T21" fmla="*/ 16 h 337"/>
                  <a:gd name="T22" fmla="*/ 128 w 601"/>
                  <a:gd name="T23" fmla="*/ 8 h 337"/>
                  <a:gd name="T24" fmla="*/ 152 w 601"/>
                  <a:gd name="T25" fmla="*/ 0 h 337"/>
                  <a:gd name="T26" fmla="*/ 176 w 601"/>
                  <a:gd name="T27" fmla="*/ 0 h 337"/>
                  <a:gd name="T28" fmla="*/ 184 w 601"/>
                  <a:gd name="T29" fmla="*/ 8 h 337"/>
                  <a:gd name="T30" fmla="*/ 176 w 601"/>
                  <a:gd name="T31" fmla="*/ 40 h 337"/>
                  <a:gd name="T32" fmla="*/ 152 w 601"/>
                  <a:gd name="T33" fmla="*/ 56 h 337"/>
                  <a:gd name="T34" fmla="*/ 168 w 601"/>
                  <a:gd name="T35" fmla="*/ 40 h 337"/>
                  <a:gd name="T36" fmla="*/ 184 w 601"/>
                  <a:gd name="T37" fmla="*/ 40 h 337"/>
                  <a:gd name="T38" fmla="*/ 208 w 601"/>
                  <a:gd name="T39" fmla="*/ 40 h 337"/>
                  <a:gd name="T40" fmla="*/ 224 w 601"/>
                  <a:gd name="T41" fmla="*/ 40 h 337"/>
                  <a:gd name="T42" fmla="*/ 240 w 601"/>
                  <a:gd name="T43" fmla="*/ 40 h 337"/>
                  <a:gd name="T44" fmla="*/ 240 w 601"/>
                  <a:gd name="T45" fmla="*/ 64 h 337"/>
                  <a:gd name="T46" fmla="*/ 232 w 601"/>
                  <a:gd name="T47" fmla="*/ 72 h 337"/>
                  <a:gd name="T48" fmla="*/ 216 w 601"/>
                  <a:gd name="T49" fmla="*/ 72 h 337"/>
                  <a:gd name="T50" fmla="*/ 208 w 601"/>
                  <a:gd name="T51" fmla="*/ 80 h 337"/>
                  <a:gd name="T52" fmla="*/ 208 w 601"/>
                  <a:gd name="T53" fmla="*/ 80 h 337"/>
                  <a:gd name="T54" fmla="*/ 224 w 601"/>
                  <a:gd name="T55" fmla="*/ 80 h 337"/>
                  <a:gd name="T56" fmla="*/ 232 w 601"/>
                  <a:gd name="T57" fmla="*/ 72 h 337"/>
                  <a:gd name="T58" fmla="*/ 256 w 601"/>
                  <a:gd name="T59" fmla="*/ 72 h 337"/>
                  <a:gd name="T60" fmla="*/ 288 w 601"/>
                  <a:gd name="T61" fmla="*/ 72 h 337"/>
                  <a:gd name="T62" fmla="*/ 288 w 601"/>
                  <a:gd name="T63" fmla="*/ 88 h 337"/>
                  <a:gd name="T64" fmla="*/ 304 w 601"/>
                  <a:gd name="T65" fmla="*/ 104 h 337"/>
                  <a:gd name="T66" fmla="*/ 320 w 601"/>
                  <a:gd name="T67" fmla="*/ 120 h 337"/>
                  <a:gd name="T68" fmla="*/ 320 w 601"/>
                  <a:gd name="T69" fmla="*/ 136 h 337"/>
                  <a:gd name="T70" fmla="*/ 304 w 601"/>
                  <a:gd name="T71" fmla="*/ 144 h 337"/>
                  <a:gd name="T72" fmla="*/ 288 w 601"/>
                  <a:gd name="T73" fmla="*/ 136 h 337"/>
                  <a:gd name="T74" fmla="*/ 256 w 601"/>
                  <a:gd name="T75" fmla="*/ 136 h 337"/>
                  <a:gd name="T76" fmla="*/ 232 w 601"/>
                  <a:gd name="T77" fmla="*/ 136 h 337"/>
                  <a:gd name="T78" fmla="*/ 240 w 601"/>
                  <a:gd name="T79" fmla="*/ 144 h 337"/>
                  <a:gd name="T80" fmla="*/ 256 w 601"/>
                  <a:gd name="T81" fmla="*/ 152 h 337"/>
                  <a:gd name="T82" fmla="*/ 272 w 601"/>
                  <a:gd name="T83" fmla="*/ 160 h 337"/>
                  <a:gd name="T84" fmla="*/ 288 w 601"/>
                  <a:gd name="T85" fmla="*/ 176 h 337"/>
                  <a:gd name="T86" fmla="*/ 304 w 601"/>
                  <a:gd name="T87" fmla="*/ 184 h 337"/>
                  <a:gd name="T88" fmla="*/ 328 w 601"/>
                  <a:gd name="T89" fmla="*/ 184 h 337"/>
                  <a:gd name="T90" fmla="*/ 352 w 601"/>
                  <a:gd name="T91" fmla="*/ 184 h 337"/>
                  <a:gd name="T92" fmla="*/ 376 w 601"/>
                  <a:gd name="T93" fmla="*/ 200 h 337"/>
                  <a:gd name="T94" fmla="*/ 384 w 601"/>
                  <a:gd name="T95" fmla="*/ 208 h 337"/>
                  <a:gd name="T96" fmla="*/ 408 w 601"/>
                  <a:gd name="T97" fmla="*/ 208 h 337"/>
                  <a:gd name="T98" fmla="*/ 416 w 601"/>
                  <a:gd name="T99" fmla="*/ 216 h 337"/>
                  <a:gd name="T100" fmla="*/ 424 w 601"/>
                  <a:gd name="T101" fmla="*/ 224 h 337"/>
                  <a:gd name="T102" fmla="*/ 432 w 601"/>
                  <a:gd name="T103" fmla="*/ 240 h 337"/>
                  <a:gd name="T104" fmla="*/ 448 w 601"/>
                  <a:gd name="T105" fmla="*/ 248 h 337"/>
                  <a:gd name="T106" fmla="*/ 464 w 601"/>
                  <a:gd name="T107" fmla="*/ 256 h 337"/>
                  <a:gd name="T108" fmla="*/ 480 w 601"/>
                  <a:gd name="T109" fmla="*/ 264 h 337"/>
                  <a:gd name="T110" fmla="*/ 504 w 601"/>
                  <a:gd name="T111" fmla="*/ 288 h 337"/>
                  <a:gd name="T112" fmla="*/ 528 w 601"/>
                  <a:gd name="T113" fmla="*/ 288 h 337"/>
                  <a:gd name="T114" fmla="*/ 544 w 601"/>
                  <a:gd name="T115" fmla="*/ 304 h 337"/>
                  <a:gd name="T116" fmla="*/ 552 w 601"/>
                  <a:gd name="T117" fmla="*/ 312 h 337"/>
                  <a:gd name="T118" fmla="*/ 560 w 601"/>
                  <a:gd name="T119" fmla="*/ 320 h 337"/>
                  <a:gd name="T120" fmla="*/ 568 w 601"/>
                  <a:gd name="T121" fmla="*/ 328 h 337"/>
                  <a:gd name="T122" fmla="*/ 600 w 601"/>
                  <a:gd name="T123" fmla="*/ 328 h 3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01" h="337">
                    <a:moveTo>
                      <a:pt x="16" y="64"/>
                    </a:moveTo>
                    <a:lnTo>
                      <a:pt x="16" y="56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64" y="8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80" y="16"/>
                    </a:lnTo>
                    <a:lnTo>
                      <a:pt x="96" y="16"/>
                    </a:lnTo>
                    <a:lnTo>
                      <a:pt x="96" y="40"/>
                    </a:lnTo>
                    <a:lnTo>
                      <a:pt x="112" y="40"/>
                    </a:lnTo>
                    <a:lnTo>
                      <a:pt x="112" y="16"/>
                    </a:lnTo>
                    <a:lnTo>
                      <a:pt x="120" y="16"/>
                    </a:lnTo>
                    <a:lnTo>
                      <a:pt x="120" y="8"/>
                    </a:lnTo>
                    <a:lnTo>
                      <a:pt x="128" y="8"/>
                    </a:lnTo>
                    <a:lnTo>
                      <a:pt x="144" y="0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76" y="0"/>
                    </a:lnTo>
                    <a:lnTo>
                      <a:pt x="176" y="8"/>
                    </a:lnTo>
                    <a:lnTo>
                      <a:pt x="184" y="8"/>
                    </a:lnTo>
                    <a:lnTo>
                      <a:pt x="184" y="16"/>
                    </a:lnTo>
                    <a:lnTo>
                      <a:pt x="176" y="40"/>
                    </a:lnTo>
                    <a:lnTo>
                      <a:pt x="168" y="56"/>
                    </a:lnTo>
                    <a:lnTo>
                      <a:pt x="152" y="56"/>
                    </a:lnTo>
                    <a:lnTo>
                      <a:pt x="168" y="56"/>
                    </a:lnTo>
                    <a:lnTo>
                      <a:pt x="168" y="40"/>
                    </a:lnTo>
                    <a:lnTo>
                      <a:pt x="176" y="40"/>
                    </a:lnTo>
                    <a:lnTo>
                      <a:pt x="184" y="40"/>
                    </a:lnTo>
                    <a:lnTo>
                      <a:pt x="192" y="40"/>
                    </a:lnTo>
                    <a:lnTo>
                      <a:pt x="208" y="40"/>
                    </a:lnTo>
                    <a:lnTo>
                      <a:pt x="216" y="40"/>
                    </a:lnTo>
                    <a:lnTo>
                      <a:pt x="224" y="40"/>
                    </a:lnTo>
                    <a:lnTo>
                      <a:pt x="232" y="40"/>
                    </a:lnTo>
                    <a:lnTo>
                      <a:pt x="240" y="40"/>
                    </a:lnTo>
                    <a:lnTo>
                      <a:pt x="240" y="56"/>
                    </a:lnTo>
                    <a:lnTo>
                      <a:pt x="240" y="64"/>
                    </a:lnTo>
                    <a:lnTo>
                      <a:pt x="232" y="64"/>
                    </a:lnTo>
                    <a:lnTo>
                      <a:pt x="232" y="72"/>
                    </a:lnTo>
                    <a:lnTo>
                      <a:pt x="224" y="72"/>
                    </a:lnTo>
                    <a:lnTo>
                      <a:pt x="216" y="72"/>
                    </a:lnTo>
                    <a:lnTo>
                      <a:pt x="216" y="80"/>
                    </a:lnTo>
                    <a:lnTo>
                      <a:pt x="208" y="80"/>
                    </a:lnTo>
                    <a:lnTo>
                      <a:pt x="208" y="88"/>
                    </a:lnTo>
                    <a:lnTo>
                      <a:pt x="208" y="80"/>
                    </a:lnTo>
                    <a:lnTo>
                      <a:pt x="216" y="80"/>
                    </a:lnTo>
                    <a:lnTo>
                      <a:pt x="224" y="80"/>
                    </a:lnTo>
                    <a:lnTo>
                      <a:pt x="224" y="72"/>
                    </a:lnTo>
                    <a:lnTo>
                      <a:pt x="232" y="72"/>
                    </a:lnTo>
                    <a:lnTo>
                      <a:pt x="240" y="72"/>
                    </a:lnTo>
                    <a:lnTo>
                      <a:pt x="256" y="72"/>
                    </a:lnTo>
                    <a:lnTo>
                      <a:pt x="272" y="72"/>
                    </a:lnTo>
                    <a:lnTo>
                      <a:pt x="288" y="72"/>
                    </a:lnTo>
                    <a:lnTo>
                      <a:pt x="288" y="80"/>
                    </a:lnTo>
                    <a:lnTo>
                      <a:pt x="288" y="88"/>
                    </a:lnTo>
                    <a:lnTo>
                      <a:pt x="304" y="88"/>
                    </a:lnTo>
                    <a:lnTo>
                      <a:pt x="304" y="104"/>
                    </a:lnTo>
                    <a:lnTo>
                      <a:pt x="320" y="104"/>
                    </a:lnTo>
                    <a:lnTo>
                      <a:pt x="320" y="120"/>
                    </a:lnTo>
                    <a:lnTo>
                      <a:pt x="320" y="128"/>
                    </a:lnTo>
                    <a:lnTo>
                      <a:pt x="320" y="136"/>
                    </a:lnTo>
                    <a:lnTo>
                      <a:pt x="304" y="136"/>
                    </a:lnTo>
                    <a:lnTo>
                      <a:pt x="304" y="144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72" y="136"/>
                    </a:lnTo>
                    <a:lnTo>
                      <a:pt x="256" y="136"/>
                    </a:lnTo>
                    <a:lnTo>
                      <a:pt x="240" y="136"/>
                    </a:lnTo>
                    <a:lnTo>
                      <a:pt x="232" y="136"/>
                    </a:lnTo>
                    <a:lnTo>
                      <a:pt x="232" y="144"/>
                    </a:lnTo>
                    <a:lnTo>
                      <a:pt x="240" y="144"/>
                    </a:lnTo>
                    <a:lnTo>
                      <a:pt x="256" y="144"/>
                    </a:lnTo>
                    <a:lnTo>
                      <a:pt x="256" y="152"/>
                    </a:lnTo>
                    <a:lnTo>
                      <a:pt x="272" y="152"/>
                    </a:lnTo>
                    <a:lnTo>
                      <a:pt x="272" y="160"/>
                    </a:lnTo>
                    <a:lnTo>
                      <a:pt x="288" y="160"/>
                    </a:lnTo>
                    <a:lnTo>
                      <a:pt x="288" y="176"/>
                    </a:lnTo>
                    <a:lnTo>
                      <a:pt x="304" y="176"/>
                    </a:lnTo>
                    <a:lnTo>
                      <a:pt x="304" y="184"/>
                    </a:lnTo>
                    <a:lnTo>
                      <a:pt x="320" y="184"/>
                    </a:lnTo>
                    <a:lnTo>
                      <a:pt x="328" y="184"/>
                    </a:lnTo>
                    <a:lnTo>
                      <a:pt x="344" y="184"/>
                    </a:lnTo>
                    <a:lnTo>
                      <a:pt x="352" y="184"/>
                    </a:lnTo>
                    <a:lnTo>
                      <a:pt x="368" y="184"/>
                    </a:lnTo>
                    <a:lnTo>
                      <a:pt x="376" y="200"/>
                    </a:lnTo>
                    <a:lnTo>
                      <a:pt x="384" y="200"/>
                    </a:lnTo>
                    <a:lnTo>
                      <a:pt x="384" y="208"/>
                    </a:lnTo>
                    <a:lnTo>
                      <a:pt x="400" y="208"/>
                    </a:lnTo>
                    <a:lnTo>
                      <a:pt x="408" y="208"/>
                    </a:lnTo>
                    <a:lnTo>
                      <a:pt x="408" y="216"/>
                    </a:lnTo>
                    <a:lnTo>
                      <a:pt x="416" y="216"/>
                    </a:lnTo>
                    <a:lnTo>
                      <a:pt x="424" y="216"/>
                    </a:lnTo>
                    <a:lnTo>
                      <a:pt x="424" y="224"/>
                    </a:lnTo>
                    <a:lnTo>
                      <a:pt x="432" y="224"/>
                    </a:lnTo>
                    <a:lnTo>
                      <a:pt x="432" y="240"/>
                    </a:lnTo>
                    <a:lnTo>
                      <a:pt x="448" y="240"/>
                    </a:lnTo>
                    <a:lnTo>
                      <a:pt x="448" y="248"/>
                    </a:lnTo>
                    <a:lnTo>
                      <a:pt x="464" y="248"/>
                    </a:lnTo>
                    <a:lnTo>
                      <a:pt x="464" y="256"/>
                    </a:lnTo>
                    <a:lnTo>
                      <a:pt x="472" y="264"/>
                    </a:lnTo>
                    <a:lnTo>
                      <a:pt x="480" y="264"/>
                    </a:lnTo>
                    <a:lnTo>
                      <a:pt x="496" y="288"/>
                    </a:lnTo>
                    <a:lnTo>
                      <a:pt x="504" y="288"/>
                    </a:lnTo>
                    <a:lnTo>
                      <a:pt x="520" y="288"/>
                    </a:lnTo>
                    <a:lnTo>
                      <a:pt x="528" y="288"/>
                    </a:lnTo>
                    <a:lnTo>
                      <a:pt x="528" y="304"/>
                    </a:lnTo>
                    <a:lnTo>
                      <a:pt x="544" y="304"/>
                    </a:lnTo>
                    <a:lnTo>
                      <a:pt x="544" y="312"/>
                    </a:lnTo>
                    <a:lnTo>
                      <a:pt x="552" y="312"/>
                    </a:lnTo>
                    <a:lnTo>
                      <a:pt x="552" y="320"/>
                    </a:lnTo>
                    <a:lnTo>
                      <a:pt x="560" y="320"/>
                    </a:lnTo>
                    <a:lnTo>
                      <a:pt x="568" y="320"/>
                    </a:lnTo>
                    <a:lnTo>
                      <a:pt x="568" y="328"/>
                    </a:lnTo>
                    <a:lnTo>
                      <a:pt x="584" y="328"/>
                    </a:lnTo>
                    <a:lnTo>
                      <a:pt x="600" y="328"/>
                    </a:lnTo>
                    <a:lnTo>
                      <a:pt x="600" y="336"/>
                    </a:lnTo>
                  </a:path>
                </a:pathLst>
              </a:custGeom>
              <a:noFill/>
              <a:ln w="12700" cap="rnd" cmpd="sng">
                <a:solidFill>
                  <a:srgbClr val="FEFF2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61645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5319" name="Freeform 23">
                <a:extLst>
                  <a:ext uri="{FF2B5EF4-FFF2-40B4-BE49-F238E27FC236}">
                    <a16:creationId xmlns:a16="http://schemas.microsoft.com/office/drawing/2014/main" id="{AC84C609-A84C-C7D8-E523-1D9316160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1281"/>
                <a:ext cx="574" cy="320"/>
              </a:xfrm>
              <a:custGeom>
                <a:avLst/>
                <a:gdLst>
                  <a:gd name="T0" fmla="*/ 72 w 577"/>
                  <a:gd name="T1" fmla="*/ 24 h 321"/>
                  <a:gd name="T2" fmla="*/ 56 w 577"/>
                  <a:gd name="T3" fmla="*/ 24 h 321"/>
                  <a:gd name="T4" fmla="*/ 48 w 577"/>
                  <a:gd name="T5" fmla="*/ 16 h 321"/>
                  <a:gd name="T6" fmla="*/ 48 w 577"/>
                  <a:gd name="T7" fmla="*/ 0 h 321"/>
                  <a:gd name="T8" fmla="*/ 24 w 577"/>
                  <a:gd name="T9" fmla="*/ 0 h 321"/>
                  <a:gd name="T10" fmla="*/ 16 w 577"/>
                  <a:gd name="T11" fmla="*/ 8 h 321"/>
                  <a:gd name="T12" fmla="*/ 0 w 577"/>
                  <a:gd name="T13" fmla="*/ 16 h 321"/>
                  <a:gd name="T14" fmla="*/ 16 w 577"/>
                  <a:gd name="T15" fmla="*/ 24 h 321"/>
                  <a:gd name="T16" fmla="*/ 24 w 577"/>
                  <a:gd name="T17" fmla="*/ 40 h 321"/>
                  <a:gd name="T18" fmla="*/ 40 w 577"/>
                  <a:gd name="T19" fmla="*/ 56 h 321"/>
                  <a:gd name="T20" fmla="*/ 56 w 577"/>
                  <a:gd name="T21" fmla="*/ 64 h 321"/>
                  <a:gd name="T22" fmla="*/ 64 w 577"/>
                  <a:gd name="T23" fmla="*/ 72 h 321"/>
                  <a:gd name="T24" fmla="*/ 72 w 577"/>
                  <a:gd name="T25" fmla="*/ 80 h 321"/>
                  <a:gd name="T26" fmla="*/ 96 w 577"/>
                  <a:gd name="T27" fmla="*/ 80 h 321"/>
                  <a:gd name="T28" fmla="*/ 104 w 577"/>
                  <a:gd name="T29" fmla="*/ 88 h 321"/>
                  <a:gd name="T30" fmla="*/ 104 w 577"/>
                  <a:gd name="T31" fmla="*/ 112 h 321"/>
                  <a:gd name="T32" fmla="*/ 120 w 577"/>
                  <a:gd name="T33" fmla="*/ 120 h 321"/>
                  <a:gd name="T34" fmla="*/ 136 w 577"/>
                  <a:gd name="T35" fmla="*/ 136 h 321"/>
                  <a:gd name="T36" fmla="*/ 152 w 577"/>
                  <a:gd name="T37" fmla="*/ 136 h 321"/>
                  <a:gd name="T38" fmla="*/ 176 w 577"/>
                  <a:gd name="T39" fmla="*/ 136 h 321"/>
                  <a:gd name="T40" fmla="*/ 200 w 577"/>
                  <a:gd name="T41" fmla="*/ 136 h 321"/>
                  <a:gd name="T42" fmla="*/ 208 w 577"/>
                  <a:gd name="T43" fmla="*/ 144 h 321"/>
                  <a:gd name="T44" fmla="*/ 216 w 577"/>
                  <a:gd name="T45" fmla="*/ 152 h 321"/>
                  <a:gd name="T46" fmla="*/ 240 w 577"/>
                  <a:gd name="T47" fmla="*/ 152 h 321"/>
                  <a:gd name="T48" fmla="*/ 248 w 577"/>
                  <a:gd name="T49" fmla="*/ 160 h 321"/>
                  <a:gd name="T50" fmla="*/ 256 w 577"/>
                  <a:gd name="T51" fmla="*/ 176 h 321"/>
                  <a:gd name="T52" fmla="*/ 280 w 577"/>
                  <a:gd name="T53" fmla="*/ 176 h 321"/>
                  <a:gd name="T54" fmla="*/ 280 w 577"/>
                  <a:gd name="T55" fmla="*/ 192 h 321"/>
                  <a:gd name="T56" fmla="*/ 296 w 577"/>
                  <a:gd name="T57" fmla="*/ 200 h 321"/>
                  <a:gd name="T58" fmla="*/ 312 w 577"/>
                  <a:gd name="T59" fmla="*/ 224 h 321"/>
                  <a:gd name="T60" fmla="*/ 344 w 577"/>
                  <a:gd name="T61" fmla="*/ 224 h 321"/>
                  <a:gd name="T62" fmla="*/ 352 w 577"/>
                  <a:gd name="T63" fmla="*/ 240 h 321"/>
                  <a:gd name="T64" fmla="*/ 376 w 577"/>
                  <a:gd name="T65" fmla="*/ 248 h 321"/>
                  <a:gd name="T66" fmla="*/ 400 w 577"/>
                  <a:gd name="T67" fmla="*/ 248 h 321"/>
                  <a:gd name="T68" fmla="*/ 408 w 577"/>
                  <a:gd name="T69" fmla="*/ 256 h 321"/>
                  <a:gd name="T70" fmla="*/ 424 w 577"/>
                  <a:gd name="T71" fmla="*/ 264 h 321"/>
                  <a:gd name="T72" fmla="*/ 440 w 577"/>
                  <a:gd name="T73" fmla="*/ 264 h 321"/>
                  <a:gd name="T74" fmla="*/ 456 w 577"/>
                  <a:gd name="T75" fmla="*/ 264 h 321"/>
                  <a:gd name="T76" fmla="*/ 472 w 577"/>
                  <a:gd name="T77" fmla="*/ 272 h 321"/>
                  <a:gd name="T78" fmla="*/ 488 w 577"/>
                  <a:gd name="T79" fmla="*/ 280 h 321"/>
                  <a:gd name="T80" fmla="*/ 496 w 577"/>
                  <a:gd name="T81" fmla="*/ 296 h 321"/>
                  <a:gd name="T82" fmla="*/ 520 w 577"/>
                  <a:gd name="T83" fmla="*/ 296 h 321"/>
                  <a:gd name="T84" fmla="*/ 528 w 577"/>
                  <a:gd name="T85" fmla="*/ 312 h 321"/>
                  <a:gd name="T86" fmla="*/ 552 w 577"/>
                  <a:gd name="T87" fmla="*/ 312 h 321"/>
                  <a:gd name="T88" fmla="*/ 568 w 577"/>
                  <a:gd name="T89" fmla="*/ 320 h 3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77" h="321">
                    <a:moveTo>
                      <a:pt x="88" y="24"/>
                    </a:moveTo>
                    <a:lnTo>
                      <a:pt x="72" y="24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24" y="56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4" y="64"/>
                    </a:lnTo>
                    <a:lnTo>
                      <a:pt x="64" y="72"/>
                    </a:lnTo>
                    <a:lnTo>
                      <a:pt x="72" y="72"/>
                    </a:lnTo>
                    <a:lnTo>
                      <a:pt x="72" y="80"/>
                    </a:lnTo>
                    <a:lnTo>
                      <a:pt x="88" y="80"/>
                    </a:lnTo>
                    <a:lnTo>
                      <a:pt x="96" y="80"/>
                    </a:lnTo>
                    <a:lnTo>
                      <a:pt x="104" y="80"/>
                    </a:lnTo>
                    <a:lnTo>
                      <a:pt x="104" y="88"/>
                    </a:lnTo>
                    <a:lnTo>
                      <a:pt x="104" y="96"/>
                    </a:lnTo>
                    <a:lnTo>
                      <a:pt x="104" y="112"/>
                    </a:lnTo>
                    <a:lnTo>
                      <a:pt x="120" y="112"/>
                    </a:lnTo>
                    <a:lnTo>
                      <a:pt x="120" y="120"/>
                    </a:lnTo>
                    <a:lnTo>
                      <a:pt x="136" y="120"/>
                    </a:lnTo>
                    <a:lnTo>
                      <a:pt x="136" y="136"/>
                    </a:lnTo>
                    <a:lnTo>
                      <a:pt x="144" y="136"/>
                    </a:lnTo>
                    <a:lnTo>
                      <a:pt x="152" y="136"/>
                    </a:lnTo>
                    <a:lnTo>
                      <a:pt x="168" y="136"/>
                    </a:lnTo>
                    <a:lnTo>
                      <a:pt x="176" y="136"/>
                    </a:lnTo>
                    <a:lnTo>
                      <a:pt x="192" y="136"/>
                    </a:lnTo>
                    <a:lnTo>
                      <a:pt x="200" y="136"/>
                    </a:lnTo>
                    <a:lnTo>
                      <a:pt x="200" y="144"/>
                    </a:lnTo>
                    <a:lnTo>
                      <a:pt x="208" y="144"/>
                    </a:lnTo>
                    <a:lnTo>
                      <a:pt x="208" y="152"/>
                    </a:lnTo>
                    <a:lnTo>
                      <a:pt x="216" y="152"/>
                    </a:lnTo>
                    <a:lnTo>
                      <a:pt x="232" y="152"/>
                    </a:lnTo>
                    <a:lnTo>
                      <a:pt x="240" y="152"/>
                    </a:lnTo>
                    <a:lnTo>
                      <a:pt x="240" y="160"/>
                    </a:lnTo>
                    <a:lnTo>
                      <a:pt x="248" y="160"/>
                    </a:lnTo>
                    <a:lnTo>
                      <a:pt x="256" y="160"/>
                    </a:lnTo>
                    <a:lnTo>
                      <a:pt x="256" y="176"/>
                    </a:lnTo>
                    <a:lnTo>
                      <a:pt x="264" y="176"/>
                    </a:lnTo>
                    <a:lnTo>
                      <a:pt x="280" y="176"/>
                    </a:lnTo>
                    <a:lnTo>
                      <a:pt x="280" y="184"/>
                    </a:lnTo>
                    <a:lnTo>
                      <a:pt x="280" y="192"/>
                    </a:lnTo>
                    <a:lnTo>
                      <a:pt x="296" y="192"/>
                    </a:lnTo>
                    <a:lnTo>
                      <a:pt x="296" y="200"/>
                    </a:lnTo>
                    <a:lnTo>
                      <a:pt x="312" y="200"/>
                    </a:lnTo>
                    <a:lnTo>
                      <a:pt x="312" y="224"/>
                    </a:lnTo>
                    <a:lnTo>
                      <a:pt x="328" y="224"/>
                    </a:lnTo>
                    <a:lnTo>
                      <a:pt x="344" y="224"/>
                    </a:lnTo>
                    <a:lnTo>
                      <a:pt x="344" y="240"/>
                    </a:lnTo>
                    <a:lnTo>
                      <a:pt x="352" y="240"/>
                    </a:lnTo>
                    <a:lnTo>
                      <a:pt x="368" y="240"/>
                    </a:lnTo>
                    <a:lnTo>
                      <a:pt x="376" y="248"/>
                    </a:lnTo>
                    <a:lnTo>
                      <a:pt x="392" y="248"/>
                    </a:lnTo>
                    <a:lnTo>
                      <a:pt x="400" y="248"/>
                    </a:lnTo>
                    <a:lnTo>
                      <a:pt x="400" y="256"/>
                    </a:lnTo>
                    <a:lnTo>
                      <a:pt x="408" y="256"/>
                    </a:lnTo>
                    <a:lnTo>
                      <a:pt x="424" y="256"/>
                    </a:lnTo>
                    <a:lnTo>
                      <a:pt x="424" y="264"/>
                    </a:lnTo>
                    <a:lnTo>
                      <a:pt x="432" y="264"/>
                    </a:lnTo>
                    <a:lnTo>
                      <a:pt x="440" y="264"/>
                    </a:lnTo>
                    <a:lnTo>
                      <a:pt x="448" y="264"/>
                    </a:lnTo>
                    <a:lnTo>
                      <a:pt x="456" y="264"/>
                    </a:lnTo>
                    <a:lnTo>
                      <a:pt x="456" y="272"/>
                    </a:lnTo>
                    <a:lnTo>
                      <a:pt x="472" y="272"/>
                    </a:lnTo>
                    <a:lnTo>
                      <a:pt x="472" y="280"/>
                    </a:lnTo>
                    <a:lnTo>
                      <a:pt x="488" y="280"/>
                    </a:lnTo>
                    <a:lnTo>
                      <a:pt x="496" y="280"/>
                    </a:lnTo>
                    <a:lnTo>
                      <a:pt x="496" y="296"/>
                    </a:lnTo>
                    <a:lnTo>
                      <a:pt x="504" y="296"/>
                    </a:lnTo>
                    <a:lnTo>
                      <a:pt x="520" y="296"/>
                    </a:lnTo>
                    <a:lnTo>
                      <a:pt x="520" y="312"/>
                    </a:lnTo>
                    <a:lnTo>
                      <a:pt x="528" y="312"/>
                    </a:lnTo>
                    <a:lnTo>
                      <a:pt x="544" y="312"/>
                    </a:lnTo>
                    <a:lnTo>
                      <a:pt x="552" y="312"/>
                    </a:lnTo>
                    <a:lnTo>
                      <a:pt x="568" y="312"/>
                    </a:lnTo>
                    <a:lnTo>
                      <a:pt x="568" y="320"/>
                    </a:lnTo>
                    <a:lnTo>
                      <a:pt x="576" y="320"/>
                    </a:lnTo>
                  </a:path>
                </a:pathLst>
              </a:custGeom>
              <a:noFill/>
              <a:ln w="12700" cap="rnd" cmpd="sng">
                <a:solidFill>
                  <a:srgbClr val="FEFF2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61645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4531" name="Oval 24">
              <a:extLst>
                <a:ext uri="{FF2B5EF4-FFF2-40B4-BE49-F238E27FC236}">
                  <a16:creationId xmlns:a16="http://schemas.microsoft.com/office/drawing/2014/main" id="{D05F153A-91E3-20E7-D687-DD584DB14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191000"/>
              <a:ext cx="1371600" cy="396875"/>
            </a:xfrm>
            <a:prstGeom prst="ellipse">
              <a:avLst/>
            </a:prstGeom>
            <a:solidFill>
              <a:srgbClr val="FF0000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  <p:grpSp>
          <p:nvGrpSpPr>
            <p:cNvPr id="64532" name="Group 25">
              <a:extLst>
                <a:ext uri="{FF2B5EF4-FFF2-40B4-BE49-F238E27FC236}">
                  <a16:creationId xmlns:a16="http://schemas.microsoft.com/office/drawing/2014/main" id="{0943A93A-C692-8AD7-0395-3BC79720D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2700" y="3187700"/>
              <a:ext cx="2139950" cy="1231900"/>
              <a:chOff x="2408" y="2008"/>
              <a:chExt cx="1348" cy="776"/>
            </a:xfrm>
          </p:grpSpPr>
          <p:sp>
            <p:nvSpPr>
              <p:cNvPr id="64533" name="Arc 26">
                <a:extLst>
                  <a:ext uri="{FF2B5EF4-FFF2-40B4-BE49-F238E27FC236}">
                    <a16:creationId xmlns:a16="http://schemas.microsoft.com/office/drawing/2014/main" id="{177904EE-7E34-D211-E3A5-19AB91008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037"/>
                <a:ext cx="1308" cy="747"/>
              </a:xfrm>
              <a:custGeom>
                <a:avLst/>
                <a:gdLst>
                  <a:gd name="T0" fmla="*/ 0 w 21600"/>
                  <a:gd name="T1" fmla="*/ 0 h 26726"/>
                  <a:gd name="T2" fmla="*/ 0 w 21600"/>
                  <a:gd name="T3" fmla="*/ 0 h 26726"/>
                  <a:gd name="T4" fmla="*/ 0 w 21600"/>
                  <a:gd name="T5" fmla="*/ 0 h 267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6726"/>
                  <a:gd name="T11" fmla="*/ 21600 w 21600"/>
                  <a:gd name="T12" fmla="*/ 26726 h 267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6726" fill="none" extrusionOk="0">
                    <a:moveTo>
                      <a:pt x="15633" y="26726"/>
                    </a:moveTo>
                    <a:cubicBezTo>
                      <a:pt x="6376" y="24066"/>
                      <a:pt x="0" y="15598"/>
                      <a:pt x="0" y="5967"/>
                    </a:cubicBezTo>
                    <a:cubicBezTo>
                      <a:pt x="0" y="3948"/>
                      <a:pt x="282" y="1939"/>
                      <a:pt x="840" y="-1"/>
                    </a:cubicBezTo>
                  </a:path>
                  <a:path w="21600" h="26726" stroke="0" extrusionOk="0">
                    <a:moveTo>
                      <a:pt x="15633" y="26726"/>
                    </a:moveTo>
                    <a:cubicBezTo>
                      <a:pt x="6376" y="24066"/>
                      <a:pt x="0" y="15598"/>
                      <a:pt x="0" y="5967"/>
                    </a:cubicBezTo>
                    <a:cubicBezTo>
                      <a:pt x="0" y="3948"/>
                      <a:pt x="282" y="1939"/>
                      <a:pt x="840" y="-1"/>
                    </a:cubicBezTo>
                    <a:lnTo>
                      <a:pt x="21600" y="5967"/>
                    </a:lnTo>
                    <a:lnTo>
                      <a:pt x="15633" y="26726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4534" name="Freeform 27">
                <a:extLst>
                  <a:ext uri="{FF2B5EF4-FFF2-40B4-BE49-F238E27FC236}">
                    <a16:creationId xmlns:a16="http://schemas.microsoft.com/office/drawing/2014/main" id="{1D6D9C33-3DED-841D-32A2-CA4C6B2B8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008"/>
                <a:ext cx="113" cy="137"/>
              </a:xfrm>
              <a:custGeom>
                <a:avLst/>
                <a:gdLst>
                  <a:gd name="T0" fmla="*/ 56 w 113"/>
                  <a:gd name="T1" fmla="*/ 0 h 137"/>
                  <a:gd name="T2" fmla="*/ 112 w 113"/>
                  <a:gd name="T3" fmla="*/ 136 h 137"/>
                  <a:gd name="T4" fmla="*/ 56 w 113"/>
                  <a:gd name="T5" fmla="*/ 120 h 137"/>
                  <a:gd name="T6" fmla="*/ 0 w 113"/>
                  <a:gd name="T7" fmla="*/ 136 h 137"/>
                  <a:gd name="T8" fmla="*/ 56 w 113"/>
                  <a:gd name="T9" fmla="*/ 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37"/>
                  <a:gd name="T17" fmla="*/ 113 w 113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37">
                    <a:moveTo>
                      <a:pt x="56" y="0"/>
                    </a:moveTo>
                    <a:lnTo>
                      <a:pt x="112" y="136"/>
                    </a:lnTo>
                    <a:lnTo>
                      <a:pt x="56" y="120"/>
                    </a:lnTo>
                    <a:lnTo>
                      <a:pt x="0" y="136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EF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64518" name="Groupe 14">
            <a:extLst>
              <a:ext uri="{FF2B5EF4-FFF2-40B4-BE49-F238E27FC236}">
                <a16:creationId xmlns:a16="http://schemas.microsoft.com/office/drawing/2014/main" id="{4EF257E4-9B87-3579-4B6A-CC086AACD099}"/>
              </a:ext>
            </a:extLst>
          </p:cNvPr>
          <p:cNvGrpSpPr>
            <a:grpSpLocks/>
          </p:cNvGrpSpPr>
          <p:nvPr/>
        </p:nvGrpSpPr>
        <p:grpSpPr bwMode="auto">
          <a:xfrm>
            <a:off x="5430838" y="3152775"/>
            <a:ext cx="4127500" cy="3143250"/>
            <a:chOff x="2819400" y="2438400"/>
            <a:chExt cx="5219700" cy="3975100"/>
          </a:xfrm>
        </p:grpSpPr>
        <p:pic>
          <p:nvPicPr>
            <p:cNvPr id="64521" name="Picture 4">
              <a:extLst>
                <a:ext uri="{FF2B5EF4-FFF2-40B4-BE49-F238E27FC236}">
                  <a16:creationId xmlns:a16="http://schemas.microsoft.com/office/drawing/2014/main" id="{C0867F5E-77F0-C9E7-1D06-AE43D980205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438400"/>
              <a:ext cx="5219700" cy="397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522" name="Group 7">
              <a:extLst>
                <a:ext uri="{FF2B5EF4-FFF2-40B4-BE49-F238E27FC236}">
                  <a16:creationId xmlns:a16="http://schemas.microsoft.com/office/drawing/2014/main" id="{9FFA98A6-AD32-8A7F-CDEE-BB498A25A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3022600"/>
              <a:ext cx="992188" cy="611188"/>
              <a:chOff x="992" y="1216"/>
              <a:chExt cx="625" cy="385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981C0459-7E94-2FB7-B914-EA0A35B4C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" y="1216"/>
                <a:ext cx="601" cy="335"/>
              </a:xfrm>
              <a:custGeom>
                <a:avLst/>
                <a:gdLst>
                  <a:gd name="T0" fmla="*/ 16 w 601"/>
                  <a:gd name="T1" fmla="*/ 56 h 337"/>
                  <a:gd name="T2" fmla="*/ 0 w 601"/>
                  <a:gd name="T3" fmla="*/ 40 h 337"/>
                  <a:gd name="T4" fmla="*/ 16 w 601"/>
                  <a:gd name="T5" fmla="*/ 16 h 337"/>
                  <a:gd name="T6" fmla="*/ 24 w 601"/>
                  <a:gd name="T7" fmla="*/ 8 h 337"/>
                  <a:gd name="T8" fmla="*/ 32 w 601"/>
                  <a:gd name="T9" fmla="*/ 0 h 337"/>
                  <a:gd name="T10" fmla="*/ 48 w 601"/>
                  <a:gd name="T11" fmla="*/ 0 h 337"/>
                  <a:gd name="T12" fmla="*/ 64 w 601"/>
                  <a:gd name="T13" fmla="*/ 8 h 337"/>
                  <a:gd name="T14" fmla="*/ 80 w 601"/>
                  <a:gd name="T15" fmla="*/ 8 h 337"/>
                  <a:gd name="T16" fmla="*/ 96 w 601"/>
                  <a:gd name="T17" fmla="*/ 16 h 337"/>
                  <a:gd name="T18" fmla="*/ 112 w 601"/>
                  <a:gd name="T19" fmla="*/ 40 h 337"/>
                  <a:gd name="T20" fmla="*/ 120 w 601"/>
                  <a:gd name="T21" fmla="*/ 16 h 337"/>
                  <a:gd name="T22" fmla="*/ 128 w 601"/>
                  <a:gd name="T23" fmla="*/ 8 h 337"/>
                  <a:gd name="T24" fmla="*/ 152 w 601"/>
                  <a:gd name="T25" fmla="*/ 0 h 337"/>
                  <a:gd name="T26" fmla="*/ 176 w 601"/>
                  <a:gd name="T27" fmla="*/ 0 h 337"/>
                  <a:gd name="T28" fmla="*/ 184 w 601"/>
                  <a:gd name="T29" fmla="*/ 8 h 337"/>
                  <a:gd name="T30" fmla="*/ 176 w 601"/>
                  <a:gd name="T31" fmla="*/ 40 h 337"/>
                  <a:gd name="T32" fmla="*/ 152 w 601"/>
                  <a:gd name="T33" fmla="*/ 56 h 337"/>
                  <a:gd name="T34" fmla="*/ 168 w 601"/>
                  <a:gd name="T35" fmla="*/ 40 h 337"/>
                  <a:gd name="T36" fmla="*/ 184 w 601"/>
                  <a:gd name="T37" fmla="*/ 40 h 337"/>
                  <a:gd name="T38" fmla="*/ 208 w 601"/>
                  <a:gd name="T39" fmla="*/ 40 h 337"/>
                  <a:gd name="T40" fmla="*/ 224 w 601"/>
                  <a:gd name="T41" fmla="*/ 40 h 337"/>
                  <a:gd name="T42" fmla="*/ 240 w 601"/>
                  <a:gd name="T43" fmla="*/ 40 h 337"/>
                  <a:gd name="T44" fmla="*/ 240 w 601"/>
                  <a:gd name="T45" fmla="*/ 64 h 337"/>
                  <a:gd name="T46" fmla="*/ 232 w 601"/>
                  <a:gd name="T47" fmla="*/ 72 h 337"/>
                  <a:gd name="T48" fmla="*/ 216 w 601"/>
                  <a:gd name="T49" fmla="*/ 72 h 337"/>
                  <a:gd name="T50" fmla="*/ 208 w 601"/>
                  <a:gd name="T51" fmla="*/ 80 h 337"/>
                  <a:gd name="T52" fmla="*/ 208 w 601"/>
                  <a:gd name="T53" fmla="*/ 80 h 337"/>
                  <a:gd name="T54" fmla="*/ 224 w 601"/>
                  <a:gd name="T55" fmla="*/ 80 h 337"/>
                  <a:gd name="T56" fmla="*/ 232 w 601"/>
                  <a:gd name="T57" fmla="*/ 72 h 337"/>
                  <a:gd name="T58" fmla="*/ 256 w 601"/>
                  <a:gd name="T59" fmla="*/ 72 h 337"/>
                  <a:gd name="T60" fmla="*/ 288 w 601"/>
                  <a:gd name="T61" fmla="*/ 72 h 337"/>
                  <a:gd name="T62" fmla="*/ 288 w 601"/>
                  <a:gd name="T63" fmla="*/ 88 h 337"/>
                  <a:gd name="T64" fmla="*/ 304 w 601"/>
                  <a:gd name="T65" fmla="*/ 104 h 337"/>
                  <a:gd name="T66" fmla="*/ 320 w 601"/>
                  <a:gd name="T67" fmla="*/ 120 h 337"/>
                  <a:gd name="T68" fmla="*/ 320 w 601"/>
                  <a:gd name="T69" fmla="*/ 136 h 337"/>
                  <a:gd name="T70" fmla="*/ 304 w 601"/>
                  <a:gd name="T71" fmla="*/ 144 h 337"/>
                  <a:gd name="T72" fmla="*/ 288 w 601"/>
                  <a:gd name="T73" fmla="*/ 136 h 337"/>
                  <a:gd name="T74" fmla="*/ 256 w 601"/>
                  <a:gd name="T75" fmla="*/ 136 h 337"/>
                  <a:gd name="T76" fmla="*/ 232 w 601"/>
                  <a:gd name="T77" fmla="*/ 136 h 337"/>
                  <a:gd name="T78" fmla="*/ 240 w 601"/>
                  <a:gd name="T79" fmla="*/ 144 h 337"/>
                  <a:gd name="T80" fmla="*/ 256 w 601"/>
                  <a:gd name="T81" fmla="*/ 152 h 337"/>
                  <a:gd name="T82" fmla="*/ 272 w 601"/>
                  <a:gd name="T83" fmla="*/ 160 h 337"/>
                  <a:gd name="T84" fmla="*/ 288 w 601"/>
                  <a:gd name="T85" fmla="*/ 176 h 337"/>
                  <a:gd name="T86" fmla="*/ 304 w 601"/>
                  <a:gd name="T87" fmla="*/ 184 h 337"/>
                  <a:gd name="T88" fmla="*/ 328 w 601"/>
                  <a:gd name="T89" fmla="*/ 184 h 337"/>
                  <a:gd name="T90" fmla="*/ 352 w 601"/>
                  <a:gd name="T91" fmla="*/ 184 h 337"/>
                  <a:gd name="T92" fmla="*/ 376 w 601"/>
                  <a:gd name="T93" fmla="*/ 200 h 337"/>
                  <a:gd name="T94" fmla="*/ 384 w 601"/>
                  <a:gd name="T95" fmla="*/ 208 h 337"/>
                  <a:gd name="T96" fmla="*/ 408 w 601"/>
                  <a:gd name="T97" fmla="*/ 208 h 337"/>
                  <a:gd name="T98" fmla="*/ 416 w 601"/>
                  <a:gd name="T99" fmla="*/ 216 h 337"/>
                  <a:gd name="T100" fmla="*/ 424 w 601"/>
                  <a:gd name="T101" fmla="*/ 224 h 337"/>
                  <a:gd name="T102" fmla="*/ 432 w 601"/>
                  <a:gd name="T103" fmla="*/ 240 h 337"/>
                  <a:gd name="T104" fmla="*/ 448 w 601"/>
                  <a:gd name="T105" fmla="*/ 248 h 337"/>
                  <a:gd name="T106" fmla="*/ 464 w 601"/>
                  <a:gd name="T107" fmla="*/ 256 h 337"/>
                  <a:gd name="T108" fmla="*/ 480 w 601"/>
                  <a:gd name="T109" fmla="*/ 264 h 337"/>
                  <a:gd name="T110" fmla="*/ 504 w 601"/>
                  <a:gd name="T111" fmla="*/ 288 h 337"/>
                  <a:gd name="T112" fmla="*/ 528 w 601"/>
                  <a:gd name="T113" fmla="*/ 288 h 337"/>
                  <a:gd name="T114" fmla="*/ 544 w 601"/>
                  <a:gd name="T115" fmla="*/ 304 h 337"/>
                  <a:gd name="T116" fmla="*/ 552 w 601"/>
                  <a:gd name="T117" fmla="*/ 312 h 337"/>
                  <a:gd name="T118" fmla="*/ 560 w 601"/>
                  <a:gd name="T119" fmla="*/ 320 h 337"/>
                  <a:gd name="T120" fmla="*/ 568 w 601"/>
                  <a:gd name="T121" fmla="*/ 328 h 337"/>
                  <a:gd name="T122" fmla="*/ 600 w 601"/>
                  <a:gd name="T123" fmla="*/ 328 h 3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01" h="337">
                    <a:moveTo>
                      <a:pt x="16" y="64"/>
                    </a:moveTo>
                    <a:lnTo>
                      <a:pt x="16" y="56"/>
                    </a:lnTo>
                    <a:lnTo>
                      <a:pt x="0" y="56"/>
                    </a:lnTo>
                    <a:lnTo>
                      <a:pt x="0" y="40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24" y="8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64" y="8"/>
                    </a:lnTo>
                    <a:lnTo>
                      <a:pt x="72" y="8"/>
                    </a:lnTo>
                    <a:lnTo>
                      <a:pt x="80" y="8"/>
                    </a:lnTo>
                    <a:lnTo>
                      <a:pt x="80" y="16"/>
                    </a:lnTo>
                    <a:lnTo>
                      <a:pt x="96" y="16"/>
                    </a:lnTo>
                    <a:lnTo>
                      <a:pt x="96" y="40"/>
                    </a:lnTo>
                    <a:lnTo>
                      <a:pt x="112" y="40"/>
                    </a:lnTo>
                    <a:lnTo>
                      <a:pt x="112" y="16"/>
                    </a:lnTo>
                    <a:lnTo>
                      <a:pt x="120" y="16"/>
                    </a:lnTo>
                    <a:lnTo>
                      <a:pt x="120" y="8"/>
                    </a:lnTo>
                    <a:lnTo>
                      <a:pt x="128" y="8"/>
                    </a:lnTo>
                    <a:lnTo>
                      <a:pt x="144" y="0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76" y="0"/>
                    </a:lnTo>
                    <a:lnTo>
                      <a:pt x="176" y="8"/>
                    </a:lnTo>
                    <a:lnTo>
                      <a:pt x="184" y="8"/>
                    </a:lnTo>
                    <a:lnTo>
                      <a:pt x="184" y="16"/>
                    </a:lnTo>
                    <a:lnTo>
                      <a:pt x="176" y="40"/>
                    </a:lnTo>
                    <a:lnTo>
                      <a:pt x="168" y="56"/>
                    </a:lnTo>
                    <a:lnTo>
                      <a:pt x="152" y="56"/>
                    </a:lnTo>
                    <a:lnTo>
                      <a:pt x="168" y="56"/>
                    </a:lnTo>
                    <a:lnTo>
                      <a:pt x="168" y="40"/>
                    </a:lnTo>
                    <a:lnTo>
                      <a:pt x="176" y="40"/>
                    </a:lnTo>
                    <a:lnTo>
                      <a:pt x="184" y="40"/>
                    </a:lnTo>
                    <a:lnTo>
                      <a:pt x="192" y="40"/>
                    </a:lnTo>
                    <a:lnTo>
                      <a:pt x="208" y="40"/>
                    </a:lnTo>
                    <a:lnTo>
                      <a:pt x="216" y="40"/>
                    </a:lnTo>
                    <a:lnTo>
                      <a:pt x="224" y="40"/>
                    </a:lnTo>
                    <a:lnTo>
                      <a:pt x="232" y="40"/>
                    </a:lnTo>
                    <a:lnTo>
                      <a:pt x="240" y="40"/>
                    </a:lnTo>
                    <a:lnTo>
                      <a:pt x="240" y="56"/>
                    </a:lnTo>
                    <a:lnTo>
                      <a:pt x="240" y="64"/>
                    </a:lnTo>
                    <a:lnTo>
                      <a:pt x="232" y="64"/>
                    </a:lnTo>
                    <a:lnTo>
                      <a:pt x="232" y="72"/>
                    </a:lnTo>
                    <a:lnTo>
                      <a:pt x="224" y="72"/>
                    </a:lnTo>
                    <a:lnTo>
                      <a:pt x="216" y="72"/>
                    </a:lnTo>
                    <a:lnTo>
                      <a:pt x="216" y="80"/>
                    </a:lnTo>
                    <a:lnTo>
                      <a:pt x="208" y="80"/>
                    </a:lnTo>
                    <a:lnTo>
                      <a:pt x="208" y="88"/>
                    </a:lnTo>
                    <a:lnTo>
                      <a:pt x="208" y="80"/>
                    </a:lnTo>
                    <a:lnTo>
                      <a:pt x="216" y="80"/>
                    </a:lnTo>
                    <a:lnTo>
                      <a:pt x="224" y="80"/>
                    </a:lnTo>
                    <a:lnTo>
                      <a:pt x="224" y="72"/>
                    </a:lnTo>
                    <a:lnTo>
                      <a:pt x="232" y="72"/>
                    </a:lnTo>
                    <a:lnTo>
                      <a:pt x="240" y="72"/>
                    </a:lnTo>
                    <a:lnTo>
                      <a:pt x="256" y="72"/>
                    </a:lnTo>
                    <a:lnTo>
                      <a:pt x="272" y="72"/>
                    </a:lnTo>
                    <a:lnTo>
                      <a:pt x="288" y="72"/>
                    </a:lnTo>
                    <a:lnTo>
                      <a:pt x="288" y="80"/>
                    </a:lnTo>
                    <a:lnTo>
                      <a:pt x="288" y="88"/>
                    </a:lnTo>
                    <a:lnTo>
                      <a:pt x="304" y="88"/>
                    </a:lnTo>
                    <a:lnTo>
                      <a:pt x="304" y="104"/>
                    </a:lnTo>
                    <a:lnTo>
                      <a:pt x="320" y="104"/>
                    </a:lnTo>
                    <a:lnTo>
                      <a:pt x="320" y="120"/>
                    </a:lnTo>
                    <a:lnTo>
                      <a:pt x="320" y="128"/>
                    </a:lnTo>
                    <a:lnTo>
                      <a:pt x="320" y="136"/>
                    </a:lnTo>
                    <a:lnTo>
                      <a:pt x="304" y="136"/>
                    </a:lnTo>
                    <a:lnTo>
                      <a:pt x="304" y="144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72" y="136"/>
                    </a:lnTo>
                    <a:lnTo>
                      <a:pt x="256" y="136"/>
                    </a:lnTo>
                    <a:lnTo>
                      <a:pt x="240" y="136"/>
                    </a:lnTo>
                    <a:lnTo>
                      <a:pt x="232" y="136"/>
                    </a:lnTo>
                    <a:lnTo>
                      <a:pt x="232" y="144"/>
                    </a:lnTo>
                    <a:lnTo>
                      <a:pt x="240" y="144"/>
                    </a:lnTo>
                    <a:lnTo>
                      <a:pt x="256" y="144"/>
                    </a:lnTo>
                    <a:lnTo>
                      <a:pt x="256" y="152"/>
                    </a:lnTo>
                    <a:lnTo>
                      <a:pt x="272" y="152"/>
                    </a:lnTo>
                    <a:lnTo>
                      <a:pt x="272" y="160"/>
                    </a:lnTo>
                    <a:lnTo>
                      <a:pt x="288" y="160"/>
                    </a:lnTo>
                    <a:lnTo>
                      <a:pt x="288" y="176"/>
                    </a:lnTo>
                    <a:lnTo>
                      <a:pt x="304" y="176"/>
                    </a:lnTo>
                    <a:lnTo>
                      <a:pt x="304" y="184"/>
                    </a:lnTo>
                    <a:lnTo>
                      <a:pt x="320" y="184"/>
                    </a:lnTo>
                    <a:lnTo>
                      <a:pt x="328" y="184"/>
                    </a:lnTo>
                    <a:lnTo>
                      <a:pt x="344" y="184"/>
                    </a:lnTo>
                    <a:lnTo>
                      <a:pt x="352" y="184"/>
                    </a:lnTo>
                    <a:lnTo>
                      <a:pt x="368" y="184"/>
                    </a:lnTo>
                    <a:lnTo>
                      <a:pt x="376" y="200"/>
                    </a:lnTo>
                    <a:lnTo>
                      <a:pt x="384" y="200"/>
                    </a:lnTo>
                    <a:lnTo>
                      <a:pt x="384" y="208"/>
                    </a:lnTo>
                    <a:lnTo>
                      <a:pt x="400" y="208"/>
                    </a:lnTo>
                    <a:lnTo>
                      <a:pt x="408" y="208"/>
                    </a:lnTo>
                    <a:lnTo>
                      <a:pt x="408" y="216"/>
                    </a:lnTo>
                    <a:lnTo>
                      <a:pt x="416" y="216"/>
                    </a:lnTo>
                    <a:lnTo>
                      <a:pt x="424" y="216"/>
                    </a:lnTo>
                    <a:lnTo>
                      <a:pt x="424" y="224"/>
                    </a:lnTo>
                    <a:lnTo>
                      <a:pt x="432" y="224"/>
                    </a:lnTo>
                    <a:lnTo>
                      <a:pt x="432" y="240"/>
                    </a:lnTo>
                    <a:lnTo>
                      <a:pt x="448" y="240"/>
                    </a:lnTo>
                    <a:lnTo>
                      <a:pt x="448" y="248"/>
                    </a:lnTo>
                    <a:lnTo>
                      <a:pt x="464" y="248"/>
                    </a:lnTo>
                    <a:lnTo>
                      <a:pt x="464" y="256"/>
                    </a:lnTo>
                    <a:lnTo>
                      <a:pt x="472" y="264"/>
                    </a:lnTo>
                    <a:lnTo>
                      <a:pt x="480" y="264"/>
                    </a:lnTo>
                    <a:lnTo>
                      <a:pt x="496" y="288"/>
                    </a:lnTo>
                    <a:lnTo>
                      <a:pt x="504" y="288"/>
                    </a:lnTo>
                    <a:lnTo>
                      <a:pt x="520" y="288"/>
                    </a:lnTo>
                    <a:lnTo>
                      <a:pt x="528" y="288"/>
                    </a:lnTo>
                    <a:lnTo>
                      <a:pt x="528" y="304"/>
                    </a:lnTo>
                    <a:lnTo>
                      <a:pt x="544" y="304"/>
                    </a:lnTo>
                    <a:lnTo>
                      <a:pt x="544" y="312"/>
                    </a:lnTo>
                    <a:lnTo>
                      <a:pt x="552" y="312"/>
                    </a:lnTo>
                    <a:lnTo>
                      <a:pt x="552" y="320"/>
                    </a:lnTo>
                    <a:lnTo>
                      <a:pt x="560" y="320"/>
                    </a:lnTo>
                    <a:lnTo>
                      <a:pt x="568" y="320"/>
                    </a:lnTo>
                    <a:lnTo>
                      <a:pt x="568" y="328"/>
                    </a:lnTo>
                    <a:lnTo>
                      <a:pt x="584" y="328"/>
                    </a:lnTo>
                    <a:lnTo>
                      <a:pt x="600" y="328"/>
                    </a:lnTo>
                    <a:lnTo>
                      <a:pt x="600" y="336"/>
                    </a:lnTo>
                  </a:path>
                </a:pathLst>
              </a:custGeom>
              <a:noFill/>
              <a:ln w="12700" cap="rnd" cmpd="sng">
                <a:solidFill>
                  <a:srgbClr val="FEFF2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61645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6D97F2CC-985F-9CE1-0377-5F4E27462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" y="1281"/>
                <a:ext cx="577" cy="320"/>
              </a:xfrm>
              <a:custGeom>
                <a:avLst/>
                <a:gdLst>
                  <a:gd name="T0" fmla="*/ 72 w 577"/>
                  <a:gd name="T1" fmla="*/ 24 h 321"/>
                  <a:gd name="T2" fmla="*/ 56 w 577"/>
                  <a:gd name="T3" fmla="*/ 24 h 321"/>
                  <a:gd name="T4" fmla="*/ 48 w 577"/>
                  <a:gd name="T5" fmla="*/ 16 h 321"/>
                  <a:gd name="T6" fmla="*/ 48 w 577"/>
                  <a:gd name="T7" fmla="*/ 0 h 321"/>
                  <a:gd name="T8" fmla="*/ 24 w 577"/>
                  <a:gd name="T9" fmla="*/ 0 h 321"/>
                  <a:gd name="T10" fmla="*/ 16 w 577"/>
                  <a:gd name="T11" fmla="*/ 8 h 321"/>
                  <a:gd name="T12" fmla="*/ 0 w 577"/>
                  <a:gd name="T13" fmla="*/ 16 h 321"/>
                  <a:gd name="T14" fmla="*/ 16 w 577"/>
                  <a:gd name="T15" fmla="*/ 24 h 321"/>
                  <a:gd name="T16" fmla="*/ 24 w 577"/>
                  <a:gd name="T17" fmla="*/ 40 h 321"/>
                  <a:gd name="T18" fmla="*/ 40 w 577"/>
                  <a:gd name="T19" fmla="*/ 56 h 321"/>
                  <a:gd name="T20" fmla="*/ 56 w 577"/>
                  <a:gd name="T21" fmla="*/ 64 h 321"/>
                  <a:gd name="T22" fmla="*/ 64 w 577"/>
                  <a:gd name="T23" fmla="*/ 72 h 321"/>
                  <a:gd name="T24" fmla="*/ 72 w 577"/>
                  <a:gd name="T25" fmla="*/ 80 h 321"/>
                  <a:gd name="T26" fmla="*/ 96 w 577"/>
                  <a:gd name="T27" fmla="*/ 80 h 321"/>
                  <a:gd name="T28" fmla="*/ 104 w 577"/>
                  <a:gd name="T29" fmla="*/ 88 h 321"/>
                  <a:gd name="T30" fmla="*/ 104 w 577"/>
                  <a:gd name="T31" fmla="*/ 112 h 321"/>
                  <a:gd name="T32" fmla="*/ 120 w 577"/>
                  <a:gd name="T33" fmla="*/ 120 h 321"/>
                  <a:gd name="T34" fmla="*/ 136 w 577"/>
                  <a:gd name="T35" fmla="*/ 136 h 321"/>
                  <a:gd name="T36" fmla="*/ 152 w 577"/>
                  <a:gd name="T37" fmla="*/ 136 h 321"/>
                  <a:gd name="T38" fmla="*/ 176 w 577"/>
                  <a:gd name="T39" fmla="*/ 136 h 321"/>
                  <a:gd name="T40" fmla="*/ 200 w 577"/>
                  <a:gd name="T41" fmla="*/ 136 h 321"/>
                  <a:gd name="T42" fmla="*/ 208 w 577"/>
                  <a:gd name="T43" fmla="*/ 144 h 321"/>
                  <a:gd name="T44" fmla="*/ 216 w 577"/>
                  <a:gd name="T45" fmla="*/ 152 h 321"/>
                  <a:gd name="T46" fmla="*/ 240 w 577"/>
                  <a:gd name="T47" fmla="*/ 152 h 321"/>
                  <a:gd name="T48" fmla="*/ 248 w 577"/>
                  <a:gd name="T49" fmla="*/ 160 h 321"/>
                  <a:gd name="T50" fmla="*/ 256 w 577"/>
                  <a:gd name="T51" fmla="*/ 176 h 321"/>
                  <a:gd name="T52" fmla="*/ 280 w 577"/>
                  <a:gd name="T53" fmla="*/ 176 h 321"/>
                  <a:gd name="T54" fmla="*/ 280 w 577"/>
                  <a:gd name="T55" fmla="*/ 192 h 321"/>
                  <a:gd name="T56" fmla="*/ 296 w 577"/>
                  <a:gd name="T57" fmla="*/ 200 h 321"/>
                  <a:gd name="T58" fmla="*/ 312 w 577"/>
                  <a:gd name="T59" fmla="*/ 224 h 321"/>
                  <a:gd name="T60" fmla="*/ 344 w 577"/>
                  <a:gd name="T61" fmla="*/ 224 h 321"/>
                  <a:gd name="T62" fmla="*/ 352 w 577"/>
                  <a:gd name="T63" fmla="*/ 240 h 321"/>
                  <a:gd name="T64" fmla="*/ 376 w 577"/>
                  <a:gd name="T65" fmla="*/ 248 h 321"/>
                  <a:gd name="T66" fmla="*/ 400 w 577"/>
                  <a:gd name="T67" fmla="*/ 248 h 321"/>
                  <a:gd name="T68" fmla="*/ 408 w 577"/>
                  <a:gd name="T69" fmla="*/ 256 h 321"/>
                  <a:gd name="T70" fmla="*/ 424 w 577"/>
                  <a:gd name="T71" fmla="*/ 264 h 321"/>
                  <a:gd name="T72" fmla="*/ 440 w 577"/>
                  <a:gd name="T73" fmla="*/ 264 h 321"/>
                  <a:gd name="T74" fmla="*/ 456 w 577"/>
                  <a:gd name="T75" fmla="*/ 264 h 321"/>
                  <a:gd name="T76" fmla="*/ 472 w 577"/>
                  <a:gd name="T77" fmla="*/ 272 h 321"/>
                  <a:gd name="T78" fmla="*/ 488 w 577"/>
                  <a:gd name="T79" fmla="*/ 280 h 321"/>
                  <a:gd name="T80" fmla="*/ 496 w 577"/>
                  <a:gd name="T81" fmla="*/ 296 h 321"/>
                  <a:gd name="T82" fmla="*/ 520 w 577"/>
                  <a:gd name="T83" fmla="*/ 296 h 321"/>
                  <a:gd name="T84" fmla="*/ 528 w 577"/>
                  <a:gd name="T85" fmla="*/ 312 h 321"/>
                  <a:gd name="T86" fmla="*/ 552 w 577"/>
                  <a:gd name="T87" fmla="*/ 312 h 321"/>
                  <a:gd name="T88" fmla="*/ 568 w 577"/>
                  <a:gd name="T89" fmla="*/ 320 h 3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77" h="321">
                    <a:moveTo>
                      <a:pt x="88" y="24"/>
                    </a:moveTo>
                    <a:lnTo>
                      <a:pt x="72" y="24"/>
                    </a:lnTo>
                    <a:lnTo>
                      <a:pt x="64" y="24"/>
                    </a:lnTo>
                    <a:lnTo>
                      <a:pt x="56" y="24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48" y="8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24" y="56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4" y="64"/>
                    </a:lnTo>
                    <a:lnTo>
                      <a:pt x="64" y="72"/>
                    </a:lnTo>
                    <a:lnTo>
                      <a:pt x="72" y="72"/>
                    </a:lnTo>
                    <a:lnTo>
                      <a:pt x="72" y="80"/>
                    </a:lnTo>
                    <a:lnTo>
                      <a:pt x="88" y="80"/>
                    </a:lnTo>
                    <a:lnTo>
                      <a:pt x="96" y="80"/>
                    </a:lnTo>
                    <a:lnTo>
                      <a:pt x="104" y="80"/>
                    </a:lnTo>
                    <a:lnTo>
                      <a:pt x="104" y="88"/>
                    </a:lnTo>
                    <a:lnTo>
                      <a:pt x="104" y="96"/>
                    </a:lnTo>
                    <a:lnTo>
                      <a:pt x="104" y="112"/>
                    </a:lnTo>
                    <a:lnTo>
                      <a:pt x="120" y="112"/>
                    </a:lnTo>
                    <a:lnTo>
                      <a:pt x="120" y="120"/>
                    </a:lnTo>
                    <a:lnTo>
                      <a:pt x="136" y="120"/>
                    </a:lnTo>
                    <a:lnTo>
                      <a:pt x="136" y="136"/>
                    </a:lnTo>
                    <a:lnTo>
                      <a:pt x="144" y="136"/>
                    </a:lnTo>
                    <a:lnTo>
                      <a:pt x="152" y="136"/>
                    </a:lnTo>
                    <a:lnTo>
                      <a:pt x="168" y="136"/>
                    </a:lnTo>
                    <a:lnTo>
                      <a:pt x="176" y="136"/>
                    </a:lnTo>
                    <a:lnTo>
                      <a:pt x="192" y="136"/>
                    </a:lnTo>
                    <a:lnTo>
                      <a:pt x="200" y="136"/>
                    </a:lnTo>
                    <a:lnTo>
                      <a:pt x="200" y="144"/>
                    </a:lnTo>
                    <a:lnTo>
                      <a:pt x="208" y="144"/>
                    </a:lnTo>
                    <a:lnTo>
                      <a:pt x="208" y="152"/>
                    </a:lnTo>
                    <a:lnTo>
                      <a:pt x="216" y="152"/>
                    </a:lnTo>
                    <a:lnTo>
                      <a:pt x="232" y="152"/>
                    </a:lnTo>
                    <a:lnTo>
                      <a:pt x="240" y="152"/>
                    </a:lnTo>
                    <a:lnTo>
                      <a:pt x="240" y="160"/>
                    </a:lnTo>
                    <a:lnTo>
                      <a:pt x="248" y="160"/>
                    </a:lnTo>
                    <a:lnTo>
                      <a:pt x="256" y="160"/>
                    </a:lnTo>
                    <a:lnTo>
                      <a:pt x="256" y="176"/>
                    </a:lnTo>
                    <a:lnTo>
                      <a:pt x="264" y="176"/>
                    </a:lnTo>
                    <a:lnTo>
                      <a:pt x="280" y="176"/>
                    </a:lnTo>
                    <a:lnTo>
                      <a:pt x="280" y="184"/>
                    </a:lnTo>
                    <a:lnTo>
                      <a:pt x="280" y="192"/>
                    </a:lnTo>
                    <a:lnTo>
                      <a:pt x="296" y="192"/>
                    </a:lnTo>
                    <a:lnTo>
                      <a:pt x="296" y="200"/>
                    </a:lnTo>
                    <a:lnTo>
                      <a:pt x="312" y="200"/>
                    </a:lnTo>
                    <a:lnTo>
                      <a:pt x="312" y="224"/>
                    </a:lnTo>
                    <a:lnTo>
                      <a:pt x="328" y="224"/>
                    </a:lnTo>
                    <a:lnTo>
                      <a:pt x="344" y="224"/>
                    </a:lnTo>
                    <a:lnTo>
                      <a:pt x="344" y="240"/>
                    </a:lnTo>
                    <a:lnTo>
                      <a:pt x="352" y="240"/>
                    </a:lnTo>
                    <a:lnTo>
                      <a:pt x="368" y="240"/>
                    </a:lnTo>
                    <a:lnTo>
                      <a:pt x="376" y="248"/>
                    </a:lnTo>
                    <a:lnTo>
                      <a:pt x="392" y="248"/>
                    </a:lnTo>
                    <a:lnTo>
                      <a:pt x="400" y="248"/>
                    </a:lnTo>
                    <a:lnTo>
                      <a:pt x="400" y="256"/>
                    </a:lnTo>
                    <a:lnTo>
                      <a:pt x="408" y="256"/>
                    </a:lnTo>
                    <a:lnTo>
                      <a:pt x="424" y="256"/>
                    </a:lnTo>
                    <a:lnTo>
                      <a:pt x="424" y="264"/>
                    </a:lnTo>
                    <a:lnTo>
                      <a:pt x="432" y="264"/>
                    </a:lnTo>
                    <a:lnTo>
                      <a:pt x="440" y="264"/>
                    </a:lnTo>
                    <a:lnTo>
                      <a:pt x="448" y="264"/>
                    </a:lnTo>
                    <a:lnTo>
                      <a:pt x="456" y="264"/>
                    </a:lnTo>
                    <a:lnTo>
                      <a:pt x="456" y="272"/>
                    </a:lnTo>
                    <a:lnTo>
                      <a:pt x="472" y="272"/>
                    </a:lnTo>
                    <a:lnTo>
                      <a:pt x="472" y="280"/>
                    </a:lnTo>
                    <a:lnTo>
                      <a:pt x="488" y="280"/>
                    </a:lnTo>
                    <a:lnTo>
                      <a:pt x="496" y="280"/>
                    </a:lnTo>
                    <a:lnTo>
                      <a:pt x="496" y="296"/>
                    </a:lnTo>
                    <a:lnTo>
                      <a:pt x="504" y="296"/>
                    </a:lnTo>
                    <a:lnTo>
                      <a:pt x="520" y="296"/>
                    </a:lnTo>
                    <a:lnTo>
                      <a:pt x="520" y="312"/>
                    </a:lnTo>
                    <a:lnTo>
                      <a:pt x="528" y="312"/>
                    </a:lnTo>
                    <a:lnTo>
                      <a:pt x="544" y="312"/>
                    </a:lnTo>
                    <a:lnTo>
                      <a:pt x="552" y="312"/>
                    </a:lnTo>
                    <a:lnTo>
                      <a:pt x="568" y="312"/>
                    </a:lnTo>
                    <a:lnTo>
                      <a:pt x="568" y="320"/>
                    </a:lnTo>
                    <a:lnTo>
                      <a:pt x="576" y="320"/>
                    </a:lnTo>
                  </a:path>
                </a:pathLst>
              </a:custGeom>
              <a:noFill/>
              <a:ln w="12700" cap="rnd" cmpd="sng">
                <a:solidFill>
                  <a:srgbClr val="FEFF2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61645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4523" name="Oval 9">
              <a:extLst>
                <a:ext uri="{FF2B5EF4-FFF2-40B4-BE49-F238E27FC236}">
                  <a16:creationId xmlns:a16="http://schemas.microsoft.com/office/drawing/2014/main" id="{67B805BF-791E-CC11-557C-E631D027F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3733800"/>
              <a:ext cx="3073400" cy="889000"/>
            </a:xfrm>
            <a:prstGeom prst="ellipse">
              <a:avLst/>
            </a:prstGeom>
            <a:solidFill>
              <a:srgbClr val="FF0000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  <p:grpSp>
          <p:nvGrpSpPr>
            <p:cNvPr id="64524" name="Group 20">
              <a:extLst>
                <a:ext uri="{FF2B5EF4-FFF2-40B4-BE49-F238E27FC236}">
                  <a16:creationId xmlns:a16="http://schemas.microsoft.com/office/drawing/2014/main" id="{82D773F9-7123-41BC-EAA2-6B804B399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2700" y="3187700"/>
              <a:ext cx="2139950" cy="1231900"/>
              <a:chOff x="2408" y="2008"/>
              <a:chExt cx="1348" cy="776"/>
            </a:xfrm>
          </p:grpSpPr>
          <p:sp>
            <p:nvSpPr>
              <p:cNvPr id="64525" name="Arc 10">
                <a:extLst>
                  <a:ext uri="{FF2B5EF4-FFF2-40B4-BE49-F238E27FC236}">
                    <a16:creationId xmlns:a16="http://schemas.microsoft.com/office/drawing/2014/main" id="{C24B3488-DB4A-4E2E-A6E6-2A69B0B0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8" y="2037"/>
                <a:ext cx="1308" cy="747"/>
              </a:xfrm>
              <a:custGeom>
                <a:avLst/>
                <a:gdLst>
                  <a:gd name="T0" fmla="*/ 0 w 21600"/>
                  <a:gd name="T1" fmla="*/ 0 h 26726"/>
                  <a:gd name="T2" fmla="*/ 0 w 21600"/>
                  <a:gd name="T3" fmla="*/ 0 h 26726"/>
                  <a:gd name="T4" fmla="*/ 0 w 21600"/>
                  <a:gd name="T5" fmla="*/ 0 h 267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6726"/>
                  <a:gd name="T11" fmla="*/ 21600 w 21600"/>
                  <a:gd name="T12" fmla="*/ 26726 h 267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6726" fill="none" extrusionOk="0">
                    <a:moveTo>
                      <a:pt x="15633" y="26726"/>
                    </a:moveTo>
                    <a:cubicBezTo>
                      <a:pt x="6376" y="24066"/>
                      <a:pt x="0" y="15598"/>
                      <a:pt x="0" y="5967"/>
                    </a:cubicBezTo>
                    <a:cubicBezTo>
                      <a:pt x="0" y="3948"/>
                      <a:pt x="282" y="1939"/>
                      <a:pt x="840" y="-1"/>
                    </a:cubicBezTo>
                  </a:path>
                  <a:path w="21600" h="26726" stroke="0" extrusionOk="0">
                    <a:moveTo>
                      <a:pt x="15633" y="26726"/>
                    </a:moveTo>
                    <a:cubicBezTo>
                      <a:pt x="6376" y="24066"/>
                      <a:pt x="0" y="15598"/>
                      <a:pt x="0" y="5967"/>
                    </a:cubicBezTo>
                    <a:cubicBezTo>
                      <a:pt x="0" y="3948"/>
                      <a:pt x="282" y="1939"/>
                      <a:pt x="840" y="-1"/>
                    </a:cubicBezTo>
                    <a:lnTo>
                      <a:pt x="21600" y="5967"/>
                    </a:lnTo>
                    <a:lnTo>
                      <a:pt x="15633" y="26726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4526" name="Freeform 11">
                <a:extLst>
                  <a:ext uri="{FF2B5EF4-FFF2-40B4-BE49-F238E27FC236}">
                    <a16:creationId xmlns:a16="http://schemas.microsoft.com/office/drawing/2014/main" id="{D2F6E6C3-AE5A-ADF0-FA17-E84E7EE8D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008"/>
                <a:ext cx="113" cy="137"/>
              </a:xfrm>
              <a:custGeom>
                <a:avLst/>
                <a:gdLst>
                  <a:gd name="T0" fmla="*/ 56 w 113"/>
                  <a:gd name="T1" fmla="*/ 0 h 137"/>
                  <a:gd name="T2" fmla="*/ 112 w 113"/>
                  <a:gd name="T3" fmla="*/ 136 h 137"/>
                  <a:gd name="T4" fmla="*/ 56 w 113"/>
                  <a:gd name="T5" fmla="*/ 120 h 137"/>
                  <a:gd name="T6" fmla="*/ 0 w 113"/>
                  <a:gd name="T7" fmla="*/ 136 h 137"/>
                  <a:gd name="T8" fmla="*/ 56 w 113"/>
                  <a:gd name="T9" fmla="*/ 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37"/>
                  <a:gd name="T17" fmla="*/ 113 w 113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37">
                    <a:moveTo>
                      <a:pt x="56" y="0"/>
                    </a:moveTo>
                    <a:lnTo>
                      <a:pt x="112" y="136"/>
                    </a:lnTo>
                    <a:lnTo>
                      <a:pt x="56" y="120"/>
                    </a:lnTo>
                    <a:lnTo>
                      <a:pt x="0" y="136"/>
                    </a:lnTo>
                    <a:lnTo>
                      <a:pt x="56" y="0"/>
                    </a:lnTo>
                  </a:path>
                </a:pathLst>
              </a:custGeom>
              <a:solidFill>
                <a:srgbClr val="FEF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id="{238BBB35-0715-6912-1EFF-14FD200E5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13" y="1516063"/>
            <a:ext cx="4405312" cy="1343025"/>
          </a:xfrm>
          <a:prstGeom prst="rect">
            <a:avLst/>
          </a:prstGeom>
          <a:noFill/>
          <a:ln>
            <a:noFill/>
          </a:ln>
        </p:spPr>
        <p:txBody>
          <a:bodyPr lIns="95250" tIns="47625" rIns="95250" bIns="47625"/>
          <a:lstStyle>
            <a:lvl1pPr marL="357188" indent="-357188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"/>
              <a:defRPr sz="3300"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3113" indent="-296863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"/>
              <a:defRPr sz="29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2pPr>
            <a:lvl3pPr marL="1189038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"/>
              <a:defRPr sz="25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3pPr>
            <a:lvl4pPr marL="1616075" indent="-236538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1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4pPr>
            <a:lvl5pPr marL="204470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5pPr>
            <a:lvl6pPr marL="250190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65" charset="-128"/>
              </a:defRPr>
            </a:lvl6pPr>
            <a:lvl7pPr marL="295910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65" charset="-128"/>
              </a:defRPr>
            </a:lvl7pPr>
            <a:lvl8pPr marL="341630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65" charset="-128"/>
              </a:defRPr>
            </a:lvl8pPr>
            <a:lvl9pPr marL="387350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fr-FR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plus soluble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kern="0" dirty="0">
                <a:ea typeface="ＭＳ Ｐゴシック" panose="020B0600070205080204" pitchFamily="34" charset="-128"/>
              </a:rPr>
              <a:t>induction lente (10 - 20 min) 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kern="0" dirty="0">
                <a:ea typeface="ＭＳ Ｐゴシック" panose="020B0600070205080204" pitchFamily="34" charset="-128"/>
              </a:rPr>
              <a:t>réveil lent (15 - 30 min)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4FF8E62F-CA9A-9C5A-CA39-81B31630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495425"/>
            <a:ext cx="4025900" cy="1343025"/>
          </a:xfrm>
          <a:prstGeom prst="rect">
            <a:avLst/>
          </a:prstGeom>
          <a:noFill/>
          <a:ln>
            <a:noFill/>
          </a:ln>
        </p:spPr>
        <p:txBody>
          <a:bodyPr lIns="95250" tIns="47625" rIns="95250" bIns="47625"/>
          <a:lstStyle>
            <a:lvl1pPr marL="357188" indent="-357188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"/>
              <a:defRPr sz="3300">
                <a:solidFill>
                  <a:schemeClr val="bg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3113" indent="-296863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"/>
              <a:defRPr sz="29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2pPr>
            <a:lvl3pPr marL="1189038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"/>
              <a:defRPr sz="25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3pPr>
            <a:lvl4pPr marL="1616075" indent="-236538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1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4pPr>
            <a:lvl5pPr marL="204470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+mn-lt"/>
                <a:ea typeface="ＭＳ Ｐゴシック" pitchFamily="-65" charset="-128"/>
              </a:defRPr>
            </a:lvl5pPr>
            <a:lvl6pPr marL="250190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65" charset="-128"/>
              </a:defRPr>
            </a:lvl6pPr>
            <a:lvl7pPr marL="295910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65" charset="-128"/>
              </a:defRPr>
            </a:lvl7pPr>
            <a:lvl8pPr marL="341630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65" charset="-128"/>
              </a:defRPr>
            </a:lvl8pPr>
            <a:lvl9pPr marL="387350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alt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peu soluble 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kern="0" dirty="0">
                <a:ea typeface="ＭＳ Ｐゴシック" panose="020B0600070205080204" pitchFamily="34" charset="-128"/>
              </a:rPr>
              <a:t>induction rapide (1-5 min)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sz="2400" kern="0" dirty="0">
                <a:ea typeface="ＭＳ Ｐゴシック" panose="020B0600070205080204" pitchFamily="34" charset="-128"/>
              </a:rPr>
              <a:t>réveil rapide (1-5 min)</a:t>
            </a: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u numéro de diapositive 4">
            <a:extLst>
              <a:ext uri="{FF2B5EF4-FFF2-40B4-BE49-F238E27FC236}">
                <a16:creationId xmlns:a16="http://schemas.microsoft.com/office/drawing/2014/main" id="{9E026F0A-E7F8-A41A-745B-FD0862B26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800CD40-8B6A-984F-9CB9-4120755D7227}" type="slidenum">
              <a:rPr lang="fr-FR" altLang="fr-FR" sz="1000" smtClean="0">
                <a:solidFill>
                  <a:schemeClr val="folHlink"/>
                </a:solidFill>
              </a:rPr>
              <a:pPr/>
              <a:t>27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pic>
        <p:nvPicPr>
          <p:cNvPr id="66562" name="Picture 4">
            <a:extLst>
              <a:ext uri="{FF2B5EF4-FFF2-40B4-BE49-F238E27FC236}">
                <a16:creationId xmlns:a16="http://schemas.microsoft.com/office/drawing/2014/main" id="{7529C95C-A2B5-1745-8DC9-E21C28DC462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07952"/>
            <a:ext cx="5207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id="{F10B787D-50A6-EB3D-96BF-01D5CB235CD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346152"/>
            <a:ext cx="3100388" cy="1512888"/>
            <a:chOff x="3408" y="1392"/>
            <a:chExt cx="1953" cy="953"/>
          </a:xfrm>
        </p:grpSpPr>
        <p:sp>
          <p:nvSpPr>
            <p:cNvPr id="59400" name="Line 8">
              <a:extLst>
                <a:ext uri="{FF2B5EF4-FFF2-40B4-BE49-F238E27FC236}">
                  <a16:creationId xmlns:a16="http://schemas.microsoft.com/office/drawing/2014/main" id="{0FA8C610-6FB9-82C6-0577-7B45F836A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064"/>
              <a:ext cx="104" cy="184"/>
            </a:xfrm>
            <a:prstGeom prst="line">
              <a:avLst/>
            </a:prstGeom>
            <a:noFill/>
            <a:ln w="50800">
              <a:solidFill>
                <a:srgbClr val="72FF55"/>
              </a:solidFill>
              <a:round/>
              <a:headEnd/>
              <a:tailEnd type="triangle" w="med" len="med"/>
            </a:ln>
            <a:effectLst>
              <a:outerShdw blurRad="63500" dist="161645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pitchFamily="-65" charset="0"/>
                <a:ea typeface="+mn-ea"/>
              </a:endParaRPr>
            </a:p>
          </p:txBody>
        </p:sp>
        <p:grpSp>
          <p:nvGrpSpPr>
            <p:cNvPr id="66571" name="Group 23">
              <a:extLst>
                <a:ext uri="{FF2B5EF4-FFF2-40B4-BE49-F238E27FC236}">
                  <a16:creationId xmlns:a16="http://schemas.microsoft.com/office/drawing/2014/main" id="{1122D97F-98A4-9C02-072A-20EA218AC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392"/>
              <a:ext cx="1953" cy="953"/>
              <a:chOff x="3136" y="1952"/>
              <a:chExt cx="1953" cy="953"/>
            </a:xfrm>
          </p:grpSpPr>
          <p:sp>
            <p:nvSpPr>
              <p:cNvPr id="59397" name="Freeform 5">
                <a:extLst>
                  <a:ext uri="{FF2B5EF4-FFF2-40B4-BE49-F238E27FC236}">
                    <a16:creationId xmlns:a16="http://schemas.microsoft.com/office/drawing/2014/main" id="{50D13468-E63D-EA31-5B30-2E4C88DDC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1952"/>
                <a:ext cx="1785" cy="513"/>
              </a:xfrm>
              <a:custGeom>
                <a:avLst/>
                <a:gdLst>
                  <a:gd name="T0" fmla="*/ 16 w 1785"/>
                  <a:gd name="T1" fmla="*/ 8 h 513"/>
                  <a:gd name="T2" fmla="*/ 32 w 1785"/>
                  <a:gd name="T3" fmla="*/ 40 h 513"/>
                  <a:gd name="T4" fmla="*/ 64 w 1785"/>
                  <a:gd name="T5" fmla="*/ 72 h 513"/>
                  <a:gd name="T6" fmla="*/ 88 w 1785"/>
                  <a:gd name="T7" fmla="*/ 104 h 513"/>
                  <a:gd name="T8" fmla="*/ 120 w 1785"/>
                  <a:gd name="T9" fmla="*/ 112 h 513"/>
                  <a:gd name="T10" fmla="*/ 152 w 1785"/>
                  <a:gd name="T11" fmla="*/ 120 h 513"/>
                  <a:gd name="T12" fmla="*/ 208 w 1785"/>
                  <a:gd name="T13" fmla="*/ 144 h 513"/>
                  <a:gd name="T14" fmla="*/ 264 w 1785"/>
                  <a:gd name="T15" fmla="*/ 176 h 513"/>
                  <a:gd name="T16" fmla="*/ 320 w 1785"/>
                  <a:gd name="T17" fmla="*/ 208 h 513"/>
                  <a:gd name="T18" fmla="*/ 368 w 1785"/>
                  <a:gd name="T19" fmla="*/ 240 h 513"/>
                  <a:gd name="T20" fmla="*/ 424 w 1785"/>
                  <a:gd name="T21" fmla="*/ 280 h 513"/>
                  <a:gd name="T22" fmla="*/ 480 w 1785"/>
                  <a:gd name="T23" fmla="*/ 312 h 513"/>
                  <a:gd name="T24" fmla="*/ 528 w 1785"/>
                  <a:gd name="T25" fmla="*/ 344 h 513"/>
                  <a:gd name="T26" fmla="*/ 560 w 1785"/>
                  <a:gd name="T27" fmla="*/ 352 h 513"/>
                  <a:gd name="T28" fmla="*/ 592 w 1785"/>
                  <a:gd name="T29" fmla="*/ 368 h 513"/>
                  <a:gd name="T30" fmla="*/ 616 w 1785"/>
                  <a:gd name="T31" fmla="*/ 376 h 513"/>
                  <a:gd name="T32" fmla="*/ 648 w 1785"/>
                  <a:gd name="T33" fmla="*/ 376 h 513"/>
                  <a:gd name="T34" fmla="*/ 664 w 1785"/>
                  <a:gd name="T35" fmla="*/ 400 h 513"/>
                  <a:gd name="T36" fmla="*/ 688 w 1785"/>
                  <a:gd name="T37" fmla="*/ 400 h 513"/>
                  <a:gd name="T38" fmla="*/ 720 w 1785"/>
                  <a:gd name="T39" fmla="*/ 408 h 513"/>
                  <a:gd name="T40" fmla="*/ 744 w 1785"/>
                  <a:gd name="T41" fmla="*/ 416 h 513"/>
                  <a:gd name="T42" fmla="*/ 784 w 1785"/>
                  <a:gd name="T43" fmla="*/ 424 h 513"/>
                  <a:gd name="T44" fmla="*/ 816 w 1785"/>
                  <a:gd name="T45" fmla="*/ 440 h 513"/>
                  <a:gd name="T46" fmla="*/ 848 w 1785"/>
                  <a:gd name="T47" fmla="*/ 448 h 513"/>
                  <a:gd name="T48" fmla="*/ 880 w 1785"/>
                  <a:gd name="T49" fmla="*/ 456 h 513"/>
                  <a:gd name="T50" fmla="*/ 912 w 1785"/>
                  <a:gd name="T51" fmla="*/ 456 h 513"/>
                  <a:gd name="T52" fmla="*/ 944 w 1785"/>
                  <a:gd name="T53" fmla="*/ 472 h 513"/>
                  <a:gd name="T54" fmla="*/ 976 w 1785"/>
                  <a:gd name="T55" fmla="*/ 480 h 513"/>
                  <a:gd name="T56" fmla="*/ 1000 w 1785"/>
                  <a:gd name="T57" fmla="*/ 480 h 513"/>
                  <a:gd name="T58" fmla="*/ 1040 w 1785"/>
                  <a:gd name="T59" fmla="*/ 480 h 513"/>
                  <a:gd name="T60" fmla="*/ 1064 w 1785"/>
                  <a:gd name="T61" fmla="*/ 488 h 513"/>
                  <a:gd name="T62" fmla="*/ 1104 w 1785"/>
                  <a:gd name="T63" fmla="*/ 488 h 513"/>
                  <a:gd name="T64" fmla="*/ 1136 w 1785"/>
                  <a:gd name="T65" fmla="*/ 488 h 513"/>
                  <a:gd name="T66" fmla="*/ 1192 w 1785"/>
                  <a:gd name="T67" fmla="*/ 488 h 513"/>
                  <a:gd name="T68" fmla="*/ 1240 w 1785"/>
                  <a:gd name="T69" fmla="*/ 488 h 513"/>
                  <a:gd name="T70" fmla="*/ 1280 w 1785"/>
                  <a:gd name="T71" fmla="*/ 504 h 513"/>
                  <a:gd name="T72" fmla="*/ 1304 w 1785"/>
                  <a:gd name="T73" fmla="*/ 504 h 513"/>
                  <a:gd name="T74" fmla="*/ 1344 w 1785"/>
                  <a:gd name="T75" fmla="*/ 504 h 513"/>
                  <a:gd name="T76" fmla="*/ 1368 w 1785"/>
                  <a:gd name="T77" fmla="*/ 504 h 513"/>
                  <a:gd name="T78" fmla="*/ 1424 w 1785"/>
                  <a:gd name="T79" fmla="*/ 504 h 513"/>
                  <a:gd name="T80" fmla="*/ 1464 w 1785"/>
                  <a:gd name="T81" fmla="*/ 512 h 513"/>
                  <a:gd name="T82" fmla="*/ 1496 w 1785"/>
                  <a:gd name="T83" fmla="*/ 512 h 513"/>
                  <a:gd name="T84" fmla="*/ 1536 w 1785"/>
                  <a:gd name="T85" fmla="*/ 512 h 513"/>
                  <a:gd name="T86" fmla="*/ 1560 w 1785"/>
                  <a:gd name="T87" fmla="*/ 512 h 513"/>
                  <a:gd name="T88" fmla="*/ 1584 w 1785"/>
                  <a:gd name="T89" fmla="*/ 512 h 513"/>
                  <a:gd name="T90" fmla="*/ 1616 w 1785"/>
                  <a:gd name="T91" fmla="*/ 512 h 513"/>
                  <a:gd name="T92" fmla="*/ 1640 w 1785"/>
                  <a:gd name="T93" fmla="*/ 512 h 513"/>
                  <a:gd name="T94" fmla="*/ 1672 w 1785"/>
                  <a:gd name="T95" fmla="*/ 512 h 513"/>
                  <a:gd name="T96" fmla="*/ 1696 w 1785"/>
                  <a:gd name="T97" fmla="*/ 512 h 513"/>
                  <a:gd name="T98" fmla="*/ 1728 w 1785"/>
                  <a:gd name="T99" fmla="*/ 512 h 513"/>
                  <a:gd name="T100" fmla="*/ 1760 w 1785"/>
                  <a:gd name="T101" fmla="*/ 512 h 51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85" h="513">
                    <a:moveTo>
                      <a:pt x="0" y="0"/>
                    </a:moveTo>
                    <a:lnTo>
                      <a:pt x="8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24" y="24"/>
                    </a:lnTo>
                    <a:lnTo>
                      <a:pt x="32" y="40"/>
                    </a:lnTo>
                    <a:lnTo>
                      <a:pt x="40" y="48"/>
                    </a:lnTo>
                    <a:lnTo>
                      <a:pt x="48" y="56"/>
                    </a:lnTo>
                    <a:lnTo>
                      <a:pt x="64" y="72"/>
                    </a:lnTo>
                    <a:lnTo>
                      <a:pt x="72" y="80"/>
                    </a:lnTo>
                    <a:lnTo>
                      <a:pt x="80" y="88"/>
                    </a:lnTo>
                    <a:lnTo>
                      <a:pt x="88" y="104"/>
                    </a:lnTo>
                    <a:lnTo>
                      <a:pt x="96" y="104"/>
                    </a:lnTo>
                    <a:lnTo>
                      <a:pt x="104" y="112"/>
                    </a:lnTo>
                    <a:lnTo>
                      <a:pt x="120" y="112"/>
                    </a:lnTo>
                    <a:lnTo>
                      <a:pt x="128" y="112"/>
                    </a:lnTo>
                    <a:lnTo>
                      <a:pt x="136" y="112"/>
                    </a:lnTo>
                    <a:lnTo>
                      <a:pt x="152" y="120"/>
                    </a:lnTo>
                    <a:lnTo>
                      <a:pt x="168" y="136"/>
                    </a:lnTo>
                    <a:lnTo>
                      <a:pt x="184" y="136"/>
                    </a:lnTo>
                    <a:lnTo>
                      <a:pt x="208" y="144"/>
                    </a:lnTo>
                    <a:lnTo>
                      <a:pt x="224" y="168"/>
                    </a:lnTo>
                    <a:lnTo>
                      <a:pt x="240" y="168"/>
                    </a:lnTo>
                    <a:lnTo>
                      <a:pt x="264" y="176"/>
                    </a:lnTo>
                    <a:lnTo>
                      <a:pt x="280" y="200"/>
                    </a:lnTo>
                    <a:lnTo>
                      <a:pt x="296" y="208"/>
                    </a:lnTo>
                    <a:lnTo>
                      <a:pt x="320" y="208"/>
                    </a:lnTo>
                    <a:lnTo>
                      <a:pt x="336" y="216"/>
                    </a:lnTo>
                    <a:lnTo>
                      <a:pt x="352" y="240"/>
                    </a:lnTo>
                    <a:lnTo>
                      <a:pt x="368" y="240"/>
                    </a:lnTo>
                    <a:lnTo>
                      <a:pt x="392" y="256"/>
                    </a:lnTo>
                    <a:lnTo>
                      <a:pt x="408" y="256"/>
                    </a:lnTo>
                    <a:lnTo>
                      <a:pt x="424" y="280"/>
                    </a:lnTo>
                    <a:lnTo>
                      <a:pt x="448" y="304"/>
                    </a:lnTo>
                    <a:lnTo>
                      <a:pt x="464" y="304"/>
                    </a:lnTo>
                    <a:lnTo>
                      <a:pt x="480" y="312"/>
                    </a:lnTo>
                    <a:lnTo>
                      <a:pt x="504" y="336"/>
                    </a:lnTo>
                    <a:lnTo>
                      <a:pt x="512" y="336"/>
                    </a:lnTo>
                    <a:lnTo>
                      <a:pt x="528" y="344"/>
                    </a:lnTo>
                    <a:lnTo>
                      <a:pt x="536" y="344"/>
                    </a:lnTo>
                    <a:lnTo>
                      <a:pt x="544" y="344"/>
                    </a:lnTo>
                    <a:lnTo>
                      <a:pt x="560" y="352"/>
                    </a:lnTo>
                    <a:lnTo>
                      <a:pt x="568" y="368"/>
                    </a:lnTo>
                    <a:lnTo>
                      <a:pt x="584" y="368"/>
                    </a:lnTo>
                    <a:lnTo>
                      <a:pt x="592" y="368"/>
                    </a:lnTo>
                    <a:lnTo>
                      <a:pt x="600" y="368"/>
                    </a:lnTo>
                    <a:lnTo>
                      <a:pt x="600" y="376"/>
                    </a:lnTo>
                    <a:lnTo>
                      <a:pt x="616" y="376"/>
                    </a:lnTo>
                    <a:lnTo>
                      <a:pt x="624" y="376"/>
                    </a:lnTo>
                    <a:lnTo>
                      <a:pt x="640" y="376"/>
                    </a:lnTo>
                    <a:lnTo>
                      <a:pt x="648" y="376"/>
                    </a:lnTo>
                    <a:lnTo>
                      <a:pt x="648" y="384"/>
                    </a:lnTo>
                    <a:lnTo>
                      <a:pt x="656" y="384"/>
                    </a:lnTo>
                    <a:lnTo>
                      <a:pt x="664" y="400"/>
                    </a:lnTo>
                    <a:lnTo>
                      <a:pt x="672" y="400"/>
                    </a:lnTo>
                    <a:lnTo>
                      <a:pt x="680" y="400"/>
                    </a:lnTo>
                    <a:lnTo>
                      <a:pt x="688" y="400"/>
                    </a:lnTo>
                    <a:lnTo>
                      <a:pt x="704" y="400"/>
                    </a:lnTo>
                    <a:lnTo>
                      <a:pt x="712" y="408"/>
                    </a:lnTo>
                    <a:lnTo>
                      <a:pt x="720" y="408"/>
                    </a:lnTo>
                    <a:lnTo>
                      <a:pt x="728" y="408"/>
                    </a:lnTo>
                    <a:lnTo>
                      <a:pt x="736" y="416"/>
                    </a:lnTo>
                    <a:lnTo>
                      <a:pt x="744" y="416"/>
                    </a:lnTo>
                    <a:lnTo>
                      <a:pt x="760" y="424"/>
                    </a:lnTo>
                    <a:lnTo>
                      <a:pt x="768" y="424"/>
                    </a:lnTo>
                    <a:lnTo>
                      <a:pt x="784" y="424"/>
                    </a:lnTo>
                    <a:lnTo>
                      <a:pt x="792" y="424"/>
                    </a:lnTo>
                    <a:lnTo>
                      <a:pt x="800" y="440"/>
                    </a:lnTo>
                    <a:lnTo>
                      <a:pt x="816" y="440"/>
                    </a:lnTo>
                    <a:lnTo>
                      <a:pt x="824" y="440"/>
                    </a:lnTo>
                    <a:lnTo>
                      <a:pt x="840" y="448"/>
                    </a:lnTo>
                    <a:lnTo>
                      <a:pt x="848" y="448"/>
                    </a:lnTo>
                    <a:lnTo>
                      <a:pt x="856" y="456"/>
                    </a:lnTo>
                    <a:lnTo>
                      <a:pt x="864" y="456"/>
                    </a:lnTo>
                    <a:lnTo>
                      <a:pt x="880" y="456"/>
                    </a:lnTo>
                    <a:lnTo>
                      <a:pt x="888" y="456"/>
                    </a:lnTo>
                    <a:lnTo>
                      <a:pt x="904" y="456"/>
                    </a:lnTo>
                    <a:lnTo>
                      <a:pt x="912" y="456"/>
                    </a:lnTo>
                    <a:lnTo>
                      <a:pt x="920" y="456"/>
                    </a:lnTo>
                    <a:lnTo>
                      <a:pt x="936" y="456"/>
                    </a:lnTo>
                    <a:lnTo>
                      <a:pt x="944" y="472"/>
                    </a:lnTo>
                    <a:lnTo>
                      <a:pt x="960" y="472"/>
                    </a:lnTo>
                    <a:lnTo>
                      <a:pt x="968" y="472"/>
                    </a:lnTo>
                    <a:lnTo>
                      <a:pt x="976" y="480"/>
                    </a:lnTo>
                    <a:lnTo>
                      <a:pt x="984" y="480"/>
                    </a:lnTo>
                    <a:lnTo>
                      <a:pt x="992" y="480"/>
                    </a:lnTo>
                    <a:lnTo>
                      <a:pt x="1000" y="480"/>
                    </a:lnTo>
                    <a:lnTo>
                      <a:pt x="1016" y="480"/>
                    </a:lnTo>
                    <a:lnTo>
                      <a:pt x="1032" y="480"/>
                    </a:lnTo>
                    <a:lnTo>
                      <a:pt x="1040" y="480"/>
                    </a:lnTo>
                    <a:lnTo>
                      <a:pt x="1048" y="480"/>
                    </a:lnTo>
                    <a:lnTo>
                      <a:pt x="1056" y="488"/>
                    </a:lnTo>
                    <a:lnTo>
                      <a:pt x="1064" y="488"/>
                    </a:lnTo>
                    <a:lnTo>
                      <a:pt x="1080" y="488"/>
                    </a:lnTo>
                    <a:lnTo>
                      <a:pt x="1088" y="488"/>
                    </a:lnTo>
                    <a:lnTo>
                      <a:pt x="1104" y="488"/>
                    </a:lnTo>
                    <a:lnTo>
                      <a:pt x="1112" y="488"/>
                    </a:lnTo>
                    <a:lnTo>
                      <a:pt x="1120" y="488"/>
                    </a:lnTo>
                    <a:lnTo>
                      <a:pt x="1136" y="488"/>
                    </a:lnTo>
                    <a:lnTo>
                      <a:pt x="1144" y="488"/>
                    </a:lnTo>
                    <a:lnTo>
                      <a:pt x="1168" y="488"/>
                    </a:lnTo>
                    <a:lnTo>
                      <a:pt x="1192" y="488"/>
                    </a:lnTo>
                    <a:lnTo>
                      <a:pt x="1200" y="488"/>
                    </a:lnTo>
                    <a:lnTo>
                      <a:pt x="1224" y="488"/>
                    </a:lnTo>
                    <a:lnTo>
                      <a:pt x="1240" y="488"/>
                    </a:lnTo>
                    <a:lnTo>
                      <a:pt x="1256" y="488"/>
                    </a:lnTo>
                    <a:lnTo>
                      <a:pt x="1264" y="504"/>
                    </a:lnTo>
                    <a:lnTo>
                      <a:pt x="1280" y="504"/>
                    </a:lnTo>
                    <a:lnTo>
                      <a:pt x="1288" y="504"/>
                    </a:lnTo>
                    <a:lnTo>
                      <a:pt x="1296" y="504"/>
                    </a:lnTo>
                    <a:lnTo>
                      <a:pt x="1304" y="504"/>
                    </a:lnTo>
                    <a:lnTo>
                      <a:pt x="1320" y="504"/>
                    </a:lnTo>
                    <a:lnTo>
                      <a:pt x="1336" y="504"/>
                    </a:lnTo>
                    <a:lnTo>
                      <a:pt x="1344" y="504"/>
                    </a:lnTo>
                    <a:lnTo>
                      <a:pt x="1352" y="504"/>
                    </a:lnTo>
                    <a:lnTo>
                      <a:pt x="1360" y="504"/>
                    </a:lnTo>
                    <a:lnTo>
                      <a:pt x="1368" y="504"/>
                    </a:lnTo>
                    <a:lnTo>
                      <a:pt x="1384" y="504"/>
                    </a:lnTo>
                    <a:lnTo>
                      <a:pt x="1408" y="504"/>
                    </a:lnTo>
                    <a:lnTo>
                      <a:pt x="1424" y="504"/>
                    </a:lnTo>
                    <a:lnTo>
                      <a:pt x="1432" y="504"/>
                    </a:lnTo>
                    <a:lnTo>
                      <a:pt x="1440" y="512"/>
                    </a:lnTo>
                    <a:lnTo>
                      <a:pt x="1464" y="512"/>
                    </a:lnTo>
                    <a:lnTo>
                      <a:pt x="1480" y="512"/>
                    </a:lnTo>
                    <a:lnTo>
                      <a:pt x="1488" y="512"/>
                    </a:lnTo>
                    <a:lnTo>
                      <a:pt x="1496" y="512"/>
                    </a:lnTo>
                    <a:lnTo>
                      <a:pt x="1512" y="512"/>
                    </a:lnTo>
                    <a:lnTo>
                      <a:pt x="1520" y="512"/>
                    </a:lnTo>
                    <a:lnTo>
                      <a:pt x="1536" y="512"/>
                    </a:lnTo>
                    <a:lnTo>
                      <a:pt x="1544" y="512"/>
                    </a:lnTo>
                    <a:lnTo>
                      <a:pt x="1552" y="512"/>
                    </a:lnTo>
                    <a:lnTo>
                      <a:pt x="1560" y="512"/>
                    </a:lnTo>
                    <a:lnTo>
                      <a:pt x="1568" y="512"/>
                    </a:lnTo>
                    <a:lnTo>
                      <a:pt x="1576" y="512"/>
                    </a:lnTo>
                    <a:lnTo>
                      <a:pt x="1584" y="512"/>
                    </a:lnTo>
                    <a:lnTo>
                      <a:pt x="1600" y="512"/>
                    </a:lnTo>
                    <a:lnTo>
                      <a:pt x="1608" y="512"/>
                    </a:lnTo>
                    <a:lnTo>
                      <a:pt x="1616" y="512"/>
                    </a:lnTo>
                    <a:lnTo>
                      <a:pt x="1624" y="512"/>
                    </a:lnTo>
                    <a:lnTo>
                      <a:pt x="1632" y="512"/>
                    </a:lnTo>
                    <a:lnTo>
                      <a:pt x="1640" y="512"/>
                    </a:lnTo>
                    <a:lnTo>
                      <a:pt x="1656" y="512"/>
                    </a:lnTo>
                    <a:lnTo>
                      <a:pt x="1664" y="512"/>
                    </a:lnTo>
                    <a:lnTo>
                      <a:pt x="1672" y="512"/>
                    </a:lnTo>
                    <a:lnTo>
                      <a:pt x="1680" y="512"/>
                    </a:lnTo>
                    <a:lnTo>
                      <a:pt x="1688" y="512"/>
                    </a:lnTo>
                    <a:lnTo>
                      <a:pt x="1696" y="512"/>
                    </a:lnTo>
                    <a:lnTo>
                      <a:pt x="1712" y="512"/>
                    </a:lnTo>
                    <a:lnTo>
                      <a:pt x="1720" y="512"/>
                    </a:lnTo>
                    <a:lnTo>
                      <a:pt x="1728" y="512"/>
                    </a:lnTo>
                    <a:lnTo>
                      <a:pt x="1744" y="512"/>
                    </a:lnTo>
                    <a:lnTo>
                      <a:pt x="1752" y="512"/>
                    </a:lnTo>
                    <a:lnTo>
                      <a:pt x="1760" y="512"/>
                    </a:lnTo>
                    <a:lnTo>
                      <a:pt x="1776" y="512"/>
                    </a:lnTo>
                    <a:lnTo>
                      <a:pt x="1784" y="512"/>
                    </a:lnTo>
                  </a:path>
                </a:pathLst>
              </a:custGeom>
              <a:noFill/>
              <a:ln w="50800" cap="rnd" cmpd="sng">
                <a:solidFill>
                  <a:srgbClr val="72FF5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61645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9398" name="Freeform 6">
                <a:extLst>
                  <a:ext uri="{FF2B5EF4-FFF2-40B4-BE49-F238E27FC236}">
                    <a16:creationId xmlns:a16="http://schemas.microsoft.com/office/drawing/2014/main" id="{8AC5A853-1295-0AF4-C8A8-345CDEBEE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2448"/>
                <a:ext cx="553" cy="249"/>
              </a:xfrm>
              <a:custGeom>
                <a:avLst/>
                <a:gdLst>
                  <a:gd name="T0" fmla="*/ 0 w 553"/>
                  <a:gd name="T1" fmla="*/ 0 h 249"/>
                  <a:gd name="T2" fmla="*/ 40 w 553"/>
                  <a:gd name="T3" fmla="*/ 0 h 249"/>
                  <a:gd name="T4" fmla="*/ 56 w 553"/>
                  <a:gd name="T5" fmla="*/ 0 h 249"/>
                  <a:gd name="T6" fmla="*/ 64 w 553"/>
                  <a:gd name="T7" fmla="*/ 16 h 249"/>
                  <a:gd name="T8" fmla="*/ 72 w 553"/>
                  <a:gd name="T9" fmla="*/ 16 h 249"/>
                  <a:gd name="T10" fmla="*/ 88 w 553"/>
                  <a:gd name="T11" fmla="*/ 16 h 249"/>
                  <a:gd name="T12" fmla="*/ 96 w 553"/>
                  <a:gd name="T13" fmla="*/ 16 h 249"/>
                  <a:gd name="T14" fmla="*/ 104 w 553"/>
                  <a:gd name="T15" fmla="*/ 16 h 249"/>
                  <a:gd name="T16" fmla="*/ 120 w 553"/>
                  <a:gd name="T17" fmla="*/ 16 h 249"/>
                  <a:gd name="T18" fmla="*/ 128 w 553"/>
                  <a:gd name="T19" fmla="*/ 16 h 249"/>
                  <a:gd name="T20" fmla="*/ 136 w 553"/>
                  <a:gd name="T21" fmla="*/ 24 h 249"/>
                  <a:gd name="T22" fmla="*/ 152 w 553"/>
                  <a:gd name="T23" fmla="*/ 24 h 249"/>
                  <a:gd name="T24" fmla="*/ 160 w 553"/>
                  <a:gd name="T25" fmla="*/ 32 h 249"/>
                  <a:gd name="T26" fmla="*/ 168 w 553"/>
                  <a:gd name="T27" fmla="*/ 32 h 249"/>
                  <a:gd name="T28" fmla="*/ 184 w 553"/>
                  <a:gd name="T29" fmla="*/ 32 h 249"/>
                  <a:gd name="T30" fmla="*/ 192 w 553"/>
                  <a:gd name="T31" fmla="*/ 32 h 249"/>
                  <a:gd name="T32" fmla="*/ 200 w 553"/>
                  <a:gd name="T33" fmla="*/ 32 h 249"/>
                  <a:gd name="T34" fmla="*/ 208 w 553"/>
                  <a:gd name="T35" fmla="*/ 32 h 249"/>
                  <a:gd name="T36" fmla="*/ 224 w 553"/>
                  <a:gd name="T37" fmla="*/ 48 h 249"/>
                  <a:gd name="T38" fmla="*/ 232 w 553"/>
                  <a:gd name="T39" fmla="*/ 48 h 249"/>
                  <a:gd name="T40" fmla="*/ 240 w 553"/>
                  <a:gd name="T41" fmla="*/ 48 h 249"/>
                  <a:gd name="T42" fmla="*/ 256 w 553"/>
                  <a:gd name="T43" fmla="*/ 56 h 249"/>
                  <a:gd name="T44" fmla="*/ 264 w 553"/>
                  <a:gd name="T45" fmla="*/ 64 h 249"/>
                  <a:gd name="T46" fmla="*/ 272 w 553"/>
                  <a:gd name="T47" fmla="*/ 64 h 249"/>
                  <a:gd name="T48" fmla="*/ 288 w 553"/>
                  <a:gd name="T49" fmla="*/ 64 h 249"/>
                  <a:gd name="T50" fmla="*/ 296 w 553"/>
                  <a:gd name="T51" fmla="*/ 80 h 249"/>
                  <a:gd name="T52" fmla="*/ 304 w 553"/>
                  <a:gd name="T53" fmla="*/ 80 h 249"/>
                  <a:gd name="T54" fmla="*/ 320 w 553"/>
                  <a:gd name="T55" fmla="*/ 88 h 249"/>
                  <a:gd name="T56" fmla="*/ 328 w 553"/>
                  <a:gd name="T57" fmla="*/ 88 h 249"/>
                  <a:gd name="T58" fmla="*/ 336 w 553"/>
                  <a:gd name="T59" fmla="*/ 96 h 249"/>
                  <a:gd name="T60" fmla="*/ 352 w 553"/>
                  <a:gd name="T61" fmla="*/ 96 h 249"/>
                  <a:gd name="T62" fmla="*/ 360 w 553"/>
                  <a:gd name="T63" fmla="*/ 96 h 249"/>
                  <a:gd name="T64" fmla="*/ 360 w 553"/>
                  <a:gd name="T65" fmla="*/ 112 h 249"/>
                  <a:gd name="T66" fmla="*/ 368 w 553"/>
                  <a:gd name="T67" fmla="*/ 112 h 249"/>
                  <a:gd name="T68" fmla="*/ 384 w 553"/>
                  <a:gd name="T69" fmla="*/ 112 h 249"/>
                  <a:gd name="T70" fmla="*/ 392 w 553"/>
                  <a:gd name="T71" fmla="*/ 120 h 249"/>
                  <a:gd name="T72" fmla="*/ 400 w 553"/>
                  <a:gd name="T73" fmla="*/ 120 h 249"/>
                  <a:gd name="T74" fmla="*/ 400 w 553"/>
                  <a:gd name="T75" fmla="*/ 128 h 249"/>
                  <a:gd name="T76" fmla="*/ 408 w 553"/>
                  <a:gd name="T77" fmla="*/ 128 h 249"/>
                  <a:gd name="T78" fmla="*/ 424 w 553"/>
                  <a:gd name="T79" fmla="*/ 136 h 249"/>
                  <a:gd name="T80" fmla="*/ 432 w 553"/>
                  <a:gd name="T81" fmla="*/ 136 h 249"/>
                  <a:gd name="T82" fmla="*/ 432 w 553"/>
                  <a:gd name="T83" fmla="*/ 152 h 249"/>
                  <a:gd name="T84" fmla="*/ 440 w 553"/>
                  <a:gd name="T85" fmla="*/ 152 h 249"/>
                  <a:gd name="T86" fmla="*/ 456 w 553"/>
                  <a:gd name="T87" fmla="*/ 160 h 249"/>
                  <a:gd name="T88" fmla="*/ 464 w 553"/>
                  <a:gd name="T89" fmla="*/ 160 h 249"/>
                  <a:gd name="T90" fmla="*/ 464 w 553"/>
                  <a:gd name="T91" fmla="*/ 168 h 249"/>
                  <a:gd name="T92" fmla="*/ 472 w 553"/>
                  <a:gd name="T93" fmla="*/ 168 h 249"/>
                  <a:gd name="T94" fmla="*/ 472 w 553"/>
                  <a:gd name="T95" fmla="*/ 184 h 249"/>
                  <a:gd name="T96" fmla="*/ 488 w 553"/>
                  <a:gd name="T97" fmla="*/ 184 h 249"/>
                  <a:gd name="T98" fmla="*/ 488 w 553"/>
                  <a:gd name="T99" fmla="*/ 192 h 249"/>
                  <a:gd name="T100" fmla="*/ 496 w 553"/>
                  <a:gd name="T101" fmla="*/ 192 h 249"/>
                  <a:gd name="T102" fmla="*/ 504 w 553"/>
                  <a:gd name="T103" fmla="*/ 192 h 249"/>
                  <a:gd name="T104" fmla="*/ 504 w 553"/>
                  <a:gd name="T105" fmla="*/ 200 h 249"/>
                  <a:gd name="T106" fmla="*/ 520 w 553"/>
                  <a:gd name="T107" fmla="*/ 200 h 249"/>
                  <a:gd name="T108" fmla="*/ 520 w 553"/>
                  <a:gd name="T109" fmla="*/ 216 h 249"/>
                  <a:gd name="T110" fmla="*/ 528 w 553"/>
                  <a:gd name="T111" fmla="*/ 216 h 249"/>
                  <a:gd name="T112" fmla="*/ 528 w 553"/>
                  <a:gd name="T113" fmla="*/ 224 h 249"/>
                  <a:gd name="T114" fmla="*/ 528 w 553"/>
                  <a:gd name="T115" fmla="*/ 232 h 249"/>
                  <a:gd name="T116" fmla="*/ 536 w 553"/>
                  <a:gd name="T117" fmla="*/ 232 h 249"/>
                  <a:gd name="T118" fmla="*/ 536 w 553"/>
                  <a:gd name="T119" fmla="*/ 248 h 249"/>
                  <a:gd name="T120" fmla="*/ 552 w 553"/>
                  <a:gd name="T121" fmla="*/ 248 h 2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53" h="249">
                    <a:moveTo>
                      <a:pt x="0" y="0"/>
                    </a:moveTo>
                    <a:lnTo>
                      <a:pt x="40" y="0"/>
                    </a:lnTo>
                    <a:lnTo>
                      <a:pt x="56" y="0"/>
                    </a:lnTo>
                    <a:lnTo>
                      <a:pt x="64" y="16"/>
                    </a:lnTo>
                    <a:lnTo>
                      <a:pt x="72" y="16"/>
                    </a:lnTo>
                    <a:lnTo>
                      <a:pt x="88" y="16"/>
                    </a:lnTo>
                    <a:lnTo>
                      <a:pt x="96" y="16"/>
                    </a:lnTo>
                    <a:lnTo>
                      <a:pt x="104" y="16"/>
                    </a:lnTo>
                    <a:lnTo>
                      <a:pt x="120" y="16"/>
                    </a:lnTo>
                    <a:lnTo>
                      <a:pt x="128" y="16"/>
                    </a:lnTo>
                    <a:lnTo>
                      <a:pt x="136" y="24"/>
                    </a:lnTo>
                    <a:lnTo>
                      <a:pt x="152" y="24"/>
                    </a:lnTo>
                    <a:lnTo>
                      <a:pt x="160" y="32"/>
                    </a:lnTo>
                    <a:lnTo>
                      <a:pt x="168" y="32"/>
                    </a:lnTo>
                    <a:lnTo>
                      <a:pt x="184" y="32"/>
                    </a:lnTo>
                    <a:lnTo>
                      <a:pt x="192" y="32"/>
                    </a:lnTo>
                    <a:lnTo>
                      <a:pt x="200" y="32"/>
                    </a:lnTo>
                    <a:lnTo>
                      <a:pt x="208" y="32"/>
                    </a:lnTo>
                    <a:lnTo>
                      <a:pt x="224" y="48"/>
                    </a:lnTo>
                    <a:lnTo>
                      <a:pt x="232" y="48"/>
                    </a:lnTo>
                    <a:lnTo>
                      <a:pt x="240" y="48"/>
                    </a:lnTo>
                    <a:lnTo>
                      <a:pt x="256" y="56"/>
                    </a:lnTo>
                    <a:lnTo>
                      <a:pt x="264" y="64"/>
                    </a:lnTo>
                    <a:lnTo>
                      <a:pt x="272" y="64"/>
                    </a:lnTo>
                    <a:lnTo>
                      <a:pt x="288" y="64"/>
                    </a:lnTo>
                    <a:lnTo>
                      <a:pt x="296" y="80"/>
                    </a:lnTo>
                    <a:lnTo>
                      <a:pt x="304" y="80"/>
                    </a:lnTo>
                    <a:lnTo>
                      <a:pt x="320" y="88"/>
                    </a:lnTo>
                    <a:lnTo>
                      <a:pt x="328" y="88"/>
                    </a:lnTo>
                    <a:lnTo>
                      <a:pt x="336" y="96"/>
                    </a:lnTo>
                    <a:lnTo>
                      <a:pt x="352" y="96"/>
                    </a:lnTo>
                    <a:lnTo>
                      <a:pt x="360" y="96"/>
                    </a:lnTo>
                    <a:lnTo>
                      <a:pt x="360" y="112"/>
                    </a:lnTo>
                    <a:lnTo>
                      <a:pt x="368" y="112"/>
                    </a:lnTo>
                    <a:lnTo>
                      <a:pt x="384" y="112"/>
                    </a:lnTo>
                    <a:lnTo>
                      <a:pt x="392" y="120"/>
                    </a:lnTo>
                    <a:lnTo>
                      <a:pt x="400" y="120"/>
                    </a:lnTo>
                    <a:lnTo>
                      <a:pt x="400" y="128"/>
                    </a:lnTo>
                    <a:lnTo>
                      <a:pt x="408" y="128"/>
                    </a:lnTo>
                    <a:lnTo>
                      <a:pt x="424" y="136"/>
                    </a:lnTo>
                    <a:lnTo>
                      <a:pt x="432" y="136"/>
                    </a:lnTo>
                    <a:lnTo>
                      <a:pt x="432" y="152"/>
                    </a:lnTo>
                    <a:lnTo>
                      <a:pt x="440" y="152"/>
                    </a:lnTo>
                    <a:lnTo>
                      <a:pt x="456" y="160"/>
                    </a:lnTo>
                    <a:lnTo>
                      <a:pt x="464" y="160"/>
                    </a:lnTo>
                    <a:lnTo>
                      <a:pt x="464" y="168"/>
                    </a:lnTo>
                    <a:lnTo>
                      <a:pt x="472" y="168"/>
                    </a:lnTo>
                    <a:lnTo>
                      <a:pt x="472" y="184"/>
                    </a:lnTo>
                    <a:lnTo>
                      <a:pt x="488" y="184"/>
                    </a:lnTo>
                    <a:lnTo>
                      <a:pt x="488" y="192"/>
                    </a:lnTo>
                    <a:lnTo>
                      <a:pt x="496" y="192"/>
                    </a:lnTo>
                    <a:lnTo>
                      <a:pt x="504" y="192"/>
                    </a:lnTo>
                    <a:lnTo>
                      <a:pt x="504" y="200"/>
                    </a:lnTo>
                    <a:lnTo>
                      <a:pt x="520" y="200"/>
                    </a:lnTo>
                    <a:lnTo>
                      <a:pt x="520" y="216"/>
                    </a:lnTo>
                    <a:lnTo>
                      <a:pt x="528" y="216"/>
                    </a:lnTo>
                    <a:lnTo>
                      <a:pt x="528" y="224"/>
                    </a:lnTo>
                    <a:lnTo>
                      <a:pt x="528" y="232"/>
                    </a:lnTo>
                    <a:lnTo>
                      <a:pt x="536" y="232"/>
                    </a:lnTo>
                    <a:lnTo>
                      <a:pt x="536" y="248"/>
                    </a:lnTo>
                    <a:lnTo>
                      <a:pt x="552" y="248"/>
                    </a:lnTo>
                  </a:path>
                </a:pathLst>
              </a:custGeom>
              <a:noFill/>
              <a:ln w="50800" cap="rnd" cmpd="sng">
                <a:solidFill>
                  <a:srgbClr val="72FF5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61645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9399" name="Line 7">
                <a:extLst>
                  <a:ext uri="{FF2B5EF4-FFF2-40B4-BE49-F238E27FC236}">
                    <a16:creationId xmlns:a16="http://schemas.microsoft.com/office/drawing/2014/main" id="{8EAA31BA-29CC-3FA5-4441-041F86F98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2472"/>
                <a:ext cx="184" cy="0"/>
              </a:xfrm>
              <a:prstGeom prst="line">
                <a:avLst/>
              </a:prstGeom>
              <a:noFill/>
              <a:ln w="50800">
                <a:solidFill>
                  <a:srgbClr val="72FF55"/>
                </a:solidFill>
                <a:round/>
                <a:headEnd/>
                <a:tailEnd type="triangle" w="med" len="med"/>
              </a:ln>
              <a:effectLst>
                <a:outerShdw blurRad="63500" dist="161645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Times New Roman" pitchFamily="-65" charset="0"/>
                  <a:ea typeface="+mn-ea"/>
                </a:endParaRPr>
              </a:p>
            </p:txBody>
          </p:sp>
          <p:sp>
            <p:nvSpPr>
              <p:cNvPr id="66575" name="Freeform 9">
                <a:extLst>
                  <a:ext uri="{FF2B5EF4-FFF2-40B4-BE49-F238E27FC236}">
                    <a16:creationId xmlns:a16="http://schemas.microsoft.com/office/drawing/2014/main" id="{58833C3B-2844-0DFD-2C9F-EF2655B2E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2736"/>
                <a:ext cx="89" cy="169"/>
              </a:xfrm>
              <a:custGeom>
                <a:avLst/>
                <a:gdLst>
                  <a:gd name="T0" fmla="*/ 88 w 89"/>
                  <a:gd name="T1" fmla="*/ 168 h 169"/>
                  <a:gd name="T2" fmla="*/ 0 w 89"/>
                  <a:gd name="T3" fmla="*/ 72 h 169"/>
                  <a:gd name="T4" fmla="*/ 32 w 89"/>
                  <a:gd name="T5" fmla="*/ 56 h 169"/>
                  <a:gd name="T6" fmla="*/ 32 w 89"/>
                  <a:gd name="T7" fmla="*/ 0 h 169"/>
                  <a:gd name="T8" fmla="*/ 88 w 89"/>
                  <a:gd name="T9" fmla="*/ 168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169"/>
                  <a:gd name="T17" fmla="*/ 89 w 89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169">
                    <a:moveTo>
                      <a:pt x="88" y="168"/>
                    </a:moveTo>
                    <a:lnTo>
                      <a:pt x="0" y="72"/>
                    </a:lnTo>
                    <a:lnTo>
                      <a:pt x="32" y="56"/>
                    </a:lnTo>
                    <a:lnTo>
                      <a:pt x="32" y="0"/>
                    </a:lnTo>
                    <a:lnTo>
                      <a:pt x="88" y="168"/>
                    </a:lnTo>
                  </a:path>
                </a:pathLst>
              </a:custGeom>
              <a:solidFill>
                <a:srgbClr val="72FF55"/>
              </a:solidFill>
              <a:ln w="12700" cap="rnd">
                <a:solidFill>
                  <a:srgbClr val="72FF5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576" name="Freeform 10">
                <a:extLst>
                  <a:ext uri="{FF2B5EF4-FFF2-40B4-BE49-F238E27FC236}">
                    <a16:creationId xmlns:a16="http://schemas.microsoft.com/office/drawing/2014/main" id="{C312F9AC-6FA5-6CA8-BC91-D73D65D41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2" y="2400"/>
                <a:ext cx="177" cy="145"/>
              </a:xfrm>
              <a:custGeom>
                <a:avLst/>
                <a:gdLst>
                  <a:gd name="T0" fmla="*/ 176 w 177"/>
                  <a:gd name="T1" fmla="*/ 72 h 145"/>
                  <a:gd name="T2" fmla="*/ 0 w 177"/>
                  <a:gd name="T3" fmla="*/ 144 h 145"/>
                  <a:gd name="T4" fmla="*/ 24 w 177"/>
                  <a:gd name="T5" fmla="*/ 72 h 145"/>
                  <a:gd name="T6" fmla="*/ 0 w 177"/>
                  <a:gd name="T7" fmla="*/ 0 h 145"/>
                  <a:gd name="T8" fmla="*/ 176 w 177"/>
                  <a:gd name="T9" fmla="*/ 72 h 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145"/>
                  <a:gd name="T17" fmla="*/ 177 w 177"/>
                  <a:gd name="T18" fmla="*/ 145 h 1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145">
                    <a:moveTo>
                      <a:pt x="176" y="72"/>
                    </a:moveTo>
                    <a:lnTo>
                      <a:pt x="0" y="144"/>
                    </a:lnTo>
                    <a:lnTo>
                      <a:pt x="24" y="72"/>
                    </a:lnTo>
                    <a:lnTo>
                      <a:pt x="0" y="0"/>
                    </a:lnTo>
                    <a:lnTo>
                      <a:pt x="176" y="72"/>
                    </a:lnTo>
                  </a:path>
                </a:pathLst>
              </a:custGeom>
              <a:solidFill>
                <a:srgbClr val="72F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66564" name="Group 13">
            <a:extLst>
              <a:ext uri="{FF2B5EF4-FFF2-40B4-BE49-F238E27FC236}">
                <a16:creationId xmlns:a16="http://schemas.microsoft.com/office/drawing/2014/main" id="{A7553AD1-6192-17E5-39C3-0601D31BC023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3104852"/>
            <a:ext cx="992188" cy="611188"/>
            <a:chOff x="1216" y="1288"/>
            <a:chExt cx="625" cy="385"/>
          </a:xfrm>
        </p:grpSpPr>
        <p:sp>
          <p:nvSpPr>
            <p:cNvPr id="59403" name="Freeform 11">
              <a:extLst>
                <a:ext uri="{FF2B5EF4-FFF2-40B4-BE49-F238E27FC236}">
                  <a16:creationId xmlns:a16="http://schemas.microsoft.com/office/drawing/2014/main" id="{6ACA9772-E712-FE68-37DE-80B2A487C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1288"/>
              <a:ext cx="601" cy="337"/>
            </a:xfrm>
            <a:custGeom>
              <a:avLst/>
              <a:gdLst>
                <a:gd name="T0" fmla="*/ 16 w 601"/>
                <a:gd name="T1" fmla="*/ 56 h 337"/>
                <a:gd name="T2" fmla="*/ 0 w 601"/>
                <a:gd name="T3" fmla="*/ 40 h 337"/>
                <a:gd name="T4" fmla="*/ 16 w 601"/>
                <a:gd name="T5" fmla="*/ 16 h 337"/>
                <a:gd name="T6" fmla="*/ 24 w 601"/>
                <a:gd name="T7" fmla="*/ 8 h 337"/>
                <a:gd name="T8" fmla="*/ 32 w 601"/>
                <a:gd name="T9" fmla="*/ 0 h 337"/>
                <a:gd name="T10" fmla="*/ 48 w 601"/>
                <a:gd name="T11" fmla="*/ 0 h 337"/>
                <a:gd name="T12" fmla="*/ 64 w 601"/>
                <a:gd name="T13" fmla="*/ 8 h 337"/>
                <a:gd name="T14" fmla="*/ 80 w 601"/>
                <a:gd name="T15" fmla="*/ 8 h 337"/>
                <a:gd name="T16" fmla="*/ 96 w 601"/>
                <a:gd name="T17" fmla="*/ 16 h 337"/>
                <a:gd name="T18" fmla="*/ 112 w 601"/>
                <a:gd name="T19" fmla="*/ 40 h 337"/>
                <a:gd name="T20" fmla="*/ 120 w 601"/>
                <a:gd name="T21" fmla="*/ 16 h 337"/>
                <a:gd name="T22" fmla="*/ 128 w 601"/>
                <a:gd name="T23" fmla="*/ 8 h 337"/>
                <a:gd name="T24" fmla="*/ 152 w 601"/>
                <a:gd name="T25" fmla="*/ 0 h 337"/>
                <a:gd name="T26" fmla="*/ 176 w 601"/>
                <a:gd name="T27" fmla="*/ 0 h 337"/>
                <a:gd name="T28" fmla="*/ 184 w 601"/>
                <a:gd name="T29" fmla="*/ 8 h 337"/>
                <a:gd name="T30" fmla="*/ 176 w 601"/>
                <a:gd name="T31" fmla="*/ 40 h 337"/>
                <a:gd name="T32" fmla="*/ 152 w 601"/>
                <a:gd name="T33" fmla="*/ 56 h 337"/>
                <a:gd name="T34" fmla="*/ 168 w 601"/>
                <a:gd name="T35" fmla="*/ 40 h 337"/>
                <a:gd name="T36" fmla="*/ 184 w 601"/>
                <a:gd name="T37" fmla="*/ 40 h 337"/>
                <a:gd name="T38" fmla="*/ 208 w 601"/>
                <a:gd name="T39" fmla="*/ 40 h 337"/>
                <a:gd name="T40" fmla="*/ 224 w 601"/>
                <a:gd name="T41" fmla="*/ 40 h 337"/>
                <a:gd name="T42" fmla="*/ 240 w 601"/>
                <a:gd name="T43" fmla="*/ 40 h 337"/>
                <a:gd name="T44" fmla="*/ 240 w 601"/>
                <a:gd name="T45" fmla="*/ 64 h 337"/>
                <a:gd name="T46" fmla="*/ 232 w 601"/>
                <a:gd name="T47" fmla="*/ 72 h 337"/>
                <a:gd name="T48" fmla="*/ 216 w 601"/>
                <a:gd name="T49" fmla="*/ 72 h 337"/>
                <a:gd name="T50" fmla="*/ 208 w 601"/>
                <a:gd name="T51" fmla="*/ 80 h 337"/>
                <a:gd name="T52" fmla="*/ 208 w 601"/>
                <a:gd name="T53" fmla="*/ 80 h 337"/>
                <a:gd name="T54" fmla="*/ 224 w 601"/>
                <a:gd name="T55" fmla="*/ 80 h 337"/>
                <a:gd name="T56" fmla="*/ 232 w 601"/>
                <a:gd name="T57" fmla="*/ 72 h 337"/>
                <a:gd name="T58" fmla="*/ 256 w 601"/>
                <a:gd name="T59" fmla="*/ 72 h 337"/>
                <a:gd name="T60" fmla="*/ 288 w 601"/>
                <a:gd name="T61" fmla="*/ 72 h 337"/>
                <a:gd name="T62" fmla="*/ 288 w 601"/>
                <a:gd name="T63" fmla="*/ 88 h 337"/>
                <a:gd name="T64" fmla="*/ 304 w 601"/>
                <a:gd name="T65" fmla="*/ 104 h 337"/>
                <a:gd name="T66" fmla="*/ 320 w 601"/>
                <a:gd name="T67" fmla="*/ 120 h 337"/>
                <a:gd name="T68" fmla="*/ 320 w 601"/>
                <a:gd name="T69" fmla="*/ 136 h 337"/>
                <a:gd name="T70" fmla="*/ 304 w 601"/>
                <a:gd name="T71" fmla="*/ 144 h 337"/>
                <a:gd name="T72" fmla="*/ 288 w 601"/>
                <a:gd name="T73" fmla="*/ 136 h 337"/>
                <a:gd name="T74" fmla="*/ 256 w 601"/>
                <a:gd name="T75" fmla="*/ 136 h 337"/>
                <a:gd name="T76" fmla="*/ 232 w 601"/>
                <a:gd name="T77" fmla="*/ 136 h 337"/>
                <a:gd name="T78" fmla="*/ 240 w 601"/>
                <a:gd name="T79" fmla="*/ 144 h 337"/>
                <a:gd name="T80" fmla="*/ 256 w 601"/>
                <a:gd name="T81" fmla="*/ 152 h 337"/>
                <a:gd name="T82" fmla="*/ 272 w 601"/>
                <a:gd name="T83" fmla="*/ 160 h 337"/>
                <a:gd name="T84" fmla="*/ 288 w 601"/>
                <a:gd name="T85" fmla="*/ 176 h 337"/>
                <a:gd name="T86" fmla="*/ 304 w 601"/>
                <a:gd name="T87" fmla="*/ 184 h 337"/>
                <a:gd name="T88" fmla="*/ 328 w 601"/>
                <a:gd name="T89" fmla="*/ 184 h 337"/>
                <a:gd name="T90" fmla="*/ 352 w 601"/>
                <a:gd name="T91" fmla="*/ 184 h 337"/>
                <a:gd name="T92" fmla="*/ 376 w 601"/>
                <a:gd name="T93" fmla="*/ 200 h 337"/>
                <a:gd name="T94" fmla="*/ 384 w 601"/>
                <a:gd name="T95" fmla="*/ 208 h 337"/>
                <a:gd name="T96" fmla="*/ 408 w 601"/>
                <a:gd name="T97" fmla="*/ 208 h 337"/>
                <a:gd name="T98" fmla="*/ 416 w 601"/>
                <a:gd name="T99" fmla="*/ 216 h 337"/>
                <a:gd name="T100" fmla="*/ 424 w 601"/>
                <a:gd name="T101" fmla="*/ 224 h 337"/>
                <a:gd name="T102" fmla="*/ 432 w 601"/>
                <a:gd name="T103" fmla="*/ 240 h 337"/>
                <a:gd name="T104" fmla="*/ 448 w 601"/>
                <a:gd name="T105" fmla="*/ 248 h 337"/>
                <a:gd name="T106" fmla="*/ 464 w 601"/>
                <a:gd name="T107" fmla="*/ 256 h 337"/>
                <a:gd name="T108" fmla="*/ 480 w 601"/>
                <a:gd name="T109" fmla="*/ 264 h 337"/>
                <a:gd name="T110" fmla="*/ 504 w 601"/>
                <a:gd name="T111" fmla="*/ 288 h 337"/>
                <a:gd name="T112" fmla="*/ 528 w 601"/>
                <a:gd name="T113" fmla="*/ 288 h 337"/>
                <a:gd name="T114" fmla="*/ 544 w 601"/>
                <a:gd name="T115" fmla="*/ 304 h 337"/>
                <a:gd name="T116" fmla="*/ 552 w 601"/>
                <a:gd name="T117" fmla="*/ 312 h 337"/>
                <a:gd name="T118" fmla="*/ 560 w 601"/>
                <a:gd name="T119" fmla="*/ 320 h 337"/>
                <a:gd name="T120" fmla="*/ 568 w 601"/>
                <a:gd name="T121" fmla="*/ 328 h 337"/>
                <a:gd name="T122" fmla="*/ 600 w 601"/>
                <a:gd name="T123" fmla="*/ 328 h 3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1" h="337">
                  <a:moveTo>
                    <a:pt x="16" y="64"/>
                  </a:moveTo>
                  <a:lnTo>
                    <a:pt x="16" y="56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96" y="40"/>
                  </a:lnTo>
                  <a:lnTo>
                    <a:pt x="112" y="40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76" y="8"/>
                  </a:lnTo>
                  <a:lnTo>
                    <a:pt x="184" y="8"/>
                  </a:lnTo>
                  <a:lnTo>
                    <a:pt x="184" y="16"/>
                  </a:lnTo>
                  <a:lnTo>
                    <a:pt x="176" y="40"/>
                  </a:lnTo>
                  <a:lnTo>
                    <a:pt x="168" y="56"/>
                  </a:lnTo>
                  <a:lnTo>
                    <a:pt x="152" y="56"/>
                  </a:lnTo>
                  <a:lnTo>
                    <a:pt x="168" y="56"/>
                  </a:lnTo>
                  <a:lnTo>
                    <a:pt x="168" y="40"/>
                  </a:lnTo>
                  <a:lnTo>
                    <a:pt x="176" y="40"/>
                  </a:lnTo>
                  <a:lnTo>
                    <a:pt x="184" y="40"/>
                  </a:lnTo>
                  <a:lnTo>
                    <a:pt x="192" y="40"/>
                  </a:lnTo>
                  <a:lnTo>
                    <a:pt x="208" y="40"/>
                  </a:lnTo>
                  <a:lnTo>
                    <a:pt x="216" y="40"/>
                  </a:lnTo>
                  <a:lnTo>
                    <a:pt x="224" y="40"/>
                  </a:lnTo>
                  <a:lnTo>
                    <a:pt x="232" y="40"/>
                  </a:lnTo>
                  <a:lnTo>
                    <a:pt x="240" y="40"/>
                  </a:lnTo>
                  <a:lnTo>
                    <a:pt x="240" y="56"/>
                  </a:lnTo>
                  <a:lnTo>
                    <a:pt x="240" y="64"/>
                  </a:lnTo>
                  <a:lnTo>
                    <a:pt x="232" y="64"/>
                  </a:lnTo>
                  <a:lnTo>
                    <a:pt x="232" y="72"/>
                  </a:lnTo>
                  <a:lnTo>
                    <a:pt x="224" y="72"/>
                  </a:lnTo>
                  <a:lnTo>
                    <a:pt x="216" y="72"/>
                  </a:lnTo>
                  <a:lnTo>
                    <a:pt x="216" y="80"/>
                  </a:lnTo>
                  <a:lnTo>
                    <a:pt x="208" y="80"/>
                  </a:lnTo>
                  <a:lnTo>
                    <a:pt x="208" y="88"/>
                  </a:lnTo>
                  <a:lnTo>
                    <a:pt x="208" y="80"/>
                  </a:lnTo>
                  <a:lnTo>
                    <a:pt x="216" y="80"/>
                  </a:lnTo>
                  <a:lnTo>
                    <a:pt x="224" y="80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40" y="72"/>
                  </a:lnTo>
                  <a:lnTo>
                    <a:pt x="256" y="72"/>
                  </a:lnTo>
                  <a:lnTo>
                    <a:pt x="272" y="72"/>
                  </a:lnTo>
                  <a:lnTo>
                    <a:pt x="288" y="72"/>
                  </a:lnTo>
                  <a:lnTo>
                    <a:pt x="288" y="80"/>
                  </a:lnTo>
                  <a:lnTo>
                    <a:pt x="288" y="88"/>
                  </a:lnTo>
                  <a:lnTo>
                    <a:pt x="304" y="88"/>
                  </a:lnTo>
                  <a:lnTo>
                    <a:pt x="304" y="104"/>
                  </a:lnTo>
                  <a:lnTo>
                    <a:pt x="320" y="104"/>
                  </a:lnTo>
                  <a:lnTo>
                    <a:pt x="320" y="120"/>
                  </a:lnTo>
                  <a:lnTo>
                    <a:pt x="320" y="128"/>
                  </a:lnTo>
                  <a:lnTo>
                    <a:pt x="320" y="136"/>
                  </a:lnTo>
                  <a:lnTo>
                    <a:pt x="304" y="136"/>
                  </a:lnTo>
                  <a:lnTo>
                    <a:pt x="304" y="144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72" y="136"/>
                  </a:lnTo>
                  <a:lnTo>
                    <a:pt x="256" y="136"/>
                  </a:lnTo>
                  <a:lnTo>
                    <a:pt x="240" y="136"/>
                  </a:lnTo>
                  <a:lnTo>
                    <a:pt x="232" y="136"/>
                  </a:lnTo>
                  <a:lnTo>
                    <a:pt x="232" y="144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88" y="160"/>
                  </a:lnTo>
                  <a:lnTo>
                    <a:pt x="288" y="176"/>
                  </a:lnTo>
                  <a:lnTo>
                    <a:pt x="304" y="176"/>
                  </a:lnTo>
                  <a:lnTo>
                    <a:pt x="304" y="184"/>
                  </a:lnTo>
                  <a:lnTo>
                    <a:pt x="320" y="184"/>
                  </a:lnTo>
                  <a:lnTo>
                    <a:pt x="328" y="184"/>
                  </a:lnTo>
                  <a:lnTo>
                    <a:pt x="344" y="184"/>
                  </a:lnTo>
                  <a:lnTo>
                    <a:pt x="352" y="184"/>
                  </a:lnTo>
                  <a:lnTo>
                    <a:pt x="368" y="184"/>
                  </a:lnTo>
                  <a:lnTo>
                    <a:pt x="376" y="200"/>
                  </a:lnTo>
                  <a:lnTo>
                    <a:pt x="384" y="200"/>
                  </a:lnTo>
                  <a:lnTo>
                    <a:pt x="384" y="208"/>
                  </a:lnTo>
                  <a:lnTo>
                    <a:pt x="400" y="208"/>
                  </a:lnTo>
                  <a:lnTo>
                    <a:pt x="408" y="208"/>
                  </a:lnTo>
                  <a:lnTo>
                    <a:pt x="408" y="216"/>
                  </a:lnTo>
                  <a:lnTo>
                    <a:pt x="416" y="216"/>
                  </a:lnTo>
                  <a:lnTo>
                    <a:pt x="424" y="216"/>
                  </a:lnTo>
                  <a:lnTo>
                    <a:pt x="424" y="224"/>
                  </a:lnTo>
                  <a:lnTo>
                    <a:pt x="432" y="224"/>
                  </a:lnTo>
                  <a:lnTo>
                    <a:pt x="432" y="240"/>
                  </a:lnTo>
                  <a:lnTo>
                    <a:pt x="448" y="240"/>
                  </a:lnTo>
                  <a:lnTo>
                    <a:pt x="448" y="248"/>
                  </a:lnTo>
                  <a:lnTo>
                    <a:pt x="464" y="248"/>
                  </a:lnTo>
                  <a:lnTo>
                    <a:pt x="464" y="256"/>
                  </a:lnTo>
                  <a:lnTo>
                    <a:pt x="472" y="264"/>
                  </a:lnTo>
                  <a:lnTo>
                    <a:pt x="480" y="264"/>
                  </a:lnTo>
                  <a:lnTo>
                    <a:pt x="496" y="288"/>
                  </a:lnTo>
                  <a:lnTo>
                    <a:pt x="504" y="288"/>
                  </a:lnTo>
                  <a:lnTo>
                    <a:pt x="520" y="288"/>
                  </a:lnTo>
                  <a:lnTo>
                    <a:pt x="528" y="288"/>
                  </a:lnTo>
                  <a:lnTo>
                    <a:pt x="528" y="304"/>
                  </a:lnTo>
                  <a:lnTo>
                    <a:pt x="544" y="304"/>
                  </a:lnTo>
                  <a:lnTo>
                    <a:pt x="544" y="312"/>
                  </a:lnTo>
                  <a:lnTo>
                    <a:pt x="552" y="312"/>
                  </a:lnTo>
                  <a:lnTo>
                    <a:pt x="552" y="320"/>
                  </a:lnTo>
                  <a:lnTo>
                    <a:pt x="560" y="320"/>
                  </a:lnTo>
                  <a:lnTo>
                    <a:pt x="568" y="320"/>
                  </a:lnTo>
                  <a:lnTo>
                    <a:pt x="568" y="328"/>
                  </a:lnTo>
                  <a:lnTo>
                    <a:pt x="584" y="328"/>
                  </a:lnTo>
                  <a:lnTo>
                    <a:pt x="600" y="328"/>
                  </a:lnTo>
                  <a:lnTo>
                    <a:pt x="600" y="336"/>
                  </a:lnTo>
                </a:path>
              </a:pathLst>
            </a:custGeom>
            <a:noFill/>
            <a:ln w="12700" cap="rnd" cmpd="sng">
              <a:solidFill>
                <a:srgbClr val="FEFF2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61645" dir="27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404" name="Freeform 12">
              <a:extLst>
                <a:ext uri="{FF2B5EF4-FFF2-40B4-BE49-F238E27FC236}">
                  <a16:creationId xmlns:a16="http://schemas.microsoft.com/office/drawing/2014/main" id="{1A672DDA-355B-3C75-9ECD-8CADB0EB1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" y="1352"/>
              <a:ext cx="577" cy="321"/>
            </a:xfrm>
            <a:custGeom>
              <a:avLst/>
              <a:gdLst>
                <a:gd name="T0" fmla="*/ 72 w 577"/>
                <a:gd name="T1" fmla="*/ 24 h 321"/>
                <a:gd name="T2" fmla="*/ 56 w 577"/>
                <a:gd name="T3" fmla="*/ 24 h 321"/>
                <a:gd name="T4" fmla="*/ 48 w 577"/>
                <a:gd name="T5" fmla="*/ 16 h 321"/>
                <a:gd name="T6" fmla="*/ 48 w 577"/>
                <a:gd name="T7" fmla="*/ 0 h 321"/>
                <a:gd name="T8" fmla="*/ 24 w 577"/>
                <a:gd name="T9" fmla="*/ 0 h 321"/>
                <a:gd name="T10" fmla="*/ 16 w 577"/>
                <a:gd name="T11" fmla="*/ 8 h 321"/>
                <a:gd name="T12" fmla="*/ 0 w 577"/>
                <a:gd name="T13" fmla="*/ 16 h 321"/>
                <a:gd name="T14" fmla="*/ 16 w 577"/>
                <a:gd name="T15" fmla="*/ 24 h 321"/>
                <a:gd name="T16" fmla="*/ 24 w 577"/>
                <a:gd name="T17" fmla="*/ 40 h 321"/>
                <a:gd name="T18" fmla="*/ 40 w 577"/>
                <a:gd name="T19" fmla="*/ 56 h 321"/>
                <a:gd name="T20" fmla="*/ 56 w 577"/>
                <a:gd name="T21" fmla="*/ 64 h 321"/>
                <a:gd name="T22" fmla="*/ 64 w 577"/>
                <a:gd name="T23" fmla="*/ 72 h 321"/>
                <a:gd name="T24" fmla="*/ 72 w 577"/>
                <a:gd name="T25" fmla="*/ 80 h 321"/>
                <a:gd name="T26" fmla="*/ 96 w 577"/>
                <a:gd name="T27" fmla="*/ 80 h 321"/>
                <a:gd name="T28" fmla="*/ 104 w 577"/>
                <a:gd name="T29" fmla="*/ 88 h 321"/>
                <a:gd name="T30" fmla="*/ 104 w 577"/>
                <a:gd name="T31" fmla="*/ 112 h 321"/>
                <a:gd name="T32" fmla="*/ 120 w 577"/>
                <a:gd name="T33" fmla="*/ 120 h 321"/>
                <a:gd name="T34" fmla="*/ 136 w 577"/>
                <a:gd name="T35" fmla="*/ 136 h 321"/>
                <a:gd name="T36" fmla="*/ 152 w 577"/>
                <a:gd name="T37" fmla="*/ 136 h 321"/>
                <a:gd name="T38" fmla="*/ 176 w 577"/>
                <a:gd name="T39" fmla="*/ 136 h 321"/>
                <a:gd name="T40" fmla="*/ 200 w 577"/>
                <a:gd name="T41" fmla="*/ 136 h 321"/>
                <a:gd name="T42" fmla="*/ 208 w 577"/>
                <a:gd name="T43" fmla="*/ 144 h 321"/>
                <a:gd name="T44" fmla="*/ 216 w 577"/>
                <a:gd name="T45" fmla="*/ 152 h 321"/>
                <a:gd name="T46" fmla="*/ 240 w 577"/>
                <a:gd name="T47" fmla="*/ 152 h 321"/>
                <a:gd name="T48" fmla="*/ 248 w 577"/>
                <a:gd name="T49" fmla="*/ 160 h 321"/>
                <a:gd name="T50" fmla="*/ 256 w 577"/>
                <a:gd name="T51" fmla="*/ 176 h 321"/>
                <a:gd name="T52" fmla="*/ 280 w 577"/>
                <a:gd name="T53" fmla="*/ 176 h 321"/>
                <a:gd name="T54" fmla="*/ 280 w 577"/>
                <a:gd name="T55" fmla="*/ 192 h 321"/>
                <a:gd name="T56" fmla="*/ 296 w 577"/>
                <a:gd name="T57" fmla="*/ 200 h 321"/>
                <a:gd name="T58" fmla="*/ 312 w 577"/>
                <a:gd name="T59" fmla="*/ 224 h 321"/>
                <a:gd name="T60" fmla="*/ 344 w 577"/>
                <a:gd name="T61" fmla="*/ 224 h 321"/>
                <a:gd name="T62" fmla="*/ 352 w 577"/>
                <a:gd name="T63" fmla="*/ 240 h 321"/>
                <a:gd name="T64" fmla="*/ 376 w 577"/>
                <a:gd name="T65" fmla="*/ 248 h 321"/>
                <a:gd name="T66" fmla="*/ 400 w 577"/>
                <a:gd name="T67" fmla="*/ 248 h 321"/>
                <a:gd name="T68" fmla="*/ 408 w 577"/>
                <a:gd name="T69" fmla="*/ 256 h 321"/>
                <a:gd name="T70" fmla="*/ 424 w 577"/>
                <a:gd name="T71" fmla="*/ 264 h 321"/>
                <a:gd name="T72" fmla="*/ 440 w 577"/>
                <a:gd name="T73" fmla="*/ 264 h 321"/>
                <a:gd name="T74" fmla="*/ 456 w 577"/>
                <a:gd name="T75" fmla="*/ 264 h 321"/>
                <a:gd name="T76" fmla="*/ 472 w 577"/>
                <a:gd name="T77" fmla="*/ 272 h 321"/>
                <a:gd name="T78" fmla="*/ 488 w 577"/>
                <a:gd name="T79" fmla="*/ 280 h 321"/>
                <a:gd name="T80" fmla="*/ 496 w 577"/>
                <a:gd name="T81" fmla="*/ 296 h 321"/>
                <a:gd name="T82" fmla="*/ 520 w 577"/>
                <a:gd name="T83" fmla="*/ 296 h 321"/>
                <a:gd name="T84" fmla="*/ 528 w 577"/>
                <a:gd name="T85" fmla="*/ 312 h 321"/>
                <a:gd name="T86" fmla="*/ 552 w 577"/>
                <a:gd name="T87" fmla="*/ 312 h 321"/>
                <a:gd name="T88" fmla="*/ 568 w 577"/>
                <a:gd name="T89" fmla="*/ 320 h 3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7" h="321">
                  <a:moveTo>
                    <a:pt x="88" y="24"/>
                  </a:moveTo>
                  <a:lnTo>
                    <a:pt x="72" y="24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104" y="96"/>
                  </a:lnTo>
                  <a:lnTo>
                    <a:pt x="104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52" y="136"/>
                  </a:lnTo>
                  <a:lnTo>
                    <a:pt x="168" y="136"/>
                  </a:lnTo>
                  <a:lnTo>
                    <a:pt x="176" y="136"/>
                  </a:lnTo>
                  <a:lnTo>
                    <a:pt x="192" y="136"/>
                  </a:lnTo>
                  <a:lnTo>
                    <a:pt x="200" y="136"/>
                  </a:lnTo>
                  <a:lnTo>
                    <a:pt x="200" y="144"/>
                  </a:lnTo>
                  <a:lnTo>
                    <a:pt x="208" y="144"/>
                  </a:lnTo>
                  <a:lnTo>
                    <a:pt x="208" y="152"/>
                  </a:lnTo>
                  <a:lnTo>
                    <a:pt x="216" y="152"/>
                  </a:lnTo>
                  <a:lnTo>
                    <a:pt x="232" y="152"/>
                  </a:lnTo>
                  <a:lnTo>
                    <a:pt x="240" y="152"/>
                  </a:lnTo>
                  <a:lnTo>
                    <a:pt x="240" y="160"/>
                  </a:lnTo>
                  <a:lnTo>
                    <a:pt x="248" y="160"/>
                  </a:lnTo>
                  <a:lnTo>
                    <a:pt x="256" y="160"/>
                  </a:lnTo>
                  <a:lnTo>
                    <a:pt x="256" y="176"/>
                  </a:lnTo>
                  <a:lnTo>
                    <a:pt x="264" y="176"/>
                  </a:lnTo>
                  <a:lnTo>
                    <a:pt x="280" y="176"/>
                  </a:lnTo>
                  <a:lnTo>
                    <a:pt x="280" y="184"/>
                  </a:lnTo>
                  <a:lnTo>
                    <a:pt x="280" y="192"/>
                  </a:lnTo>
                  <a:lnTo>
                    <a:pt x="296" y="192"/>
                  </a:lnTo>
                  <a:lnTo>
                    <a:pt x="296" y="200"/>
                  </a:lnTo>
                  <a:lnTo>
                    <a:pt x="312" y="200"/>
                  </a:lnTo>
                  <a:lnTo>
                    <a:pt x="312" y="224"/>
                  </a:lnTo>
                  <a:lnTo>
                    <a:pt x="328" y="224"/>
                  </a:lnTo>
                  <a:lnTo>
                    <a:pt x="344" y="224"/>
                  </a:lnTo>
                  <a:lnTo>
                    <a:pt x="344" y="240"/>
                  </a:lnTo>
                  <a:lnTo>
                    <a:pt x="352" y="240"/>
                  </a:lnTo>
                  <a:lnTo>
                    <a:pt x="368" y="240"/>
                  </a:lnTo>
                  <a:lnTo>
                    <a:pt x="376" y="248"/>
                  </a:lnTo>
                  <a:lnTo>
                    <a:pt x="392" y="248"/>
                  </a:lnTo>
                  <a:lnTo>
                    <a:pt x="400" y="248"/>
                  </a:lnTo>
                  <a:lnTo>
                    <a:pt x="400" y="256"/>
                  </a:lnTo>
                  <a:lnTo>
                    <a:pt x="408" y="256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32" y="264"/>
                  </a:lnTo>
                  <a:lnTo>
                    <a:pt x="440" y="264"/>
                  </a:lnTo>
                  <a:lnTo>
                    <a:pt x="448" y="264"/>
                  </a:lnTo>
                  <a:lnTo>
                    <a:pt x="456" y="264"/>
                  </a:lnTo>
                  <a:lnTo>
                    <a:pt x="456" y="272"/>
                  </a:lnTo>
                  <a:lnTo>
                    <a:pt x="472" y="272"/>
                  </a:lnTo>
                  <a:lnTo>
                    <a:pt x="472" y="280"/>
                  </a:lnTo>
                  <a:lnTo>
                    <a:pt x="488" y="280"/>
                  </a:lnTo>
                  <a:lnTo>
                    <a:pt x="496" y="280"/>
                  </a:lnTo>
                  <a:lnTo>
                    <a:pt x="496" y="296"/>
                  </a:lnTo>
                  <a:lnTo>
                    <a:pt x="504" y="296"/>
                  </a:lnTo>
                  <a:lnTo>
                    <a:pt x="520" y="296"/>
                  </a:lnTo>
                  <a:lnTo>
                    <a:pt x="520" y="312"/>
                  </a:lnTo>
                  <a:lnTo>
                    <a:pt x="528" y="312"/>
                  </a:lnTo>
                  <a:lnTo>
                    <a:pt x="544" y="312"/>
                  </a:lnTo>
                  <a:lnTo>
                    <a:pt x="552" y="312"/>
                  </a:lnTo>
                  <a:lnTo>
                    <a:pt x="568" y="312"/>
                  </a:lnTo>
                  <a:lnTo>
                    <a:pt x="568" y="320"/>
                  </a:lnTo>
                  <a:lnTo>
                    <a:pt x="576" y="320"/>
                  </a:lnTo>
                </a:path>
              </a:pathLst>
            </a:custGeom>
            <a:noFill/>
            <a:ln w="12700" cap="rnd" cmpd="sng">
              <a:solidFill>
                <a:srgbClr val="FEFF2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61645" dir="27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66565" name="Rectangle 14">
            <a:extLst>
              <a:ext uri="{FF2B5EF4-FFF2-40B4-BE49-F238E27FC236}">
                <a16:creationId xmlns:a16="http://schemas.microsoft.com/office/drawing/2014/main" id="{20CEC7E4-609C-7333-8BAC-472F9CD1E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8600"/>
            <a:ext cx="4432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endParaRPr lang="fr-FR" altLang="fr-FR" b="1">
              <a:solidFill>
                <a:srgbClr val="FEFF2A"/>
              </a:solidFill>
              <a:latin typeface="Times" charset="0"/>
            </a:endParaRPr>
          </a:p>
        </p:txBody>
      </p:sp>
      <p:sp>
        <p:nvSpPr>
          <p:cNvPr id="59413" name="Rectangle 21">
            <a:extLst>
              <a:ext uri="{FF2B5EF4-FFF2-40B4-BE49-F238E27FC236}">
                <a16:creationId xmlns:a16="http://schemas.microsoft.com/office/drawing/2014/main" id="{307DA2F3-3926-4474-1DC4-D177F2AA0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422275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Redistribution tissulaire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66567" name="Rectangle 22">
            <a:extLst>
              <a:ext uri="{FF2B5EF4-FFF2-40B4-BE49-F238E27FC236}">
                <a16:creationId xmlns:a16="http://schemas.microsoft.com/office/drawing/2014/main" id="{10AECECF-079E-A4E4-976B-EE0310913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1335088"/>
            <a:ext cx="8509000" cy="1606550"/>
          </a:xfrm>
        </p:spPr>
        <p:txBody>
          <a:bodyPr/>
          <a:lstStyle/>
          <a:p>
            <a:r>
              <a:rPr lang="fr-FR" altLang="fr-FR" sz="2900" dirty="0">
                <a:ea typeface="ＭＳ Ｐゴシック" panose="020B0600070205080204" pitchFamily="34" charset="-128"/>
              </a:rPr>
              <a:t>saturation des lipides en 3 - 4 h</a:t>
            </a:r>
          </a:p>
          <a:p>
            <a:r>
              <a:rPr lang="fr-FR" altLang="fr-FR" sz="2900" dirty="0">
                <a:ea typeface="ＭＳ Ｐゴシック" panose="020B0600070205080204" pitchFamily="34" charset="-128"/>
              </a:rPr>
              <a:t>animaux obèses (réveil retardé)</a:t>
            </a:r>
          </a:p>
          <a:p>
            <a:endParaRPr lang="fr-FR" altLang="fr-FR" sz="29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ce réservé du numéro de diapositive 4">
            <a:extLst>
              <a:ext uri="{FF2B5EF4-FFF2-40B4-BE49-F238E27FC236}">
                <a16:creationId xmlns:a16="http://schemas.microsoft.com/office/drawing/2014/main" id="{E057ADF4-B971-6F0E-A5D1-224B46762E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970EC5-DE74-EB41-8916-AC998C6A9182}" type="slidenum">
              <a:rPr lang="fr-FR" altLang="fr-FR" sz="1000" smtClean="0">
                <a:solidFill>
                  <a:schemeClr val="folHlink"/>
                </a:solidFill>
              </a:rPr>
              <a:pPr/>
              <a:t>28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8610" name="Rectangle 4">
            <a:extLst>
              <a:ext uri="{FF2B5EF4-FFF2-40B4-BE49-F238E27FC236}">
                <a16:creationId xmlns:a16="http://schemas.microsoft.com/office/drawing/2014/main" id="{6ED8E970-55D6-5C84-CFB7-AEF435C45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1181100"/>
            <a:ext cx="124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600"/>
              </a:lnSpc>
            </a:pPr>
            <a:endParaRPr lang="fr-FR" altLang="fr-FR" sz="3000" b="1">
              <a:solidFill>
                <a:srgbClr val="F880FF"/>
              </a:solidFill>
              <a:latin typeface="Palatino" pitchFamily="2" charset="77"/>
            </a:endParaRP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8C744FB6-EFA7-47A6-5633-AD47BB8A5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Chronologie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68612" name="Rectangle 12">
            <a:extLst>
              <a:ext uri="{FF2B5EF4-FFF2-40B4-BE49-F238E27FC236}">
                <a16:creationId xmlns:a16="http://schemas.microsoft.com/office/drawing/2014/main" id="{857C03B9-061F-D8F3-7D14-61B0B4F68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30338"/>
            <a:ext cx="8509000" cy="4608512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Induction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4-5 % (isoflurane), 5-7 % (sévoflurane)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Entretien anesthésique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1,5-2,5 % (isoflurane), 2,5-3,5 % (sévoflurane)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Réveil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arrêt de l'administration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retardé par la redistribution tissulaire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proportionnel à la durée d’anesthésie</a:t>
            </a: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ce réservé du numéro de diapositive 4">
            <a:extLst>
              <a:ext uri="{FF2B5EF4-FFF2-40B4-BE49-F238E27FC236}">
                <a16:creationId xmlns:a16="http://schemas.microsoft.com/office/drawing/2014/main" id="{A8405429-0321-715D-AFD2-F71E57BE6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9EA9F5-53FC-9844-BE15-06BFB0538BFB}" type="slidenum">
              <a:rPr lang="fr-FR" altLang="fr-FR" sz="1000" smtClean="0">
                <a:solidFill>
                  <a:schemeClr val="folHlink"/>
                </a:solidFill>
              </a:rPr>
              <a:pPr/>
              <a:t>29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F76346FD-80B0-EA0B-41EA-B730BEF48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313" y="-34925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Mode d'action</a:t>
            </a:r>
          </a:p>
        </p:txBody>
      </p:sp>
      <p:sp>
        <p:nvSpPr>
          <p:cNvPr id="70659" name="Rectangle 9">
            <a:extLst>
              <a:ext uri="{FF2B5EF4-FFF2-40B4-BE49-F238E27FC236}">
                <a16:creationId xmlns:a16="http://schemas.microsoft.com/office/drawing/2014/main" id="{7D0AE34B-D10C-923E-5B2F-0E08C3F5D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2775" y="925736"/>
            <a:ext cx="9170988" cy="5693171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Non spécifique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Imperméabilisation des membranes neuronales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Interactions avec de nombreux neuromédiateurs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Perturbation des transferts ioniques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Action plus marquée en région synaptique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sz="3600" dirty="0">
                <a:ea typeface="ＭＳ Ｐゴシック" panose="020B0600070205080204" pitchFamily="34" charset="-128"/>
              </a:rPr>
              <a:t>Propriétés dépressives sur SNC </a:t>
            </a:r>
          </a:p>
          <a:p>
            <a:pPr lvl="1"/>
            <a:r>
              <a:rPr lang="fr-FR" altLang="fr-FR" sz="3200" dirty="0">
                <a:ea typeface="ＭＳ Ｐゴシック" panose="020B0600070205080204" pitchFamily="34" charset="-128"/>
              </a:rPr>
              <a:t>=&gt; perte de vigilance, perte de conscience</a:t>
            </a:r>
          </a:p>
          <a:p>
            <a:pPr lvl="1"/>
            <a:r>
              <a:rPr lang="fr-FR" altLang="fr-FR" sz="3200" dirty="0">
                <a:ea typeface="ＭＳ Ｐゴシック" panose="020B0600070205080204" pitchFamily="34" charset="-128"/>
              </a:rPr>
              <a:t>=&gt; dépression motrice</a:t>
            </a:r>
          </a:p>
          <a:p>
            <a:pPr lvl="1"/>
            <a:r>
              <a:rPr lang="fr-FR" altLang="fr-FR" sz="3200" dirty="0">
                <a:ea typeface="ＭＳ Ｐゴシック" panose="020B0600070205080204" pitchFamily="34" charset="-128"/>
              </a:rPr>
              <a:t>Très peu d’analgésie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4">
            <a:extLst>
              <a:ext uri="{FF2B5EF4-FFF2-40B4-BE49-F238E27FC236}">
                <a16:creationId xmlns:a16="http://schemas.microsoft.com/office/drawing/2014/main" id="{05C2FD03-0AAB-4C90-85C1-577D404BCD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38EA708-120D-034E-8D92-50CEA68A05D5}" type="slidenum">
              <a:rPr lang="fr-FR" altLang="fr-FR" sz="1000" smtClean="0">
                <a:solidFill>
                  <a:schemeClr val="folHlink"/>
                </a:solidFill>
              </a:rPr>
              <a:pPr/>
              <a:t>3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9458" name="Rectangle 4">
            <a:extLst>
              <a:ext uri="{FF2B5EF4-FFF2-40B4-BE49-F238E27FC236}">
                <a16:creationId xmlns:a16="http://schemas.microsoft.com/office/drawing/2014/main" id="{29EA1C43-2B57-EE9A-07CE-627B7410C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7157E6C0-C549-986A-6BF1-273E6FA29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934" y="275407"/>
            <a:ext cx="8567737" cy="1100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altLang="fr-FR" sz="4000" dirty="0">
                <a:ea typeface="ＭＳ Ｐゴシック" panose="020B0600070205080204" pitchFamily="34" charset="-128"/>
              </a:rPr>
              <a:t>Quelques caractéristiques communes aux modificateurs centraux</a:t>
            </a:r>
          </a:p>
        </p:txBody>
      </p:sp>
      <p:sp>
        <p:nvSpPr>
          <p:cNvPr id="19460" name="Rectangle 8">
            <a:extLst>
              <a:ext uri="{FF2B5EF4-FFF2-40B4-BE49-F238E27FC236}">
                <a16:creationId xmlns:a16="http://schemas.microsoft.com/office/drawing/2014/main" id="{F4E76CD8-7817-6BBC-8890-D8756F6FC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8538" y="2127250"/>
            <a:ext cx="8609012" cy="3816350"/>
          </a:xfrm>
        </p:spPr>
        <p:txBody>
          <a:bodyPr/>
          <a:lstStyle/>
          <a:p>
            <a:r>
              <a:rPr lang="fr-FR" altLang="fr-FR" sz="2800" dirty="0">
                <a:ea typeface="ＭＳ Ｐゴシック" panose="020B0600070205080204" pitchFamily="34" charset="-128"/>
              </a:rPr>
              <a:t>Tous passent la barrière hémato-méningée</a:t>
            </a:r>
          </a:p>
          <a:p>
            <a:pPr lvl="1"/>
            <a:r>
              <a:rPr lang="fr-FR" altLang="fr-FR" sz="2400" dirty="0">
                <a:ea typeface="ＭＳ Ｐゴシック" panose="020B0600070205080204" pitchFamily="34" charset="-128"/>
              </a:rPr>
              <a:t>Donc liposolubles</a:t>
            </a:r>
          </a:p>
          <a:p>
            <a:pPr lvl="1"/>
            <a:r>
              <a:rPr lang="fr-FR" altLang="fr-FR" sz="2400" dirty="0">
                <a:ea typeface="ＭＳ Ｐゴシック" panose="020B0600070205080204" pitchFamily="34" charset="-128"/>
              </a:rPr>
              <a:t>Le plus souvent bases faibles</a:t>
            </a:r>
          </a:p>
          <a:p>
            <a:pPr lvl="2"/>
            <a:r>
              <a:rPr lang="fr-FR" altLang="fr-FR" sz="2000" dirty="0">
                <a:ea typeface="ＭＳ Ｐゴシック" panose="020B0600070205080204" pitchFamily="34" charset="-128"/>
              </a:rPr>
              <a:t>Exception : barbituriques (acides), propofol et stéroïdes (neutres)</a:t>
            </a:r>
          </a:p>
          <a:p>
            <a:r>
              <a:rPr lang="fr-FR" altLang="fr-FR" sz="2800" dirty="0">
                <a:ea typeface="ＭＳ Ｐゴシック" panose="020B0600070205080204" pitchFamily="34" charset="-128"/>
              </a:rPr>
              <a:t>Indice thérapeutique ± limité</a:t>
            </a:r>
          </a:p>
          <a:p>
            <a:pPr lvl="1"/>
            <a:r>
              <a:rPr lang="fr-FR" altLang="fr-FR" sz="2400" dirty="0">
                <a:ea typeface="ＭＳ Ｐゴシック" panose="020B0600070205080204" pitchFamily="34" charset="-128"/>
              </a:rPr>
              <a:t>Tous plus ou moins dépresseurs cardiovasculaires ou respiratoires</a:t>
            </a:r>
          </a:p>
          <a:p>
            <a:pPr lvl="1">
              <a:buFont typeface="Monotype Sorts" pitchFamily="2" charset="2"/>
              <a:buNone/>
            </a:pPr>
            <a:r>
              <a:rPr lang="fr-FR" altLang="fr-FR" sz="2400" dirty="0">
                <a:ea typeface="ＭＳ Ｐゴシック" panose="020B0600070205080204" pitchFamily="34" charset="-128"/>
              </a:rPr>
              <a:t>(Sauf kétamine, diazépam et anesthésiques locaux)</a:t>
            </a:r>
          </a:p>
          <a:p>
            <a:r>
              <a:rPr lang="fr-FR" altLang="fr-FR" sz="2800" dirty="0">
                <a:ea typeface="ＭＳ Ｐゴシック" panose="020B0600070205080204" pitchFamily="34" charset="-128"/>
              </a:rPr>
              <a:t>Donc nécessité de surveiller les effets</a:t>
            </a: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u numéro de diapositive 4">
            <a:extLst>
              <a:ext uri="{FF2B5EF4-FFF2-40B4-BE49-F238E27FC236}">
                <a16:creationId xmlns:a16="http://schemas.microsoft.com/office/drawing/2014/main" id="{A6826B5D-9017-0E63-E7A5-73484F5BF0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F649871-8736-0F41-A2F8-96DF38358954}" type="slidenum">
              <a:rPr lang="fr-FR" altLang="fr-FR" sz="1000" smtClean="0">
                <a:solidFill>
                  <a:schemeClr val="folHlink"/>
                </a:solidFill>
              </a:rPr>
              <a:pPr/>
              <a:t>30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81928" name="Rectangle 8">
            <a:extLst>
              <a:ext uri="{FF2B5EF4-FFF2-40B4-BE49-F238E27FC236}">
                <a16:creationId xmlns:a16="http://schemas.microsoft.com/office/drawing/2014/main" id="{8034CE58-FF8D-98A8-41F2-E9F7B560C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30480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Toxicité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72707" name="Rectangle 9">
            <a:extLst>
              <a:ext uri="{FF2B5EF4-FFF2-40B4-BE49-F238E27FC236}">
                <a16:creationId xmlns:a16="http://schemas.microsoft.com/office/drawing/2014/main" id="{173A85AC-9AA4-187D-0328-208D22D7B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4438" y="1447800"/>
            <a:ext cx="8056562" cy="4724400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indice thérapeutique &lt; 2</a:t>
            </a:r>
          </a:p>
          <a:p>
            <a:pPr>
              <a:buFont typeface="Monotype Sorts" pitchFamily="2" charset="2"/>
              <a:buNone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Surdosage =&gt; risques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dépression respiratoire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dépression circulatoire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apnées +/-réversibles</a:t>
            </a:r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Espace réservé du numéro de diapositive 3">
            <a:extLst>
              <a:ext uri="{FF2B5EF4-FFF2-40B4-BE49-F238E27FC236}">
                <a16:creationId xmlns:a16="http://schemas.microsoft.com/office/drawing/2014/main" id="{EF0C07D8-4DB0-BC6A-204B-C1AB2A70A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A1143E9-B55B-B641-BA16-01E380BCBA67}" type="slidenum">
              <a:rPr lang="fr-FR" altLang="fr-FR" sz="1000" smtClean="0">
                <a:solidFill>
                  <a:schemeClr val="folHlink"/>
                </a:solidFill>
              </a:rPr>
              <a:pPr/>
              <a:t>31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74754" name="Rectangle 4">
            <a:extLst>
              <a:ext uri="{FF2B5EF4-FFF2-40B4-BE49-F238E27FC236}">
                <a16:creationId xmlns:a16="http://schemas.microsoft.com/office/drawing/2014/main" id="{E8DD5D1C-6053-BE07-F861-084CA137C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1408113"/>
            <a:ext cx="2844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fr-FR" altLang="fr-FR" sz="2800" b="1">
                <a:solidFill>
                  <a:srgbClr val="FFFFFF"/>
                </a:solidFill>
              </a:rPr>
              <a:t>DENOMINATION</a:t>
            </a:r>
            <a:br>
              <a:rPr lang="fr-FR" altLang="fr-FR" sz="2800" b="1">
                <a:solidFill>
                  <a:srgbClr val="FFFFFF"/>
                </a:solidFill>
              </a:rPr>
            </a:br>
            <a:r>
              <a:rPr lang="fr-FR" altLang="fr-FR" sz="2800" b="1">
                <a:solidFill>
                  <a:srgbClr val="FFFFFF"/>
                </a:solidFill>
              </a:rPr>
              <a:t>COMMUNE</a:t>
            </a:r>
          </a:p>
        </p:txBody>
      </p:sp>
      <p:sp>
        <p:nvSpPr>
          <p:cNvPr id="74755" name="Line 5">
            <a:extLst>
              <a:ext uri="{FF2B5EF4-FFF2-40B4-BE49-F238E27FC236}">
                <a16:creationId xmlns:a16="http://schemas.microsoft.com/office/drawing/2014/main" id="{90FF1B81-4C8F-0586-AA8D-DDF67A775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0" y="1357313"/>
            <a:ext cx="73533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56" name="Line 6">
            <a:extLst>
              <a:ext uri="{FF2B5EF4-FFF2-40B4-BE49-F238E27FC236}">
                <a16:creationId xmlns:a16="http://schemas.microsoft.com/office/drawing/2014/main" id="{28851713-1E6C-C5A4-0E29-22CF45AF8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4050" y="5865813"/>
            <a:ext cx="73533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57" name="Rectangle 7">
            <a:extLst>
              <a:ext uri="{FF2B5EF4-FFF2-40B4-BE49-F238E27FC236}">
                <a16:creationId xmlns:a16="http://schemas.microsoft.com/office/drawing/2014/main" id="{245E151D-418B-0017-42B8-091A3D165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1547813"/>
            <a:ext cx="2298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fr-FR" altLang="fr-FR" sz="2800" b="1">
                <a:solidFill>
                  <a:srgbClr val="F880FF"/>
                </a:solidFill>
              </a:rPr>
              <a:t>NOM DEPOSE</a:t>
            </a:r>
            <a:br>
              <a:rPr lang="fr-FR" altLang="fr-FR" sz="2800" b="1">
                <a:solidFill>
                  <a:srgbClr val="F880FF"/>
                </a:solidFill>
              </a:rPr>
            </a:br>
            <a:endParaRPr lang="fr-FR" altLang="fr-FR" sz="2800" b="1">
              <a:solidFill>
                <a:srgbClr val="F880FF"/>
              </a:solidFill>
            </a:endParaRPr>
          </a:p>
        </p:txBody>
      </p:sp>
      <p:grpSp>
        <p:nvGrpSpPr>
          <p:cNvPr id="74758" name="Group 22">
            <a:extLst>
              <a:ext uri="{FF2B5EF4-FFF2-40B4-BE49-F238E27FC236}">
                <a16:creationId xmlns:a16="http://schemas.microsoft.com/office/drawing/2014/main" id="{1BAB1820-B2EE-F559-8F9A-B57CAE113348}"/>
              </a:ext>
            </a:extLst>
          </p:cNvPr>
          <p:cNvGrpSpPr>
            <a:grpSpLocks/>
          </p:cNvGrpSpPr>
          <p:nvPr/>
        </p:nvGrpSpPr>
        <p:grpSpPr bwMode="auto">
          <a:xfrm>
            <a:off x="1935163" y="2776538"/>
            <a:ext cx="566737" cy="280987"/>
            <a:chOff x="524" y="2208"/>
            <a:chExt cx="357" cy="177"/>
          </a:xfrm>
        </p:grpSpPr>
        <p:sp>
          <p:nvSpPr>
            <p:cNvPr id="74774" name="Rectangle 16">
              <a:extLst>
                <a:ext uri="{FF2B5EF4-FFF2-40B4-BE49-F238E27FC236}">
                  <a16:creationId xmlns:a16="http://schemas.microsoft.com/office/drawing/2014/main" id="{55F87846-74BC-CE41-5DB9-EA8CC35F4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2252"/>
              <a:ext cx="32" cy="128"/>
            </a:xfrm>
            <a:prstGeom prst="rect">
              <a:avLst/>
            </a:prstGeom>
            <a:solidFill>
              <a:srgbClr val="FEFF2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74775" name="Freeform 17">
              <a:extLst>
                <a:ext uri="{FF2B5EF4-FFF2-40B4-BE49-F238E27FC236}">
                  <a16:creationId xmlns:a16="http://schemas.microsoft.com/office/drawing/2014/main" id="{8840F460-C87D-31DC-A143-4F62642EE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2208"/>
              <a:ext cx="313" cy="169"/>
            </a:xfrm>
            <a:custGeom>
              <a:avLst/>
              <a:gdLst>
                <a:gd name="T0" fmla="*/ 0 w 313"/>
                <a:gd name="T1" fmla="*/ 40 h 169"/>
                <a:gd name="T2" fmla="*/ 0 w 313"/>
                <a:gd name="T3" fmla="*/ 152 h 169"/>
                <a:gd name="T4" fmla="*/ 48 w 313"/>
                <a:gd name="T5" fmla="*/ 168 h 169"/>
                <a:gd name="T6" fmla="*/ 192 w 313"/>
                <a:gd name="T7" fmla="*/ 168 h 169"/>
                <a:gd name="T8" fmla="*/ 192 w 313"/>
                <a:gd name="T9" fmla="*/ 64 h 169"/>
                <a:gd name="T10" fmla="*/ 192 w 313"/>
                <a:gd name="T11" fmla="*/ 48 h 169"/>
                <a:gd name="T12" fmla="*/ 304 w 313"/>
                <a:gd name="T13" fmla="*/ 48 h 169"/>
                <a:gd name="T14" fmla="*/ 312 w 313"/>
                <a:gd name="T15" fmla="*/ 40 h 169"/>
                <a:gd name="T16" fmla="*/ 312 w 313"/>
                <a:gd name="T17" fmla="*/ 16 h 169"/>
                <a:gd name="T18" fmla="*/ 304 w 313"/>
                <a:gd name="T19" fmla="*/ 8 h 169"/>
                <a:gd name="T20" fmla="*/ 96 w 313"/>
                <a:gd name="T21" fmla="*/ 0 h 169"/>
                <a:gd name="T22" fmla="*/ 16 w 313"/>
                <a:gd name="T23" fmla="*/ 32 h 169"/>
                <a:gd name="T24" fmla="*/ 0 w 313"/>
                <a:gd name="T25" fmla="*/ 40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3"/>
                <a:gd name="T40" fmla="*/ 0 h 169"/>
                <a:gd name="T41" fmla="*/ 313 w 313"/>
                <a:gd name="T42" fmla="*/ 169 h 1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3" h="169">
                  <a:moveTo>
                    <a:pt x="0" y="40"/>
                  </a:moveTo>
                  <a:lnTo>
                    <a:pt x="0" y="152"/>
                  </a:lnTo>
                  <a:lnTo>
                    <a:pt x="48" y="168"/>
                  </a:lnTo>
                  <a:lnTo>
                    <a:pt x="192" y="168"/>
                  </a:lnTo>
                  <a:lnTo>
                    <a:pt x="192" y="64"/>
                  </a:lnTo>
                  <a:lnTo>
                    <a:pt x="192" y="48"/>
                  </a:lnTo>
                  <a:lnTo>
                    <a:pt x="304" y="48"/>
                  </a:lnTo>
                  <a:lnTo>
                    <a:pt x="312" y="40"/>
                  </a:lnTo>
                  <a:lnTo>
                    <a:pt x="312" y="16"/>
                  </a:lnTo>
                  <a:lnTo>
                    <a:pt x="304" y="8"/>
                  </a:lnTo>
                  <a:lnTo>
                    <a:pt x="96" y="0"/>
                  </a:lnTo>
                  <a:lnTo>
                    <a:pt x="16" y="32"/>
                  </a:lnTo>
                  <a:lnTo>
                    <a:pt x="0" y="4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6" name="Freeform 18">
              <a:extLst>
                <a:ext uri="{FF2B5EF4-FFF2-40B4-BE49-F238E27FC236}">
                  <a16:creationId xmlns:a16="http://schemas.microsoft.com/office/drawing/2014/main" id="{CF54FACB-DCCE-E7E3-80B5-710E22F0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320"/>
              <a:ext cx="97" cy="33"/>
            </a:xfrm>
            <a:custGeom>
              <a:avLst/>
              <a:gdLst>
                <a:gd name="T0" fmla="*/ 24 w 97"/>
                <a:gd name="T1" fmla="*/ 0 h 33"/>
                <a:gd name="T2" fmla="*/ 88 w 97"/>
                <a:gd name="T3" fmla="*/ 0 h 33"/>
                <a:gd name="T4" fmla="*/ 96 w 97"/>
                <a:gd name="T5" fmla="*/ 8 h 33"/>
                <a:gd name="T6" fmla="*/ 96 w 97"/>
                <a:gd name="T7" fmla="*/ 24 h 33"/>
                <a:gd name="T8" fmla="*/ 88 w 97"/>
                <a:gd name="T9" fmla="*/ 32 h 33"/>
                <a:gd name="T10" fmla="*/ 72 w 97"/>
                <a:gd name="T11" fmla="*/ 32 h 33"/>
                <a:gd name="T12" fmla="*/ 8 w 97"/>
                <a:gd name="T13" fmla="*/ 32 h 33"/>
                <a:gd name="T14" fmla="*/ 0 w 97"/>
                <a:gd name="T15" fmla="*/ 24 h 33"/>
                <a:gd name="T16" fmla="*/ 0 w 97"/>
                <a:gd name="T17" fmla="*/ 8 h 33"/>
                <a:gd name="T18" fmla="*/ 8 w 97"/>
                <a:gd name="T19" fmla="*/ 0 h 33"/>
                <a:gd name="T20" fmla="*/ 24 w 97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33"/>
                <a:gd name="T35" fmla="*/ 97 w 97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33">
                  <a:moveTo>
                    <a:pt x="24" y="0"/>
                  </a:moveTo>
                  <a:lnTo>
                    <a:pt x="88" y="0"/>
                  </a:lnTo>
                  <a:lnTo>
                    <a:pt x="96" y="8"/>
                  </a:lnTo>
                  <a:lnTo>
                    <a:pt x="96" y="24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7" name="Freeform 19">
              <a:extLst>
                <a:ext uri="{FF2B5EF4-FFF2-40B4-BE49-F238E27FC236}">
                  <a16:creationId xmlns:a16="http://schemas.microsoft.com/office/drawing/2014/main" id="{21519FC2-880D-8D6A-9C7C-1EA3475B7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352"/>
              <a:ext cx="81" cy="33"/>
            </a:xfrm>
            <a:custGeom>
              <a:avLst/>
              <a:gdLst>
                <a:gd name="T0" fmla="*/ 72 w 81"/>
                <a:gd name="T1" fmla="*/ 0 h 33"/>
                <a:gd name="T2" fmla="*/ 8 w 81"/>
                <a:gd name="T3" fmla="*/ 0 h 33"/>
                <a:gd name="T4" fmla="*/ 0 w 81"/>
                <a:gd name="T5" fmla="*/ 8 h 33"/>
                <a:gd name="T6" fmla="*/ 0 w 81"/>
                <a:gd name="T7" fmla="*/ 24 h 33"/>
                <a:gd name="T8" fmla="*/ 16 w 81"/>
                <a:gd name="T9" fmla="*/ 32 h 33"/>
                <a:gd name="T10" fmla="*/ 72 w 81"/>
                <a:gd name="T11" fmla="*/ 32 h 33"/>
                <a:gd name="T12" fmla="*/ 80 w 81"/>
                <a:gd name="T13" fmla="*/ 24 h 33"/>
                <a:gd name="T14" fmla="*/ 80 w 81"/>
                <a:gd name="T15" fmla="*/ 8 h 33"/>
                <a:gd name="T16" fmla="*/ 72 w 81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33"/>
                <a:gd name="T29" fmla="*/ 81 w 81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33">
                  <a:moveTo>
                    <a:pt x="72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0" y="8"/>
                  </a:lnTo>
                  <a:lnTo>
                    <a:pt x="72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8" name="Freeform 20">
              <a:extLst>
                <a:ext uri="{FF2B5EF4-FFF2-40B4-BE49-F238E27FC236}">
                  <a16:creationId xmlns:a16="http://schemas.microsoft.com/office/drawing/2014/main" id="{C103253A-B371-7D2A-3340-F66641117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280"/>
              <a:ext cx="97" cy="41"/>
            </a:xfrm>
            <a:custGeom>
              <a:avLst/>
              <a:gdLst>
                <a:gd name="T0" fmla="*/ 8 w 97"/>
                <a:gd name="T1" fmla="*/ 0 h 41"/>
                <a:gd name="T2" fmla="*/ 88 w 97"/>
                <a:gd name="T3" fmla="*/ 0 h 41"/>
                <a:gd name="T4" fmla="*/ 96 w 97"/>
                <a:gd name="T5" fmla="*/ 8 h 41"/>
                <a:gd name="T6" fmla="*/ 96 w 97"/>
                <a:gd name="T7" fmla="*/ 32 h 41"/>
                <a:gd name="T8" fmla="*/ 80 w 97"/>
                <a:gd name="T9" fmla="*/ 40 h 41"/>
                <a:gd name="T10" fmla="*/ 8 w 97"/>
                <a:gd name="T11" fmla="*/ 40 h 41"/>
                <a:gd name="T12" fmla="*/ 0 w 97"/>
                <a:gd name="T13" fmla="*/ 32 h 41"/>
                <a:gd name="T14" fmla="*/ 0 w 97"/>
                <a:gd name="T15" fmla="*/ 8 h 41"/>
                <a:gd name="T16" fmla="*/ 8 w 9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41"/>
                <a:gd name="T29" fmla="*/ 97 w 9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41">
                  <a:moveTo>
                    <a:pt x="8" y="0"/>
                  </a:moveTo>
                  <a:lnTo>
                    <a:pt x="88" y="0"/>
                  </a:lnTo>
                  <a:lnTo>
                    <a:pt x="96" y="8"/>
                  </a:lnTo>
                  <a:lnTo>
                    <a:pt x="96" y="32"/>
                  </a:lnTo>
                  <a:lnTo>
                    <a:pt x="80" y="40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9" name="Freeform 21">
              <a:extLst>
                <a:ext uri="{FF2B5EF4-FFF2-40B4-BE49-F238E27FC236}">
                  <a16:creationId xmlns:a16="http://schemas.microsoft.com/office/drawing/2014/main" id="{9106706F-75E2-9B3B-CDA7-A6400B468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2208"/>
              <a:ext cx="217" cy="105"/>
            </a:xfrm>
            <a:custGeom>
              <a:avLst/>
              <a:gdLst>
                <a:gd name="T0" fmla="*/ 80 w 217"/>
                <a:gd name="T1" fmla="*/ 0 h 105"/>
                <a:gd name="T2" fmla="*/ 144 w 217"/>
                <a:gd name="T3" fmla="*/ 0 h 105"/>
                <a:gd name="T4" fmla="*/ 216 w 217"/>
                <a:gd name="T5" fmla="*/ 48 h 105"/>
                <a:gd name="T6" fmla="*/ 200 w 217"/>
                <a:gd name="T7" fmla="*/ 72 h 105"/>
                <a:gd name="T8" fmla="*/ 176 w 217"/>
                <a:gd name="T9" fmla="*/ 72 h 105"/>
                <a:gd name="T10" fmla="*/ 160 w 217"/>
                <a:gd name="T11" fmla="*/ 72 h 105"/>
                <a:gd name="T12" fmla="*/ 144 w 217"/>
                <a:gd name="T13" fmla="*/ 64 h 105"/>
                <a:gd name="T14" fmla="*/ 136 w 217"/>
                <a:gd name="T15" fmla="*/ 56 h 105"/>
                <a:gd name="T16" fmla="*/ 112 w 217"/>
                <a:gd name="T17" fmla="*/ 56 h 105"/>
                <a:gd name="T18" fmla="*/ 96 w 217"/>
                <a:gd name="T19" fmla="*/ 80 h 105"/>
                <a:gd name="T20" fmla="*/ 56 w 217"/>
                <a:gd name="T21" fmla="*/ 104 h 105"/>
                <a:gd name="T22" fmla="*/ 0 w 217"/>
                <a:gd name="T23" fmla="*/ 104 h 105"/>
                <a:gd name="T24" fmla="*/ 0 w 217"/>
                <a:gd name="T25" fmla="*/ 40 h 105"/>
                <a:gd name="T26" fmla="*/ 80 w 217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"/>
                <a:gd name="T43" fmla="*/ 0 h 105"/>
                <a:gd name="T44" fmla="*/ 217 w 217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" h="105">
                  <a:moveTo>
                    <a:pt x="80" y="0"/>
                  </a:moveTo>
                  <a:lnTo>
                    <a:pt x="144" y="0"/>
                  </a:lnTo>
                  <a:lnTo>
                    <a:pt x="216" y="48"/>
                  </a:lnTo>
                  <a:lnTo>
                    <a:pt x="200" y="72"/>
                  </a:lnTo>
                  <a:lnTo>
                    <a:pt x="176" y="72"/>
                  </a:lnTo>
                  <a:lnTo>
                    <a:pt x="160" y="72"/>
                  </a:lnTo>
                  <a:lnTo>
                    <a:pt x="144" y="64"/>
                  </a:lnTo>
                  <a:lnTo>
                    <a:pt x="136" y="56"/>
                  </a:lnTo>
                  <a:lnTo>
                    <a:pt x="112" y="56"/>
                  </a:lnTo>
                  <a:lnTo>
                    <a:pt x="96" y="80"/>
                  </a:lnTo>
                  <a:lnTo>
                    <a:pt x="56" y="104"/>
                  </a:lnTo>
                  <a:lnTo>
                    <a:pt x="0" y="104"/>
                  </a:lnTo>
                  <a:lnTo>
                    <a:pt x="0" y="4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4759" name="Rectangle 23">
            <a:extLst>
              <a:ext uri="{FF2B5EF4-FFF2-40B4-BE49-F238E27FC236}">
                <a16:creationId xmlns:a16="http://schemas.microsoft.com/office/drawing/2014/main" id="{7BC621DD-3A82-05DA-AB85-6932AD1A3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1408113"/>
            <a:ext cx="2844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fr-FR" altLang="fr-FR" sz="2800" b="1">
                <a:solidFill>
                  <a:schemeClr val="bg2"/>
                </a:solidFill>
              </a:rPr>
              <a:t>DENOMINATION</a:t>
            </a:r>
            <a:br>
              <a:rPr lang="fr-FR" altLang="fr-FR" sz="2800" b="1">
                <a:solidFill>
                  <a:schemeClr val="bg2"/>
                </a:solidFill>
              </a:rPr>
            </a:br>
            <a:r>
              <a:rPr lang="fr-FR" altLang="fr-FR" sz="2800" b="1">
                <a:solidFill>
                  <a:schemeClr val="bg2"/>
                </a:solidFill>
              </a:rPr>
              <a:t>COMMUNE</a:t>
            </a:r>
          </a:p>
        </p:txBody>
      </p:sp>
      <p:sp>
        <p:nvSpPr>
          <p:cNvPr id="74760" name="Line 24">
            <a:extLst>
              <a:ext uri="{FF2B5EF4-FFF2-40B4-BE49-F238E27FC236}">
                <a16:creationId xmlns:a16="http://schemas.microsoft.com/office/drawing/2014/main" id="{D6583533-CF21-6B81-DBA1-B1B621480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6750" y="1357313"/>
            <a:ext cx="7353300" cy="0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61" name="Line 25">
            <a:extLst>
              <a:ext uri="{FF2B5EF4-FFF2-40B4-BE49-F238E27FC236}">
                <a16:creationId xmlns:a16="http://schemas.microsoft.com/office/drawing/2014/main" id="{622C4207-942D-48FA-1C71-5FF93C481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4050" y="5865813"/>
            <a:ext cx="7353300" cy="0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62" name="Rectangle 26">
            <a:extLst>
              <a:ext uri="{FF2B5EF4-FFF2-40B4-BE49-F238E27FC236}">
                <a16:creationId xmlns:a16="http://schemas.microsoft.com/office/drawing/2014/main" id="{E1AA2D74-6A76-5149-62FF-F0615EB2E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1547813"/>
            <a:ext cx="2298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fr-FR" altLang="fr-FR" sz="2800" b="1">
                <a:solidFill>
                  <a:schemeClr val="bg2"/>
                </a:solidFill>
              </a:rPr>
              <a:t>NOM DEPOSE</a:t>
            </a:r>
            <a:br>
              <a:rPr lang="fr-FR" altLang="fr-FR" sz="2800" b="1">
                <a:solidFill>
                  <a:schemeClr val="bg2"/>
                </a:solidFill>
              </a:rPr>
            </a:br>
            <a:endParaRPr lang="fr-FR" altLang="fr-FR" sz="2800" b="1">
              <a:solidFill>
                <a:schemeClr val="bg2"/>
              </a:solidFill>
            </a:endParaRPr>
          </a:p>
        </p:txBody>
      </p:sp>
      <p:sp>
        <p:nvSpPr>
          <p:cNvPr id="74763" name="Rectangle 27">
            <a:extLst>
              <a:ext uri="{FF2B5EF4-FFF2-40B4-BE49-F238E27FC236}">
                <a16:creationId xmlns:a16="http://schemas.microsoft.com/office/drawing/2014/main" id="{8D4B3382-7E92-E776-5634-960C10894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2455863"/>
            <a:ext cx="2717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4800"/>
              </a:lnSpc>
            </a:pPr>
            <a:r>
              <a:rPr lang="fr-FR" altLang="fr-FR" sz="2800" b="1" i="1">
                <a:solidFill>
                  <a:schemeClr val="bg2"/>
                </a:solidFill>
              </a:rPr>
              <a:t>Isoflurane</a:t>
            </a:r>
          </a:p>
          <a:p>
            <a:pPr>
              <a:lnSpc>
                <a:spcPts val="4800"/>
              </a:lnSpc>
            </a:pPr>
            <a:endParaRPr lang="fr-FR" altLang="fr-FR" sz="2800" b="1" i="1">
              <a:solidFill>
                <a:schemeClr val="bg2"/>
              </a:solidFill>
            </a:endParaRPr>
          </a:p>
          <a:p>
            <a:pPr>
              <a:lnSpc>
                <a:spcPts val="4800"/>
              </a:lnSpc>
            </a:pPr>
            <a:endParaRPr lang="fr-FR" altLang="fr-FR" sz="2800" b="1" i="1">
              <a:solidFill>
                <a:schemeClr val="bg2"/>
              </a:solidFill>
            </a:endParaRPr>
          </a:p>
          <a:p>
            <a:pPr>
              <a:lnSpc>
                <a:spcPts val="4800"/>
              </a:lnSpc>
            </a:pPr>
            <a:r>
              <a:rPr lang="fr-FR" altLang="fr-FR" sz="2800" b="1" i="1">
                <a:solidFill>
                  <a:schemeClr val="bg2"/>
                </a:solidFill>
              </a:rPr>
              <a:t>Sévoflurane</a:t>
            </a:r>
          </a:p>
          <a:p>
            <a:pPr>
              <a:lnSpc>
                <a:spcPct val="110000"/>
              </a:lnSpc>
            </a:pPr>
            <a:endParaRPr lang="fr-FR" altLang="fr-FR" sz="2800" b="1" i="1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</a:pPr>
            <a:r>
              <a:rPr lang="fr-FR" altLang="fr-FR" sz="2800" b="1" i="1">
                <a:solidFill>
                  <a:srgbClr val="A6A6A6"/>
                </a:solidFill>
              </a:rPr>
              <a:t>Enflurane</a:t>
            </a:r>
          </a:p>
        </p:txBody>
      </p:sp>
      <p:sp>
        <p:nvSpPr>
          <p:cNvPr id="74764" name="Rectangle 28">
            <a:extLst>
              <a:ext uri="{FF2B5EF4-FFF2-40B4-BE49-F238E27FC236}">
                <a16:creationId xmlns:a16="http://schemas.microsoft.com/office/drawing/2014/main" id="{F699E3D2-3B71-7CCD-E790-9D8BCCA6B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13" y="2411413"/>
            <a:ext cx="381635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4800"/>
              </a:lnSpc>
            </a:pPr>
            <a:r>
              <a:rPr lang="fr-FR" altLang="fr-FR" sz="2800" b="1">
                <a:solidFill>
                  <a:srgbClr val="3366FF"/>
                </a:solidFill>
              </a:rPr>
              <a:t>Isoflo 100%, Vetflurane</a:t>
            </a:r>
          </a:p>
          <a:p>
            <a:pPr>
              <a:lnSpc>
                <a:spcPct val="140000"/>
              </a:lnSpc>
            </a:pPr>
            <a:r>
              <a:rPr lang="fr-FR" altLang="fr-FR" sz="2000" b="1">
                <a:solidFill>
                  <a:srgbClr val="3366FF"/>
                </a:solidFill>
              </a:rPr>
              <a:t>Isoflurane Belamont K(H),</a:t>
            </a:r>
          </a:p>
          <a:p>
            <a:pPr>
              <a:lnSpc>
                <a:spcPct val="140000"/>
              </a:lnSpc>
            </a:pPr>
            <a:r>
              <a:rPr lang="fr-FR" altLang="fr-FR" sz="2000" b="1">
                <a:solidFill>
                  <a:srgbClr val="3366FF"/>
                </a:solidFill>
              </a:rPr>
              <a:t>Kalinox (H), Forène (H),</a:t>
            </a:r>
          </a:p>
          <a:p>
            <a:pPr>
              <a:lnSpc>
                <a:spcPct val="140000"/>
              </a:lnSpc>
            </a:pPr>
            <a:r>
              <a:rPr lang="fr-FR" altLang="fr-FR" sz="2000" b="1">
                <a:solidFill>
                  <a:srgbClr val="3366FF"/>
                </a:solidFill>
              </a:rPr>
              <a:t>Medimix (H)</a:t>
            </a:r>
          </a:p>
          <a:p>
            <a:pPr>
              <a:lnSpc>
                <a:spcPts val="4800"/>
              </a:lnSpc>
            </a:pPr>
            <a:r>
              <a:rPr lang="fr-FR" altLang="fr-FR" sz="2800" b="1">
                <a:solidFill>
                  <a:srgbClr val="3366FF"/>
                </a:solidFill>
              </a:rPr>
              <a:t>Sevoflo 100%</a:t>
            </a:r>
          </a:p>
          <a:p>
            <a:pPr>
              <a:lnSpc>
                <a:spcPct val="140000"/>
              </a:lnSpc>
            </a:pPr>
            <a:r>
              <a:rPr lang="fr-FR" altLang="fr-FR" sz="2000" b="1">
                <a:solidFill>
                  <a:srgbClr val="3366FF"/>
                </a:solidFill>
              </a:rPr>
              <a:t>Sevorane (H)</a:t>
            </a:r>
          </a:p>
          <a:p>
            <a:pPr>
              <a:lnSpc>
                <a:spcPct val="140000"/>
              </a:lnSpc>
            </a:pPr>
            <a:r>
              <a:rPr lang="fr-FR" altLang="fr-FR" sz="2000" b="1">
                <a:solidFill>
                  <a:srgbClr val="A0B9FD"/>
                </a:solidFill>
              </a:rPr>
              <a:t>Ethrane (H)</a:t>
            </a:r>
          </a:p>
        </p:txBody>
      </p:sp>
      <p:grpSp>
        <p:nvGrpSpPr>
          <p:cNvPr id="74765" name="Group 42">
            <a:extLst>
              <a:ext uri="{FF2B5EF4-FFF2-40B4-BE49-F238E27FC236}">
                <a16:creationId xmlns:a16="http://schemas.microsoft.com/office/drawing/2014/main" id="{D8CB1FA9-AA4F-3BAE-7018-8C6A33BBD7F8}"/>
              </a:ext>
            </a:extLst>
          </p:cNvPr>
          <p:cNvGrpSpPr>
            <a:grpSpLocks/>
          </p:cNvGrpSpPr>
          <p:nvPr/>
        </p:nvGrpSpPr>
        <p:grpSpPr bwMode="auto">
          <a:xfrm>
            <a:off x="1935163" y="2776538"/>
            <a:ext cx="566737" cy="280987"/>
            <a:chOff x="524" y="2208"/>
            <a:chExt cx="357" cy="177"/>
          </a:xfrm>
        </p:grpSpPr>
        <p:sp>
          <p:nvSpPr>
            <p:cNvPr id="74768" name="Rectangle 36">
              <a:extLst>
                <a:ext uri="{FF2B5EF4-FFF2-40B4-BE49-F238E27FC236}">
                  <a16:creationId xmlns:a16="http://schemas.microsoft.com/office/drawing/2014/main" id="{A3E49C29-B5A9-6195-B657-0315E6D1E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" y="2252"/>
              <a:ext cx="32" cy="128"/>
            </a:xfrm>
            <a:prstGeom prst="rect">
              <a:avLst/>
            </a:prstGeom>
            <a:solidFill>
              <a:srgbClr val="FEFF2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74769" name="Freeform 37">
              <a:extLst>
                <a:ext uri="{FF2B5EF4-FFF2-40B4-BE49-F238E27FC236}">
                  <a16:creationId xmlns:a16="http://schemas.microsoft.com/office/drawing/2014/main" id="{23938DBB-C591-82A4-9DEC-9EAD46FB5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2208"/>
              <a:ext cx="313" cy="169"/>
            </a:xfrm>
            <a:custGeom>
              <a:avLst/>
              <a:gdLst>
                <a:gd name="T0" fmla="*/ 0 w 313"/>
                <a:gd name="T1" fmla="*/ 40 h 169"/>
                <a:gd name="T2" fmla="*/ 0 w 313"/>
                <a:gd name="T3" fmla="*/ 152 h 169"/>
                <a:gd name="T4" fmla="*/ 48 w 313"/>
                <a:gd name="T5" fmla="*/ 168 h 169"/>
                <a:gd name="T6" fmla="*/ 192 w 313"/>
                <a:gd name="T7" fmla="*/ 168 h 169"/>
                <a:gd name="T8" fmla="*/ 192 w 313"/>
                <a:gd name="T9" fmla="*/ 64 h 169"/>
                <a:gd name="T10" fmla="*/ 192 w 313"/>
                <a:gd name="T11" fmla="*/ 48 h 169"/>
                <a:gd name="T12" fmla="*/ 304 w 313"/>
                <a:gd name="T13" fmla="*/ 48 h 169"/>
                <a:gd name="T14" fmla="*/ 312 w 313"/>
                <a:gd name="T15" fmla="*/ 40 h 169"/>
                <a:gd name="T16" fmla="*/ 312 w 313"/>
                <a:gd name="T17" fmla="*/ 16 h 169"/>
                <a:gd name="T18" fmla="*/ 304 w 313"/>
                <a:gd name="T19" fmla="*/ 8 h 169"/>
                <a:gd name="T20" fmla="*/ 96 w 313"/>
                <a:gd name="T21" fmla="*/ 0 h 169"/>
                <a:gd name="T22" fmla="*/ 16 w 313"/>
                <a:gd name="T23" fmla="*/ 32 h 169"/>
                <a:gd name="T24" fmla="*/ 0 w 313"/>
                <a:gd name="T25" fmla="*/ 40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3"/>
                <a:gd name="T40" fmla="*/ 0 h 169"/>
                <a:gd name="T41" fmla="*/ 313 w 313"/>
                <a:gd name="T42" fmla="*/ 169 h 1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3" h="169">
                  <a:moveTo>
                    <a:pt x="0" y="40"/>
                  </a:moveTo>
                  <a:lnTo>
                    <a:pt x="0" y="152"/>
                  </a:lnTo>
                  <a:lnTo>
                    <a:pt x="48" y="168"/>
                  </a:lnTo>
                  <a:lnTo>
                    <a:pt x="192" y="168"/>
                  </a:lnTo>
                  <a:lnTo>
                    <a:pt x="192" y="64"/>
                  </a:lnTo>
                  <a:lnTo>
                    <a:pt x="192" y="48"/>
                  </a:lnTo>
                  <a:lnTo>
                    <a:pt x="304" y="48"/>
                  </a:lnTo>
                  <a:lnTo>
                    <a:pt x="312" y="40"/>
                  </a:lnTo>
                  <a:lnTo>
                    <a:pt x="312" y="16"/>
                  </a:lnTo>
                  <a:lnTo>
                    <a:pt x="304" y="8"/>
                  </a:lnTo>
                  <a:lnTo>
                    <a:pt x="96" y="0"/>
                  </a:lnTo>
                  <a:lnTo>
                    <a:pt x="16" y="32"/>
                  </a:lnTo>
                  <a:lnTo>
                    <a:pt x="0" y="4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0" name="Freeform 38">
              <a:extLst>
                <a:ext uri="{FF2B5EF4-FFF2-40B4-BE49-F238E27FC236}">
                  <a16:creationId xmlns:a16="http://schemas.microsoft.com/office/drawing/2014/main" id="{77032AC0-FE61-8F96-6D6D-0E973F292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320"/>
              <a:ext cx="97" cy="33"/>
            </a:xfrm>
            <a:custGeom>
              <a:avLst/>
              <a:gdLst>
                <a:gd name="T0" fmla="*/ 24 w 97"/>
                <a:gd name="T1" fmla="*/ 0 h 33"/>
                <a:gd name="T2" fmla="*/ 88 w 97"/>
                <a:gd name="T3" fmla="*/ 0 h 33"/>
                <a:gd name="T4" fmla="*/ 96 w 97"/>
                <a:gd name="T5" fmla="*/ 8 h 33"/>
                <a:gd name="T6" fmla="*/ 96 w 97"/>
                <a:gd name="T7" fmla="*/ 24 h 33"/>
                <a:gd name="T8" fmla="*/ 88 w 97"/>
                <a:gd name="T9" fmla="*/ 32 h 33"/>
                <a:gd name="T10" fmla="*/ 72 w 97"/>
                <a:gd name="T11" fmla="*/ 32 h 33"/>
                <a:gd name="T12" fmla="*/ 8 w 97"/>
                <a:gd name="T13" fmla="*/ 32 h 33"/>
                <a:gd name="T14" fmla="*/ 0 w 97"/>
                <a:gd name="T15" fmla="*/ 24 h 33"/>
                <a:gd name="T16" fmla="*/ 0 w 97"/>
                <a:gd name="T17" fmla="*/ 8 h 33"/>
                <a:gd name="T18" fmla="*/ 8 w 97"/>
                <a:gd name="T19" fmla="*/ 0 h 33"/>
                <a:gd name="T20" fmla="*/ 24 w 97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33"/>
                <a:gd name="T35" fmla="*/ 97 w 97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33">
                  <a:moveTo>
                    <a:pt x="24" y="0"/>
                  </a:moveTo>
                  <a:lnTo>
                    <a:pt x="88" y="0"/>
                  </a:lnTo>
                  <a:lnTo>
                    <a:pt x="96" y="8"/>
                  </a:lnTo>
                  <a:lnTo>
                    <a:pt x="96" y="24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1" name="Freeform 39">
              <a:extLst>
                <a:ext uri="{FF2B5EF4-FFF2-40B4-BE49-F238E27FC236}">
                  <a16:creationId xmlns:a16="http://schemas.microsoft.com/office/drawing/2014/main" id="{EFD32751-F4EC-4A32-70B3-C68C91800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352"/>
              <a:ext cx="81" cy="33"/>
            </a:xfrm>
            <a:custGeom>
              <a:avLst/>
              <a:gdLst>
                <a:gd name="T0" fmla="*/ 72 w 81"/>
                <a:gd name="T1" fmla="*/ 0 h 33"/>
                <a:gd name="T2" fmla="*/ 8 w 81"/>
                <a:gd name="T3" fmla="*/ 0 h 33"/>
                <a:gd name="T4" fmla="*/ 0 w 81"/>
                <a:gd name="T5" fmla="*/ 8 h 33"/>
                <a:gd name="T6" fmla="*/ 0 w 81"/>
                <a:gd name="T7" fmla="*/ 24 h 33"/>
                <a:gd name="T8" fmla="*/ 16 w 81"/>
                <a:gd name="T9" fmla="*/ 32 h 33"/>
                <a:gd name="T10" fmla="*/ 72 w 81"/>
                <a:gd name="T11" fmla="*/ 32 h 33"/>
                <a:gd name="T12" fmla="*/ 80 w 81"/>
                <a:gd name="T13" fmla="*/ 24 h 33"/>
                <a:gd name="T14" fmla="*/ 80 w 81"/>
                <a:gd name="T15" fmla="*/ 8 h 33"/>
                <a:gd name="T16" fmla="*/ 72 w 81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33"/>
                <a:gd name="T29" fmla="*/ 81 w 81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33">
                  <a:moveTo>
                    <a:pt x="72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80" y="8"/>
                  </a:lnTo>
                  <a:lnTo>
                    <a:pt x="72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2" name="Freeform 40">
              <a:extLst>
                <a:ext uri="{FF2B5EF4-FFF2-40B4-BE49-F238E27FC236}">
                  <a16:creationId xmlns:a16="http://schemas.microsoft.com/office/drawing/2014/main" id="{A8774155-3129-8ABA-049D-992BE19D6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280"/>
              <a:ext cx="97" cy="41"/>
            </a:xfrm>
            <a:custGeom>
              <a:avLst/>
              <a:gdLst>
                <a:gd name="T0" fmla="*/ 8 w 97"/>
                <a:gd name="T1" fmla="*/ 0 h 41"/>
                <a:gd name="T2" fmla="*/ 88 w 97"/>
                <a:gd name="T3" fmla="*/ 0 h 41"/>
                <a:gd name="T4" fmla="*/ 96 w 97"/>
                <a:gd name="T5" fmla="*/ 8 h 41"/>
                <a:gd name="T6" fmla="*/ 96 w 97"/>
                <a:gd name="T7" fmla="*/ 32 h 41"/>
                <a:gd name="T8" fmla="*/ 80 w 97"/>
                <a:gd name="T9" fmla="*/ 40 h 41"/>
                <a:gd name="T10" fmla="*/ 8 w 97"/>
                <a:gd name="T11" fmla="*/ 40 h 41"/>
                <a:gd name="T12" fmla="*/ 0 w 97"/>
                <a:gd name="T13" fmla="*/ 32 h 41"/>
                <a:gd name="T14" fmla="*/ 0 w 97"/>
                <a:gd name="T15" fmla="*/ 8 h 41"/>
                <a:gd name="T16" fmla="*/ 8 w 9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41"/>
                <a:gd name="T29" fmla="*/ 97 w 9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41">
                  <a:moveTo>
                    <a:pt x="8" y="0"/>
                  </a:moveTo>
                  <a:lnTo>
                    <a:pt x="88" y="0"/>
                  </a:lnTo>
                  <a:lnTo>
                    <a:pt x="96" y="8"/>
                  </a:lnTo>
                  <a:lnTo>
                    <a:pt x="96" y="32"/>
                  </a:lnTo>
                  <a:lnTo>
                    <a:pt x="80" y="40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0" y="8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773" name="Freeform 41">
              <a:extLst>
                <a:ext uri="{FF2B5EF4-FFF2-40B4-BE49-F238E27FC236}">
                  <a16:creationId xmlns:a16="http://schemas.microsoft.com/office/drawing/2014/main" id="{FDE7DB80-BF0B-D97A-A2B8-C545FEFD5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2208"/>
              <a:ext cx="217" cy="105"/>
            </a:xfrm>
            <a:custGeom>
              <a:avLst/>
              <a:gdLst>
                <a:gd name="T0" fmla="*/ 80 w 217"/>
                <a:gd name="T1" fmla="*/ 0 h 105"/>
                <a:gd name="T2" fmla="*/ 144 w 217"/>
                <a:gd name="T3" fmla="*/ 0 h 105"/>
                <a:gd name="T4" fmla="*/ 216 w 217"/>
                <a:gd name="T5" fmla="*/ 48 h 105"/>
                <a:gd name="T6" fmla="*/ 200 w 217"/>
                <a:gd name="T7" fmla="*/ 72 h 105"/>
                <a:gd name="T8" fmla="*/ 176 w 217"/>
                <a:gd name="T9" fmla="*/ 72 h 105"/>
                <a:gd name="T10" fmla="*/ 160 w 217"/>
                <a:gd name="T11" fmla="*/ 72 h 105"/>
                <a:gd name="T12" fmla="*/ 144 w 217"/>
                <a:gd name="T13" fmla="*/ 64 h 105"/>
                <a:gd name="T14" fmla="*/ 136 w 217"/>
                <a:gd name="T15" fmla="*/ 56 h 105"/>
                <a:gd name="T16" fmla="*/ 112 w 217"/>
                <a:gd name="T17" fmla="*/ 56 h 105"/>
                <a:gd name="T18" fmla="*/ 96 w 217"/>
                <a:gd name="T19" fmla="*/ 80 h 105"/>
                <a:gd name="T20" fmla="*/ 56 w 217"/>
                <a:gd name="T21" fmla="*/ 104 h 105"/>
                <a:gd name="T22" fmla="*/ 0 w 217"/>
                <a:gd name="T23" fmla="*/ 104 h 105"/>
                <a:gd name="T24" fmla="*/ 0 w 217"/>
                <a:gd name="T25" fmla="*/ 40 h 105"/>
                <a:gd name="T26" fmla="*/ 80 w 217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7"/>
                <a:gd name="T43" fmla="*/ 0 h 105"/>
                <a:gd name="T44" fmla="*/ 217 w 217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7" h="105">
                  <a:moveTo>
                    <a:pt x="80" y="0"/>
                  </a:moveTo>
                  <a:lnTo>
                    <a:pt x="144" y="0"/>
                  </a:lnTo>
                  <a:lnTo>
                    <a:pt x="216" y="48"/>
                  </a:lnTo>
                  <a:lnTo>
                    <a:pt x="200" y="72"/>
                  </a:lnTo>
                  <a:lnTo>
                    <a:pt x="176" y="72"/>
                  </a:lnTo>
                  <a:lnTo>
                    <a:pt x="160" y="72"/>
                  </a:lnTo>
                  <a:lnTo>
                    <a:pt x="144" y="64"/>
                  </a:lnTo>
                  <a:lnTo>
                    <a:pt x="136" y="56"/>
                  </a:lnTo>
                  <a:lnTo>
                    <a:pt x="112" y="56"/>
                  </a:lnTo>
                  <a:lnTo>
                    <a:pt x="96" y="80"/>
                  </a:lnTo>
                  <a:lnTo>
                    <a:pt x="56" y="104"/>
                  </a:lnTo>
                  <a:lnTo>
                    <a:pt x="0" y="104"/>
                  </a:lnTo>
                  <a:lnTo>
                    <a:pt x="0" y="40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4766" name="Line 44">
            <a:extLst>
              <a:ext uri="{FF2B5EF4-FFF2-40B4-BE49-F238E27FC236}">
                <a16:creationId xmlns:a16="http://schemas.microsoft.com/office/drawing/2014/main" id="{8A9A5CCA-5859-E775-57F8-67118404B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2335213"/>
            <a:ext cx="7366000" cy="0"/>
          </a:xfrm>
          <a:prstGeom prst="line">
            <a:avLst/>
          </a:prstGeom>
          <a:noFill/>
          <a:ln w="127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15" name="Rectangle 47">
            <a:extLst>
              <a:ext uri="{FF2B5EF4-FFF2-40B4-BE49-F238E27FC236}">
                <a16:creationId xmlns:a16="http://schemas.microsoft.com/office/drawing/2014/main" id="{F3E2B51D-34C3-942B-1876-EAEDE79D4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34925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Spécialités pharmaceutiques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685E2D-C9EC-C481-EFB1-F89B701B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3" y="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dirty="0"/>
              <a:t>Conclusion sur les hypnotiques</a:t>
            </a:r>
          </a:p>
        </p:txBody>
      </p:sp>
      <p:sp>
        <p:nvSpPr>
          <p:cNvPr id="76802" name="Espace réservé du contenu 2">
            <a:extLst>
              <a:ext uri="{FF2B5EF4-FFF2-40B4-BE49-F238E27FC236}">
                <a16:creationId xmlns:a16="http://schemas.microsoft.com/office/drawing/2014/main" id="{0BBDA3E1-F0BA-DCAE-1CEB-88F6DC35F6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7063" y="1501775"/>
            <a:ext cx="9291637" cy="5040313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Plusieurs molécules d’intérêt majeur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Confort nécessaire (dépresseurs de vigilance)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Effets dose-dépendants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Risque vital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Dose à respecter et surveillance stricte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Association synergique conseillée avec des molécules en prémédication (analgésiques et tranquillisants)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1D86F7-B6F3-E316-0CDF-EF2AAD6419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76804" name="Espace réservé du numéro de diapositive 4">
            <a:extLst>
              <a:ext uri="{FF2B5EF4-FFF2-40B4-BE49-F238E27FC236}">
                <a16:creationId xmlns:a16="http://schemas.microsoft.com/office/drawing/2014/main" id="{97370519-6A7B-681A-6E73-727DBBF527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AAA76FD-9EC2-864B-8401-68A474219A9E}" type="slidenum">
              <a:rPr lang="fr-FR" altLang="fr-FR" sz="1000" smtClean="0">
                <a:solidFill>
                  <a:schemeClr val="folHlink"/>
                </a:solidFill>
              </a:rPr>
              <a:pPr/>
              <a:t>32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ce réservé du numéro de diapositive 4">
            <a:extLst>
              <a:ext uri="{FF2B5EF4-FFF2-40B4-BE49-F238E27FC236}">
                <a16:creationId xmlns:a16="http://schemas.microsoft.com/office/drawing/2014/main" id="{E23BFD5C-43CA-7EE5-0E45-67E8CA384B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7FF70E-AFC8-9B44-95D4-84AD7B5C52C9}" type="slidenum">
              <a:rPr lang="fr-FR" altLang="fr-FR" sz="1000" smtClean="0">
                <a:solidFill>
                  <a:schemeClr val="folHlink"/>
                </a:solidFill>
              </a:rPr>
              <a:pPr/>
              <a:t>33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54FD034F-FD4E-8FFC-8D49-6643B08C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51E83064-763C-E587-53E9-734DCC38C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Plan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C62820D7-1812-C020-D346-B9C4341D0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46238"/>
            <a:ext cx="9156700" cy="4856162"/>
          </a:xfrm>
        </p:spPr>
        <p:txBody>
          <a:bodyPr/>
          <a:lstStyle/>
          <a:p>
            <a:r>
              <a:rPr lang="fr-FR" altLang="fr-FR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Introduction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L’anesthésie générale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injectables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hypnotiques dissociatifs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autres hypnotiques</a:t>
            </a:r>
            <a:endParaRPr lang="fr-FR" altLang="fr-FR" sz="2000" dirty="0">
              <a:ea typeface="ＭＳ Ｐゴシック" panose="020B0600070205080204" pitchFamily="34" charset="-128"/>
            </a:endParaRP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volatils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anticonvulsivants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sédatifs analgésiques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tranquillisants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analgésiques centraux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anesthésiques locaux</a:t>
            </a: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0D51525F-AD2C-F127-42B3-DD1696C7B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35200"/>
            <a:ext cx="689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7600"/>
              </a:lnSpc>
            </a:pPr>
            <a:endParaRPr lang="fr-FR" altLang="fr-FR" sz="4800" b="1">
              <a:solidFill>
                <a:srgbClr val="FEFF2A"/>
              </a:solidFill>
              <a:latin typeface="Palatino" pitchFamily="2" charset="77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FE977A92-21C8-BE2A-8CD2-4EACD2E773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971800"/>
            <a:ext cx="8845550" cy="2159000"/>
          </a:xfrm>
        </p:spPr>
        <p:txBody>
          <a:bodyPr/>
          <a:lstStyle/>
          <a:p>
            <a:pPr>
              <a:defRPr/>
            </a:pPr>
            <a:r>
              <a:rPr lang="fr-FR" altLang="fr-FR" i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Chapitre 10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LES ANTICONVULSIVANTS</a:t>
            </a:r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Espace réservé du numéro de diapositive 4">
            <a:extLst>
              <a:ext uri="{FF2B5EF4-FFF2-40B4-BE49-F238E27FC236}">
                <a16:creationId xmlns:a16="http://schemas.microsoft.com/office/drawing/2014/main" id="{74CABE93-B974-CB97-2098-1714B0403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EBC426C-F7E0-784C-91F0-4BC850249248}" type="slidenum">
              <a:rPr lang="fr-FR" altLang="fr-FR" sz="1000" smtClean="0">
                <a:solidFill>
                  <a:schemeClr val="folHlink"/>
                </a:solidFill>
              </a:rPr>
              <a:pPr/>
              <a:t>35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81922" name="Rectangle 4">
            <a:extLst>
              <a:ext uri="{FF2B5EF4-FFF2-40B4-BE49-F238E27FC236}">
                <a16:creationId xmlns:a16="http://schemas.microsoft.com/office/drawing/2014/main" id="{DC0D1608-49C6-7440-C33A-E9D53EAA1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6172200"/>
            <a:ext cx="2143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5F43DBAE-1AA8-FBDA-B68A-1983B22AC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Anticonvulsivants</a:t>
            </a:r>
          </a:p>
        </p:txBody>
      </p:sp>
      <p:sp>
        <p:nvSpPr>
          <p:cNvPr id="81924" name="Rectangle 10">
            <a:extLst>
              <a:ext uri="{FF2B5EF4-FFF2-40B4-BE49-F238E27FC236}">
                <a16:creationId xmlns:a16="http://schemas.microsoft.com/office/drawing/2014/main" id="{31353857-3CB5-DC2C-50FD-576F8FB21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2347913"/>
            <a:ext cx="8509000" cy="3595687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dépresseurs du S.N.C.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utilisés en préventif ou en curatif</a:t>
            </a:r>
          </a:p>
          <a:p>
            <a:endParaRPr lang="fr-FR" altLang="fr-FR">
              <a:ea typeface="ＭＳ Ｐゴシック" panose="020B0600070205080204" pitchFamily="34" charset="-128"/>
            </a:endParaRPr>
          </a:p>
          <a:p>
            <a:r>
              <a:rPr lang="fr-FR" altLang="fr-FR">
                <a:ea typeface="ＭＳ Ｐゴシック" panose="020B0600070205080204" pitchFamily="34" charset="-128"/>
              </a:rPr>
              <a:t>syndromes convulsifs chroniques ou aigus</a:t>
            </a: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ce réservé du numéro de diapositive 4">
            <a:extLst>
              <a:ext uri="{FF2B5EF4-FFF2-40B4-BE49-F238E27FC236}">
                <a16:creationId xmlns:a16="http://schemas.microsoft.com/office/drawing/2014/main" id="{873FADBD-D141-0F0E-F2F4-39A093405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6169524-7F0C-494C-9F74-DF8ACF78E56D}" type="slidenum">
              <a:rPr lang="fr-FR" altLang="fr-FR" sz="1000" smtClean="0">
                <a:solidFill>
                  <a:schemeClr val="folHlink"/>
                </a:solidFill>
              </a:rPr>
              <a:pPr/>
              <a:t>36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83970" name="Rectangle 4">
            <a:extLst>
              <a:ext uri="{FF2B5EF4-FFF2-40B4-BE49-F238E27FC236}">
                <a16:creationId xmlns:a16="http://schemas.microsoft.com/office/drawing/2014/main" id="{6BB878B7-7127-9B22-A78B-ABA3578C5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6172200"/>
            <a:ext cx="2143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295EC25-0D33-1CDB-375C-BF1DFBA89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15240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Syndromes convulsifs</a:t>
            </a:r>
          </a:p>
        </p:txBody>
      </p:sp>
      <p:sp>
        <p:nvSpPr>
          <p:cNvPr id="83972" name="Rectangle 8">
            <a:extLst>
              <a:ext uri="{FF2B5EF4-FFF2-40B4-BE49-F238E27FC236}">
                <a16:creationId xmlns:a16="http://schemas.microsoft.com/office/drawing/2014/main" id="{D93C0BEE-5FA3-37CC-5600-A280E3620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1546225"/>
            <a:ext cx="8509000" cy="441960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Aigus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toxiques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encéphalites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traumatismes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troubles métaboliques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Chroniques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épilepsie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malformations congénitales</a:t>
            </a:r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ce réservé du numéro de diapositive 3">
            <a:extLst>
              <a:ext uri="{FF2B5EF4-FFF2-40B4-BE49-F238E27FC236}">
                <a16:creationId xmlns:a16="http://schemas.microsoft.com/office/drawing/2014/main" id="{5082AFC7-DDAB-70A7-49EB-96DC6B5DE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F12B8B0-5B49-7F46-A748-44F1B6C986B9}" type="slidenum">
              <a:rPr lang="fr-FR" altLang="fr-FR" sz="1000" smtClean="0">
                <a:solidFill>
                  <a:schemeClr val="folHlink"/>
                </a:solidFill>
              </a:rPr>
              <a:pPr/>
              <a:t>37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grpSp>
        <p:nvGrpSpPr>
          <p:cNvPr id="86018" name="Group 74">
            <a:extLst>
              <a:ext uri="{FF2B5EF4-FFF2-40B4-BE49-F238E27FC236}">
                <a16:creationId xmlns:a16="http://schemas.microsoft.com/office/drawing/2014/main" id="{29426E98-E603-4B8A-1300-3F4CAC7696FD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209800"/>
            <a:ext cx="7364412" cy="3568700"/>
            <a:chOff x="616" y="912"/>
            <a:chExt cx="4640" cy="2248"/>
          </a:xfrm>
        </p:grpSpPr>
        <p:sp>
          <p:nvSpPr>
            <p:cNvPr id="86020" name="Line 4">
              <a:extLst>
                <a:ext uri="{FF2B5EF4-FFF2-40B4-BE49-F238E27FC236}">
                  <a16:creationId xmlns:a16="http://schemas.microsoft.com/office/drawing/2014/main" id="{15BC1287-0E4F-49B1-76F7-821ACC1B7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52"/>
              <a:ext cx="4201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1" name="Arc 5">
              <a:extLst>
                <a:ext uri="{FF2B5EF4-FFF2-40B4-BE49-F238E27FC236}">
                  <a16:creationId xmlns:a16="http://schemas.microsoft.com/office/drawing/2014/main" id="{85A4FCD4-EEA6-6AB5-110A-53B472898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" y="968"/>
              <a:ext cx="143" cy="170"/>
            </a:xfrm>
            <a:custGeom>
              <a:avLst/>
              <a:gdLst>
                <a:gd name="T0" fmla="*/ 0 w 17598"/>
                <a:gd name="T1" fmla="*/ 0 h 21600"/>
                <a:gd name="T2" fmla="*/ 0 w 17598"/>
                <a:gd name="T3" fmla="*/ 0 h 21600"/>
                <a:gd name="T4" fmla="*/ 0 w 1759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598" h="21600" fill="none" extrusionOk="0">
                  <a:moveTo>
                    <a:pt x="17598" y="19749"/>
                  </a:moveTo>
                  <a:cubicBezTo>
                    <a:pt x="14843" y="20969"/>
                    <a:pt x="11863" y="21599"/>
                    <a:pt x="8850" y="21599"/>
                  </a:cubicBezTo>
                  <a:cubicBezTo>
                    <a:pt x="5799" y="21599"/>
                    <a:pt x="2782" y="20953"/>
                    <a:pt x="-1" y="19703"/>
                  </a:cubicBezTo>
                </a:path>
                <a:path w="17598" h="21600" stroke="0" extrusionOk="0">
                  <a:moveTo>
                    <a:pt x="17598" y="19749"/>
                  </a:moveTo>
                  <a:cubicBezTo>
                    <a:pt x="14843" y="20969"/>
                    <a:pt x="11863" y="21599"/>
                    <a:pt x="8850" y="21599"/>
                  </a:cubicBezTo>
                  <a:cubicBezTo>
                    <a:pt x="5799" y="21599"/>
                    <a:pt x="2782" y="20953"/>
                    <a:pt x="-1" y="19703"/>
                  </a:cubicBezTo>
                  <a:lnTo>
                    <a:pt x="8850" y="0"/>
                  </a:lnTo>
                  <a:lnTo>
                    <a:pt x="17598" y="19749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2" name="Line 6">
              <a:extLst>
                <a:ext uri="{FF2B5EF4-FFF2-40B4-BE49-F238E27FC236}">
                  <a16:creationId xmlns:a16="http://schemas.microsoft.com/office/drawing/2014/main" id="{3767BEAC-D68C-8A71-34AA-0646CC6EC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" y="1104"/>
              <a:ext cx="0" cy="1768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3" name="Line 7">
              <a:extLst>
                <a:ext uri="{FF2B5EF4-FFF2-40B4-BE49-F238E27FC236}">
                  <a16:creationId xmlns:a16="http://schemas.microsoft.com/office/drawing/2014/main" id="{B968AF1B-A314-6E50-E00E-D23348B67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624"/>
              <a:ext cx="640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4" name="Line 8">
              <a:extLst>
                <a:ext uri="{FF2B5EF4-FFF2-40B4-BE49-F238E27FC236}">
                  <a16:creationId xmlns:a16="http://schemas.microsoft.com/office/drawing/2014/main" id="{4A9D6154-EBEA-F620-26AF-CBE396A3BE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608"/>
              <a:ext cx="48" cy="1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5" name="Line 9">
              <a:extLst>
                <a:ext uri="{FF2B5EF4-FFF2-40B4-BE49-F238E27FC236}">
                  <a16:creationId xmlns:a16="http://schemas.microsoft.com/office/drawing/2014/main" id="{92135E3A-6630-CEA7-3E08-5F9BFCC67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576"/>
              <a:ext cx="16" cy="3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6" name="Line 10">
              <a:extLst>
                <a:ext uri="{FF2B5EF4-FFF2-40B4-BE49-F238E27FC236}">
                  <a16:creationId xmlns:a16="http://schemas.microsoft.com/office/drawing/2014/main" id="{27070344-664B-94CB-1F92-B8308A0B9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4" y="2576"/>
              <a:ext cx="0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7" name="Line 11">
              <a:extLst>
                <a:ext uri="{FF2B5EF4-FFF2-40B4-BE49-F238E27FC236}">
                  <a16:creationId xmlns:a16="http://schemas.microsoft.com/office/drawing/2014/main" id="{E916ABC8-D5A6-73DA-1ACA-E707B915E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976"/>
              <a:ext cx="136" cy="158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8" name="Line 12">
              <a:extLst>
                <a:ext uri="{FF2B5EF4-FFF2-40B4-BE49-F238E27FC236}">
                  <a16:creationId xmlns:a16="http://schemas.microsoft.com/office/drawing/2014/main" id="{B849D53C-3B3E-F830-0823-AA3704571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4" y="984"/>
              <a:ext cx="34" cy="161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9" name="Line 13">
              <a:extLst>
                <a:ext uri="{FF2B5EF4-FFF2-40B4-BE49-F238E27FC236}">
                  <a16:creationId xmlns:a16="http://schemas.microsoft.com/office/drawing/2014/main" id="{63CDC29B-089C-865C-8F8F-CA92AFAFC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2" y="2616"/>
              <a:ext cx="54" cy="1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0" name="Line 14">
              <a:extLst>
                <a:ext uri="{FF2B5EF4-FFF2-40B4-BE49-F238E27FC236}">
                  <a16:creationId xmlns:a16="http://schemas.microsoft.com/office/drawing/2014/main" id="{D6F66A5D-778D-CEB5-18FF-3A90353CB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4" y="2640"/>
              <a:ext cx="48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1" name="Line 15">
              <a:extLst>
                <a:ext uri="{FF2B5EF4-FFF2-40B4-BE49-F238E27FC236}">
                  <a16:creationId xmlns:a16="http://schemas.microsoft.com/office/drawing/2014/main" id="{4D8DF492-FAC1-1EC3-50E2-A8672C319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8" y="2624"/>
              <a:ext cx="56" cy="1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2" name="Line 16">
              <a:extLst>
                <a:ext uri="{FF2B5EF4-FFF2-40B4-BE49-F238E27FC236}">
                  <a16:creationId xmlns:a16="http://schemas.microsoft.com/office/drawing/2014/main" id="{9CE233A0-C0F2-B292-A371-A25E2EE9F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0" y="2608"/>
              <a:ext cx="50" cy="1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3" name="Line 17">
              <a:extLst>
                <a:ext uri="{FF2B5EF4-FFF2-40B4-BE49-F238E27FC236}">
                  <a16:creationId xmlns:a16="http://schemas.microsoft.com/office/drawing/2014/main" id="{7A2D98D4-5730-F00D-D35B-BEBFE685E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6" y="2608"/>
              <a:ext cx="0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4" name="Line 18">
              <a:extLst>
                <a:ext uri="{FF2B5EF4-FFF2-40B4-BE49-F238E27FC236}">
                  <a16:creationId xmlns:a16="http://schemas.microsoft.com/office/drawing/2014/main" id="{CC7BD5C4-E7DB-090C-D8A4-A8365BA84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4" y="2608"/>
              <a:ext cx="138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5" name="Rectangle 19">
              <a:extLst>
                <a:ext uri="{FF2B5EF4-FFF2-40B4-BE49-F238E27FC236}">
                  <a16:creationId xmlns:a16="http://schemas.microsoft.com/office/drawing/2014/main" id="{09A8A4F0-08E0-673A-805A-51D342DE8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" y="2624"/>
              <a:ext cx="123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Neurone sain</a:t>
              </a:r>
            </a:p>
          </p:txBody>
        </p:sp>
        <p:sp>
          <p:nvSpPr>
            <p:cNvPr id="86036" name="Rectangle 20">
              <a:extLst>
                <a:ext uri="{FF2B5EF4-FFF2-40B4-BE49-F238E27FC236}">
                  <a16:creationId xmlns:a16="http://schemas.microsoft.com/office/drawing/2014/main" id="{BF2598D7-6019-27B5-934A-B2478CDF4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912"/>
              <a:ext cx="45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mV</a:t>
              </a:r>
            </a:p>
          </p:txBody>
        </p:sp>
        <p:sp>
          <p:nvSpPr>
            <p:cNvPr id="86037" name="Rectangle 21">
              <a:extLst>
                <a:ext uri="{FF2B5EF4-FFF2-40B4-BE49-F238E27FC236}">
                  <a16:creationId xmlns:a16="http://schemas.microsoft.com/office/drawing/2014/main" id="{CB6B17CF-BBA3-B0A8-BDB9-3BDA7D441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" y="1384"/>
              <a:ext cx="28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0</a:t>
              </a:r>
            </a:p>
          </p:txBody>
        </p:sp>
        <p:sp>
          <p:nvSpPr>
            <p:cNvPr id="86038" name="Rectangle 22">
              <a:extLst>
                <a:ext uri="{FF2B5EF4-FFF2-40B4-BE49-F238E27FC236}">
                  <a16:creationId xmlns:a16="http://schemas.microsoft.com/office/drawing/2014/main" id="{88D2EC78-0B35-AD42-3E2F-2D208FBD8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2488"/>
              <a:ext cx="400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-70</a:t>
              </a:r>
            </a:p>
          </p:txBody>
        </p:sp>
        <p:sp>
          <p:nvSpPr>
            <p:cNvPr id="86039" name="Line 23">
              <a:extLst>
                <a:ext uri="{FF2B5EF4-FFF2-40B4-BE49-F238E27FC236}">
                  <a16:creationId xmlns:a16="http://schemas.microsoft.com/office/drawing/2014/main" id="{2F4B0A99-6B0D-9C8B-819B-2158D3519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376"/>
              <a:ext cx="4064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0" name="Rectangle 24">
              <a:extLst>
                <a:ext uri="{FF2B5EF4-FFF2-40B4-BE49-F238E27FC236}">
                  <a16:creationId xmlns:a16="http://schemas.microsoft.com/office/drawing/2014/main" id="{08669E90-D9E1-CEFF-51ED-893AECCF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" y="2104"/>
              <a:ext cx="53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Seuil</a:t>
              </a:r>
            </a:p>
          </p:txBody>
        </p:sp>
        <p:sp>
          <p:nvSpPr>
            <p:cNvPr id="86041" name="Rectangle 25">
              <a:extLst>
                <a:ext uri="{FF2B5EF4-FFF2-40B4-BE49-F238E27FC236}">
                  <a16:creationId xmlns:a16="http://schemas.microsoft.com/office/drawing/2014/main" id="{FA183DFA-052C-76FB-FDC6-74BF8772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" y="1608"/>
              <a:ext cx="58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t (ms)</a:t>
              </a:r>
            </a:p>
          </p:txBody>
        </p:sp>
        <p:sp>
          <p:nvSpPr>
            <p:cNvPr id="86042" name="Line 26">
              <a:extLst>
                <a:ext uri="{FF2B5EF4-FFF2-40B4-BE49-F238E27FC236}">
                  <a16:creationId xmlns:a16="http://schemas.microsoft.com/office/drawing/2014/main" id="{C24E85B7-9059-75B3-FBE0-B61F7ADA05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8" y="1560"/>
              <a:ext cx="0" cy="3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3" name="Rectangle 27">
              <a:extLst>
                <a:ext uri="{FF2B5EF4-FFF2-40B4-BE49-F238E27FC236}">
                  <a16:creationId xmlns:a16="http://schemas.microsoft.com/office/drawing/2014/main" id="{DF95AE5D-7994-BDF3-57CB-86301AF0D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560"/>
              <a:ext cx="29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1</a:t>
              </a:r>
            </a:p>
          </p:txBody>
        </p:sp>
        <p:sp>
          <p:nvSpPr>
            <p:cNvPr id="86044" name="Line 29">
              <a:extLst>
                <a:ext uri="{FF2B5EF4-FFF2-40B4-BE49-F238E27FC236}">
                  <a16:creationId xmlns:a16="http://schemas.microsoft.com/office/drawing/2014/main" id="{1F119AB0-2C3E-372E-52C7-0E2AB78D6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6" y="2608"/>
              <a:ext cx="290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5" name="Line 30">
              <a:extLst>
                <a:ext uri="{FF2B5EF4-FFF2-40B4-BE49-F238E27FC236}">
                  <a16:creationId xmlns:a16="http://schemas.microsoft.com/office/drawing/2014/main" id="{8842A850-9889-E926-6646-605A94089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" y="2608"/>
              <a:ext cx="34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6" name="Line 31">
              <a:extLst>
                <a:ext uri="{FF2B5EF4-FFF2-40B4-BE49-F238E27FC236}">
                  <a16:creationId xmlns:a16="http://schemas.microsoft.com/office/drawing/2014/main" id="{9F9F9FB1-39FC-910E-C0CD-AB0EBCAAA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" y="2608"/>
              <a:ext cx="54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7" name="Line 32">
              <a:extLst>
                <a:ext uri="{FF2B5EF4-FFF2-40B4-BE49-F238E27FC236}">
                  <a16:creationId xmlns:a16="http://schemas.microsoft.com/office/drawing/2014/main" id="{2629B164-0D1E-B95B-4D8B-0787D39958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0" y="2560"/>
              <a:ext cx="48" cy="48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8" name="Line 33">
              <a:extLst>
                <a:ext uri="{FF2B5EF4-FFF2-40B4-BE49-F238E27FC236}">
                  <a16:creationId xmlns:a16="http://schemas.microsoft.com/office/drawing/2014/main" id="{77D388F8-25D5-AD35-0C9D-D2BDFD4EC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4" y="2504"/>
              <a:ext cx="34" cy="5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9" name="Line 34">
              <a:extLst>
                <a:ext uri="{FF2B5EF4-FFF2-40B4-BE49-F238E27FC236}">
                  <a16:creationId xmlns:a16="http://schemas.microsoft.com/office/drawing/2014/main" id="{856F6516-FEFD-976A-5847-6F54BF393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2472"/>
              <a:ext cx="48" cy="3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0" name="Line 35">
              <a:extLst>
                <a:ext uri="{FF2B5EF4-FFF2-40B4-BE49-F238E27FC236}">
                  <a16:creationId xmlns:a16="http://schemas.microsoft.com/office/drawing/2014/main" id="{DFC9BE2B-5A04-5ABD-F880-BC52AFCB9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424"/>
              <a:ext cx="14" cy="48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1" name="Line 36">
              <a:extLst>
                <a:ext uri="{FF2B5EF4-FFF2-40B4-BE49-F238E27FC236}">
                  <a16:creationId xmlns:a16="http://schemas.microsoft.com/office/drawing/2014/main" id="{4B8CB676-3F01-855A-589C-EDF5DD2581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6" y="2376"/>
              <a:ext cx="16" cy="48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2" name="Line 37">
              <a:extLst>
                <a:ext uri="{FF2B5EF4-FFF2-40B4-BE49-F238E27FC236}">
                  <a16:creationId xmlns:a16="http://schemas.microsoft.com/office/drawing/2014/main" id="{37280C02-743F-2FA4-0C4C-F7BD0DA0D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" y="2376"/>
              <a:ext cx="0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3" name="Line 38">
              <a:extLst>
                <a:ext uri="{FF2B5EF4-FFF2-40B4-BE49-F238E27FC236}">
                  <a16:creationId xmlns:a16="http://schemas.microsoft.com/office/drawing/2014/main" id="{425B5215-D41B-BBDE-D545-A47CD8B77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" y="2376"/>
              <a:ext cx="0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4" name="Line 39">
              <a:extLst>
                <a:ext uri="{FF2B5EF4-FFF2-40B4-BE49-F238E27FC236}">
                  <a16:creationId xmlns:a16="http://schemas.microsoft.com/office/drawing/2014/main" id="{BD9AD159-E40A-76ED-B83F-6A0F8C75E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8" y="992"/>
              <a:ext cx="103" cy="138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5" name="Line 40">
              <a:extLst>
                <a:ext uri="{FF2B5EF4-FFF2-40B4-BE49-F238E27FC236}">
                  <a16:creationId xmlns:a16="http://schemas.microsoft.com/office/drawing/2014/main" id="{46D5103B-E08D-5250-EB03-078A5B79C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" y="1000"/>
              <a:ext cx="0" cy="128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6" name="Line 41">
              <a:extLst>
                <a:ext uri="{FF2B5EF4-FFF2-40B4-BE49-F238E27FC236}">
                  <a16:creationId xmlns:a16="http://schemas.microsoft.com/office/drawing/2014/main" id="{0D6CB6DC-D943-A6C2-D0AC-D1E670465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8" y="2240"/>
              <a:ext cx="88" cy="48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7" name="Line 42">
              <a:extLst>
                <a:ext uri="{FF2B5EF4-FFF2-40B4-BE49-F238E27FC236}">
                  <a16:creationId xmlns:a16="http://schemas.microsoft.com/office/drawing/2014/main" id="{A1E98CB6-C25F-4E90-2951-66CFA546B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1096"/>
              <a:ext cx="48" cy="114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8" name="Line 43">
              <a:extLst>
                <a:ext uri="{FF2B5EF4-FFF2-40B4-BE49-F238E27FC236}">
                  <a16:creationId xmlns:a16="http://schemas.microsoft.com/office/drawing/2014/main" id="{538C3708-6CA2-0A11-45F8-CAC7A3E4C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6" y="1104"/>
              <a:ext cx="16" cy="104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9" name="Line 44">
              <a:extLst>
                <a:ext uri="{FF2B5EF4-FFF2-40B4-BE49-F238E27FC236}">
                  <a16:creationId xmlns:a16="http://schemas.microsoft.com/office/drawing/2014/main" id="{CC9A7864-18FC-7563-8821-14A486167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104"/>
              <a:ext cx="54" cy="4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0" name="Line 45">
              <a:extLst>
                <a:ext uri="{FF2B5EF4-FFF2-40B4-BE49-F238E27FC236}">
                  <a16:creationId xmlns:a16="http://schemas.microsoft.com/office/drawing/2014/main" id="{2A7ADD23-18B1-C567-EC68-F46AF6B723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0" y="1200"/>
              <a:ext cx="31" cy="90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1" name="Line 46">
              <a:extLst>
                <a:ext uri="{FF2B5EF4-FFF2-40B4-BE49-F238E27FC236}">
                  <a16:creationId xmlns:a16="http://schemas.microsoft.com/office/drawing/2014/main" id="{B6B7C758-4747-A323-F6E4-407898CB2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208"/>
              <a:ext cx="16" cy="84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2" name="Line 47">
              <a:extLst>
                <a:ext uri="{FF2B5EF4-FFF2-40B4-BE49-F238E27FC236}">
                  <a16:creationId xmlns:a16="http://schemas.microsoft.com/office/drawing/2014/main" id="{9E49B033-9FC7-F356-7456-F6BD765B9A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0" y="2016"/>
              <a:ext cx="88" cy="4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3" name="Line 48">
              <a:extLst>
                <a:ext uri="{FF2B5EF4-FFF2-40B4-BE49-F238E27FC236}">
                  <a16:creationId xmlns:a16="http://schemas.microsoft.com/office/drawing/2014/main" id="{EAF05EE7-93AF-544B-F5F1-A0C785BAC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4" y="1296"/>
              <a:ext cx="48" cy="719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4" name="Line 49">
              <a:extLst>
                <a:ext uri="{FF2B5EF4-FFF2-40B4-BE49-F238E27FC236}">
                  <a16:creationId xmlns:a16="http://schemas.microsoft.com/office/drawing/2014/main" id="{DE969FA3-7B6F-56A4-6788-68CCA04A9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8" y="1304"/>
              <a:ext cx="0" cy="65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5" name="Line 50">
              <a:extLst>
                <a:ext uri="{FF2B5EF4-FFF2-40B4-BE49-F238E27FC236}">
                  <a16:creationId xmlns:a16="http://schemas.microsoft.com/office/drawing/2014/main" id="{32DFE1D1-04FF-A166-F827-58DFC2C97A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1952"/>
              <a:ext cx="88" cy="1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6" name="Line 51">
              <a:extLst>
                <a:ext uri="{FF2B5EF4-FFF2-40B4-BE49-F238E27FC236}">
                  <a16:creationId xmlns:a16="http://schemas.microsoft.com/office/drawing/2014/main" id="{7605911F-4ED3-1696-D95A-A6683FA4D4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8" y="1384"/>
              <a:ext cx="48" cy="568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7" name="Line 52">
              <a:extLst>
                <a:ext uri="{FF2B5EF4-FFF2-40B4-BE49-F238E27FC236}">
                  <a16:creationId xmlns:a16="http://schemas.microsoft.com/office/drawing/2014/main" id="{4A46914F-FF9A-4F79-8006-D10290072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392"/>
              <a:ext cx="16" cy="53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8" name="Line 53">
              <a:extLst>
                <a:ext uri="{FF2B5EF4-FFF2-40B4-BE49-F238E27FC236}">
                  <a16:creationId xmlns:a16="http://schemas.microsoft.com/office/drawing/2014/main" id="{B7212471-71C2-6FB3-68DB-1241D8F77B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4" y="1920"/>
              <a:ext cx="240" cy="1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9" name="Line 54">
              <a:extLst>
                <a:ext uri="{FF2B5EF4-FFF2-40B4-BE49-F238E27FC236}">
                  <a16:creationId xmlns:a16="http://schemas.microsoft.com/office/drawing/2014/main" id="{0C10D071-EDE4-CC14-8292-96A25966D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" y="1928"/>
              <a:ext cx="50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70" name="Line 55">
              <a:extLst>
                <a:ext uri="{FF2B5EF4-FFF2-40B4-BE49-F238E27FC236}">
                  <a16:creationId xmlns:a16="http://schemas.microsoft.com/office/drawing/2014/main" id="{95BAE97F-312A-C830-817B-F805A2AA8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0" y="1944"/>
              <a:ext cx="24" cy="3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71" name="Line 56">
              <a:extLst>
                <a:ext uri="{FF2B5EF4-FFF2-40B4-BE49-F238E27FC236}">
                  <a16:creationId xmlns:a16="http://schemas.microsoft.com/office/drawing/2014/main" id="{C0F29B55-23EE-7DA0-4086-2BF62261A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992"/>
              <a:ext cx="34" cy="4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72" name="Line 57">
              <a:extLst>
                <a:ext uri="{FF2B5EF4-FFF2-40B4-BE49-F238E27FC236}">
                  <a16:creationId xmlns:a16="http://schemas.microsoft.com/office/drawing/2014/main" id="{666C258F-5D92-E060-08F8-A5A17CCFC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7" y="2048"/>
              <a:ext cx="49" cy="3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73" name="Line 58">
              <a:extLst>
                <a:ext uri="{FF2B5EF4-FFF2-40B4-BE49-F238E27FC236}">
                  <a16:creationId xmlns:a16="http://schemas.microsoft.com/office/drawing/2014/main" id="{88FF13A6-758B-2349-BE47-E41DB5E08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1" y="2096"/>
              <a:ext cx="15" cy="3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74" name="Line 59">
              <a:extLst>
                <a:ext uri="{FF2B5EF4-FFF2-40B4-BE49-F238E27FC236}">
                  <a16:creationId xmlns:a16="http://schemas.microsoft.com/office/drawing/2014/main" id="{A9163EF1-4F71-7053-B5F2-0F5CCA1D0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144"/>
              <a:ext cx="40" cy="3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75" name="Line 60">
              <a:extLst>
                <a:ext uri="{FF2B5EF4-FFF2-40B4-BE49-F238E27FC236}">
                  <a16:creationId xmlns:a16="http://schemas.microsoft.com/office/drawing/2014/main" id="{ABC912BF-8C2D-F88E-C99C-3D55F14CF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0" y="2192"/>
              <a:ext cx="48" cy="2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76" name="Line 61">
              <a:extLst>
                <a:ext uri="{FF2B5EF4-FFF2-40B4-BE49-F238E27FC236}">
                  <a16:creationId xmlns:a16="http://schemas.microsoft.com/office/drawing/2014/main" id="{4F08C6E1-1B94-07F6-D628-0915644E4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2232"/>
              <a:ext cx="0" cy="3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77" name="Line 62">
              <a:extLst>
                <a:ext uri="{FF2B5EF4-FFF2-40B4-BE49-F238E27FC236}">
                  <a16:creationId xmlns:a16="http://schemas.microsoft.com/office/drawing/2014/main" id="{0548284A-09A3-67A8-FA06-2A936C40A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0" y="2280"/>
              <a:ext cx="16" cy="3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78" name="Line 63">
              <a:extLst>
                <a:ext uri="{FF2B5EF4-FFF2-40B4-BE49-F238E27FC236}">
                  <a16:creationId xmlns:a16="http://schemas.microsoft.com/office/drawing/2014/main" id="{BAF00667-D6E6-1BC0-BE96-BB5673608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2" y="2328"/>
              <a:ext cx="0" cy="4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79" name="Line 64">
              <a:extLst>
                <a:ext uri="{FF2B5EF4-FFF2-40B4-BE49-F238E27FC236}">
                  <a16:creationId xmlns:a16="http://schemas.microsoft.com/office/drawing/2014/main" id="{90151F26-E654-035A-7260-99CA7D7BC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8" y="2384"/>
              <a:ext cx="24" cy="3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80" name="Line 65">
              <a:extLst>
                <a:ext uri="{FF2B5EF4-FFF2-40B4-BE49-F238E27FC236}">
                  <a16:creationId xmlns:a16="http://schemas.microsoft.com/office/drawing/2014/main" id="{C29D8968-5771-33F3-EEBC-2312DA079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8" y="2432"/>
              <a:ext cx="16" cy="32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81" name="Line 66">
              <a:extLst>
                <a:ext uri="{FF2B5EF4-FFF2-40B4-BE49-F238E27FC236}">
                  <a16:creationId xmlns:a16="http://schemas.microsoft.com/office/drawing/2014/main" id="{EDC97FA4-6D19-D4D1-2F7F-D6A362DAD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2480"/>
              <a:ext cx="48" cy="16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82" name="Line 67">
              <a:extLst>
                <a:ext uri="{FF2B5EF4-FFF2-40B4-BE49-F238E27FC236}">
                  <a16:creationId xmlns:a16="http://schemas.microsoft.com/office/drawing/2014/main" id="{86228A40-19B6-0A05-E46A-4D5177D1E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4" y="2512"/>
              <a:ext cx="56" cy="24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83" name="Line 68">
              <a:extLst>
                <a:ext uri="{FF2B5EF4-FFF2-40B4-BE49-F238E27FC236}">
                  <a16:creationId xmlns:a16="http://schemas.microsoft.com/office/drawing/2014/main" id="{3247772A-4880-2AB1-3C5A-2D1ED8732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" y="2552"/>
              <a:ext cx="49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84" name="Line 69">
              <a:extLst>
                <a:ext uri="{FF2B5EF4-FFF2-40B4-BE49-F238E27FC236}">
                  <a16:creationId xmlns:a16="http://schemas.microsoft.com/office/drawing/2014/main" id="{C1914135-6F7D-2F51-2EE0-4EE1275CC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0" y="2560"/>
              <a:ext cx="34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85" name="Line 70">
              <a:extLst>
                <a:ext uri="{FF2B5EF4-FFF2-40B4-BE49-F238E27FC236}">
                  <a16:creationId xmlns:a16="http://schemas.microsoft.com/office/drawing/2014/main" id="{5DEB0743-EA3E-D309-C2B7-F2E404861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9" y="2560"/>
              <a:ext cx="55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86" name="Line 71">
              <a:extLst>
                <a:ext uri="{FF2B5EF4-FFF2-40B4-BE49-F238E27FC236}">
                  <a16:creationId xmlns:a16="http://schemas.microsoft.com/office/drawing/2014/main" id="{ECA0B7BA-2AE5-D3F0-1A31-E08F16F8C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560"/>
              <a:ext cx="16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87" name="Line 72">
              <a:extLst>
                <a:ext uri="{FF2B5EF4-FFF2-40B4-BE49-F238E27FC236}">
                  <a16:creationId xmlns:a16="http://schemas.microsoft.com/office/drawing/2014/main" id="{D46B8798-5C39-3335-DC63-1CC361F08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4" y="2560"/>
              <a:ext cx="0" cy="0"/>
            </a:xfrm>
            <a:prstGeom prst="line">
              <a:avLst/>
            </a:prstGeom>
            <a:noFill/>
            <a:ln w="254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88" name="Rectangle 73">
              <a:extLst>
                <a:ext uri="{FF2B5EF4-FFF2-40B4-BE49-F238E27FC236}">
                  <a16:creationId xmlns:a16="http://schemas.microsoft.com/office/drawing/2014/main" id="{89A2B85F-86C2-024F-003B-B6B2FC70F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16"/>
              <a:ext cx="176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938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FF"/>
                  </a:solidFill>
                  <a:latin typeface="Times" charset="0"/>
                </a:rPr>
                <a:t>Neurone d'un foyer</a:t>
              </a:r>
            </a:p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FF"/>
                  </a:solidFill>
                  <a:latin typeface="Times" charset="0"/>
                </a:rPr>
                <a:t>épileptogène</a:t>
              </a:r>
            </a:p>
          </p:txBody>
        </p:sp>
      </p:grpSp>
      <p:sp>
        <p:nvSpPr>
          <p:cNvPr id="12364" name="Rectangle 76">
            <a:extLst>
              <a:ext uri="{FF2B5EF4-FFF2-40B4-BE49-F238E27FC236}">
                <a16:creationId xmlns:a16="http://schemas.microsoft.com/office/drawing/2014/main" id="{C3B5F50B-2749-EE57-F402-B5ABE3088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30480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a typeface="ＭＳ Ｐゴシック" panose="020B0600070205080204" pitchFamily="34" charset="-128"/>
              </a:rPr>
              <a:t>Perturbations électriques</a:t>
            </a:r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Espace réservé du numéro de diapositive 3">
            <a:extLst>
              <a:ext uri="{FF2B5EF4-FFF2-40B4-BE49-F238E27FC236}">
                <a16:creationId xmlns:a16="http://schemas.microsoft.com/office/drawing/2014/main" id="{21A28834-9146-8BA2-FAA8-78DE5F27A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E301B14-9C6C-8C48-93C2-DED51F1D5FD3}" type="slidenum">
              <a:rPr lang="fr-FR" altLang="fr-FR" sz="1000" smtClean="0">
                <a:solidFill>
                  <a:schemeClr val="folHlink"/>
                </a:solidFill>
              </a:rPr>
              <a:pPr/>
              <a:t>38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8E37CAC4-26AB-F29D-8723-2A8FF5581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277664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Hypothèses de mécanismes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4364AAE-9F46-68A7-5A47-C6F77BB25279}"/>
              </a:ext>
            </a:extLst>
          </p:cNvPr>
          <p:cNvGraphicFramePr>
            <a:graphicFrameLocks noGrp="1"/>
          </p:cNvGraphicFramePr>
          <p:nvPr/>
        </p:nvGraphicFramePr>
        <p:xfrm>
          <a:off x="1049338" y="1646238"/>
          <a:ext cx="8602662" cy="4694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1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1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13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Causes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Mécanismes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28">
                <a:tc>
                  <a:txBody>
                    <a:bodyPr/>
                    <a:lstStyle/>
                    <a:p>
                      <a:r>
                        <a:rPr lang="fr-FR" altLang="fr-FR" sz="2000" b="1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Intoxication par métaldéhyde</a:t>
                      </a:r>
                      <a:endParaRPr lang="fr-FR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itchFamily="2" charset="0"/>
                          <a:ea typeface="ＭＳ Ｐゴシック" panose="020B0600070205080204" pitchFamily="34" charset="-128"/>
                          <a:cs typeface="+mn-cs"/>
                        </a:rPr>
                        <a:t>Libération accrue de médiateurs </a:t>
                      </a:r>
                      <a:br>
                        <a:rPr kumimoji="0" lang="fr-FR" alt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itchFamily="2" charset="0"/>
                          <a:ea typeface="ＭＳ Ｐゴシック" panose="020B0600070205080204" pitchFamily="34" charset="-128"/>
                          <a:cs typeface="+mn-cs"/>
                        </a:rPr>
                      </a:br>
                      <a:r>
                        <a:rPr kumimoji="0" lang="fr-FR" alt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itchFamily="2" charset="0"/>
                          <a:ea typeface="ＭＳ Ｐゴシック" panose="020B0600070205080204" pitchFamily="34" charset="-128"/>
                          <a:cs typeface="+mn-cs"/>
                        </a:rPr>
                        <a:t>excitateurs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2000" b="1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Intoxication par strychnine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itchFamily="2" charset="0"/>
                          <a:ea typeface="ＭＳ Ｐゴシック" panose="020B0600070205080204" pitchFamily="34" charset="-128"/>
                          <a:cs typeface="+mn-cs"/>
                        </a:rPr>
                        <a:t>Diminution des contrôles inhibiteurs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2000" b="1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Intoxication par la </a:t>
                      </a:r>
                      <a:r>
                        <a:rPr lang="fr-FR" altLang="fr-FR" sz="2000" b="1" dirty="0" err="1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crimidine</a:t>
                      </a:r>
                      <a:endParaRPr lang="fr-FR" altLang="fr-FR" sz="2000" b="1" dirty="0">
                        <a:solidFill>
                          <a:schemeClr val="bg2"/>
                        </a:solidFill>
                        <a:latin typeface="Times" pitchFamily="2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itchFamily="2" charset="0"/>
                          <a:ea typeface="ＭＳ Ｐゴシック" panose="020B0600070205080204" pitchFamily="34" charset="-128"/>
                          <a:cs typeface="+mn-cs"/>
                        </a:rPr>
                        <a:t>Diminution des contrôles inhibiteurs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728">
                <a:tc>
                  <a:txBody>
                    <a:bodyPr/>
                    <a:lstStyle/>
                    <a:p>
                      <a:r>
                        <a:rPr lang="fr-FR" altLang="fr-FR" sz="2000" b="1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Hypocalcémie</a:t>
                      </a:r>
                      <a:endParaRPr lang="fr-FR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itchFamily="2" charset="0"/>
                          <a:ea typeface="ＭＳ Ｐゴシック" panose="020B0600070205080204" pitchFamily="34" charset="-128"/>
                          <a:cs typeface="+mn-cs"/>
                        </a:rPr>
                        <a:t>Variation de l'équilibre électrolytique </a:t>
                      </a:r>
                      <a:br>
                        <a:rPr kumimoji="0" lang="fr-FR" alt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itchFamily="2" charset="0"/>
                          <a:ea typeface="ＭＳ Ｐゴシック" panose="020B0600070205080204" pitchFamily="34" charset="-128"/>
                          <a:cs typeface="+mn-cs"/>
                        </a:rPr>
                      </a:br>
                      <a:r>
                        <a:rPr kumimoji="0" lang="fr-FR" alt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itchFamily="2" charset="0"/>
                          <a:ea typeface="ＭＳ Ｐゴシック" panose="020B0600070205080204" pitchFamily="34" charset="-128"/>
                          <a:cs typeface="+mn-cs"/>
                        </a:rPr>
                        <a:t>membranaire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2000" b="1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Hypoglycémie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itchFamily="2" charset="0"/>
                          <a:ea typeface="ＭＳ Ｐゴシック" panose="020B0600070205080204" pitchFamily="34" charset="-128"/>
                          <a:cs typeface="+mn-cs"/>
                        </a:rPr>
                        <a:t>Déficit métabolique cellulaire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2000" b="1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Tumeur avec compression tissulaire 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itchFamily="2" charset="0"/>
                          <a:ea typeface="ＭＳ Ｐゴシック" panose="020B0600070205080204" pitchFamily="34" charset="-128"/>
                          <a:cs typeface="+mn-cs"/>
                        </a:rPr>
                        <a:t>Désorganisation tissulaire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1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2000" b="1" dirty="0">
                          <a:solidFill>
                            <a:schemeClr val="bg2"/>
                          </a:solidFill>
                          <a:latin typeface="Times" pitchFamily="2" charset="0"/>
                        </a:rPr>
                        <a:t>Encéphalites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" pitchFamily="2" charset="0"/>
                          <a:ea typeface="ＭＳ Ｐゴシック" panose="020B0600070205080204" pitchFamily="34" charset="-128"/>
                          <a:cs typeface="+mn-cs"/>
                        </a:rPr>
                        <a:t>Modifications gliales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Espace réservé du numéro de diapositive 4">
            <a:extLst>
              <a:ext uri="{FF2B5EF4-FFF2-40B4-BE49-F238E27FC236}">
                <a16:creationId xmlns:a16="http://schemas.microsoft.com/office/drawing/2014/main" id="{2F8B640A-0ED5-E1CC-8218-91D7F69450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A8A5075-100F-F445-B264-5AFF20D328FE}" type="slidenum">
              <a:rPr lang="fr-FR" altLang="fr-FR" sz="1000" smtClean="0">
                <a:solidFill>
                  <a:schemeClr val="folHlink"/>
                </a:solidFill>
              </a:rPr>
              <a:pPr/>
              <a:t>39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D124F55F-7144-FC6A-F5FE-1B36E8F7E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cs typeface="+mj-cs"/>
              </a:rPr>
              <a:t>Mode d'action</a:t>
            </a:r>
          </a:p>
        </p:txBody>
      </p:sp>
      <p:sp>
        <p:nvSpPr>
          <p:cNvPr id="90115" name="Rectangle 9">
            <a:extLst>
              <a:ext uri="{FF2B5EF4-FFF2-40B4-BE49-F238E27FC236}">
                <a16:creationId xmlns:a16="http://schemas.microsoft.com/office/drawing/2014/main" id="{4D0CA66D-BD97-4546-CAC3-0CB65ED5B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127250"/>
            <a:ext cx="8509000" cy="381635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agonistes (directs ou indirects) du GABA</a:t>
            </a:r>
          </a:p>
          <a:p>
            <a:endParaRPr lang="fr-FR" altLang="fr-FR">
              <a:ea typeface="ＭＳ Ｐゴシック" panose="020B0600070205080204" pitchFamily="34" charset="-128"/>
            </a:endParaRPr>
          </a:p>
          <a:p>
            <a:r>
              <a:rPr lang="fr-FR" altLang="fr-FR">
                <a:ea typeface="ＭＳ Ｐゴシック" panose="020B0600070205080204" pitchFamily="34" charset="-128"/>
              </a:rPr>
              <a:t>renforcent les contrôles inhibiteurs autour du foyer</a:t>
            </a:r>
          </a:p>
          <a:p>
            <a:endParaRPr lang="fr-FR" altLang="fr-FR">
              <a:ea typeface="ＭＳ Ｐゴシック" panose="020B0600070205080204" pitchFamily="34" charset="-128"/>
            </a:endParaRPr>
          </a:p>
          <a:p>
            <a:r>
              <a:rPr lang="fr-FR" altLang="fr-FR">
                <a:ea typeface="ＭＳ Ｐゴシック" panose="020B0600070205080204" pitchFamily="34" charset="-128"/>
              </a:rPr>
              <a:t>limitent l'excitabilité du foyer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4">
            <a:extLst>
              <a:ext uri="{FF2B5EF4-FFF2-40B4-BE49-F238E27FC236}">
                <a16:creationId xmlns:a16="http://schemas.microsoft.com/office/drawing/2014/main" id="{623170C7-32EA-AB25-B2E9-952DCC75A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22A787F-80F2-1143-89D1-5018E85849BD}" type="slidenum">
              <a:rPr lang="fr-FR" altLang="fr-FR" sz="1000" smtClean="0">
                <a:solidFill>
                  <a:schemeClr val="folHlink"/>
                </a:solidFill>
              </a:rPr>
              <a:pPr/>
              <a:t>4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0BEACF1-3BBB-3618-D95B-F6C7BAC2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1F2F2CD0-84B1-3CDE-9445-447C695F5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Plan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62FCB214-B540-32E5-493C-139ECE273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46238"/>
            <a:ext cx="9156700" cy="4856162"/>
          </a:xfrm>
        </p:spPr>
        <p:txBody>
          <a:bodyPr/>
          <a:lstStyle/>
          <a:p>
            <a:r>
              <a:rPr lang="fr-FR" altLang="fr-FR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Introduction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L’anesthésie générale</a:t>
            </a:r>
          </a:p>
          <a:p>
            <a:r>
              <a:rPr lang="fr-FR" altLang="fr-FR" sz="24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Les hypnotiques injectables</a:t>
            </a:r>
          </a:p>
          <a:p>
            <a:pPr lvl="1"/>
            <a:r>
              <a:rPr lang="fr-FR" altLang="fr-FR" sz="1800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Les hypnotiques dissociatifs</a:t>
            </a:r>
          </a:p>
          <a:p>
            <a:pPr lvl="1"/>
            <a:r>
              <a:rPr lang="fr-FR" altLang="fr-FR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autres hypnotiques</a:t>
            </a:r>
            <a:endParaRPr lang="fr-FR" altLang="fr-FR" sz="2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hypnotiques volatils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anticonvulsivants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sédatifs analgésiques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tranquillisants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analgésiques centraux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anesthésiques locaux</a:t>
            </a:r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Espace réservé du numéro de diapositive 4">
            <a:extLst>
              <a:ext uri="{FF2B5EF4-FFF2-40B4-BE49-F238E27FC236}">
                <a16:creationId xmlns:a16="http://schemas.microsoft.com/office/drawing/2014/main" id="{310BC56A-D2A2-31BD-BA7E-6B7B7BBA20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A75523-64CC-6049-BB27-830B85A55ABC}" type="slidenum">
              <a:rPr lang="fr-FR" altLang="fr-FR" sz="1000" smtClean="0">
                <a:solidFill>
                  <a:schemeClr val="folHlink"/>
                </a:solidFill>
              </a:rPr>
              <a:pPr/>
              <a:t>40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55304" name="Rectangle 8">
            <a:extLst>
              <a:ext uri="{FF2B5EF4-FFF2-40B4-BE49-F238E27FC236}">
                <a16:creationId xmlns:a16="http://schemas.microsoft.com/office/drawing/2014/main" id="{8740CD9D-6D08-8A1A-0A6A-EA907F6BF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Thérapeutique</a:t>
            </a:r>
          </a:p>
        </p:txBody>
      </p:sp>
      <p:sp>
        <p:nvSpPr>
          <p:cNvPr id="55305" name="Rectangle 9">
            <a:extLst>
              <a:ext uri="{FF2B5EF4-FFF2-40B4-BE49-F238E27FC236}">
                <a16:creationId xmlns:a16="http://schemas.microsoft.com/office/drawing/2014/main" id="{37172F07-05B9-04C3-63B9-9BC2DDF1D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57313"/>
            <a:ext cx="8509000" cy="5257800"/>
          </a:xfrm>
        </p:spPr>
        <p:txBody>
          <a:bodyPr/>
          <a:lstStyle/>
          <a:p>
            <a:pPr>
              <a:defRPr/>
            </a:pPr>
            <a:r>
              <a:rPr lang="fr-FR" altLang="fr-FR" sz="3200" dirty="0">
                <a:ea typeface="ＭＳ Ｐゴシック" panose="020B0600070205080204" pitchFamily="34" charset="-128"/>
              </a:rPr>
              <a:t>syndromes convulsifs aigus</a:t>
            </a:r>
          </a:p>
          <a:p>
            <a:pPr marL="476250" lvl="1" indent="0">
              <a:buFont typeface="Monotype Sorts" pitchFamily="2" charset="2"/>
              <a:buNone/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(intoxications par les convulsivants)</a:t>
            </a:r>
          </a:p>
          <a:p>
            <a:pPr lvl="1"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diazépam,</a:t>
            </a:r>
          </a:p>
          <a:p>
            <a:pPr lvl="1"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phénobarbital</a:t>
            </a:r>
          </a:p>
          <a:p>
            <a:pPr lvl="1">
              <a:buFont typeface="Monotype Sorts" pitchFamily="2" charset="2"/>
              <a:buNone/>
              <a:defRPr/>
            </a:pPr>
            <a:endParaRPr lang="fr-FR" altLang="fr-FR" sz="28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fr-FR" altLang="fr-FR" sz="3200" dirty="0">
                <a:ea typeface="ＭＳ Ｐゴシック" panose="020B0600070205080204" pitchFamily="34" charset="-128"/>
              </a:rPr>
              <a:t>épilepsie</a:t>
            </a:r>
          </a:p>
          <a:p>
            <a:pPr marL="476250" lvl="1" indent="0">
              <a:buFont typeface="Monotype Sorts" pitchFamily="2" charset="2"/>
              <a:buNone/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(crises généralisées) </a:t>
            </a:r>
          </a:p>
          <a:p>
            <a:pPr lvl="1">
              <a:defRPr/>
            </a:pPr>
            <a:r>
              <a:rPr lang="fr-FR" altLang="fr-FR" sz="2800" dirty="0">
                <a:ea typeface="ＭＳ Ｐゴシック" panose="020B0600070205080204" pitchFamily="34" charset="-128"/>
              </a:rPr>
              <a:t>phénobarbital, </a:t>
            </a:r>
          </a:p>
          <a:p>
            <a:pPr lvl="1">
              <a:defRPr/>
            </a:pPr>
            <a:r>
              <a:rPr lang="fr-FR" altLang="fr-FR" sz="2800" dirty="0" err="1">
                <a:ea typeface="ＭＳ Ｐゴシック" panose="020B0600070205080204" pitchFamily="34" charset="-128"/>
              </a:rPr>
              <a:t>imépitoïne</a:t>
            </a:r>
            <a:endParaRPr lang="fr-FR" altLang="fr-FR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Espace réservé du numéro de diapositive 3">
            <a:extLst>
              <a:ext uri="{FF2B5EF4-FFF2-40B4-BE49-F238E27FC236}">
                <a16:creationId xmlns:a16="http://schemas.microsoft.com/office/drawing/2014/main" id="{8F61A790-C361-1902-33B1-088FC5B06D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F551CF-FE3A-F640-B1FE-5EF3798E9347}" type="slidenum">
              <a:rPr lang="fr-FR" altLang="fr-FR" sz="1000" smtClean="0">
                <a:solidFill>
                  <a:schemeClr val="folHlink"/>
                </a:solidFill>
              </a:rPr>
              <a:pPr/>
              <a:t>41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grpSp>
        <p:nvGrpSpPr>
          <p:cNvPr id="94210" name="Group 10">
            <a:extLst>
              <a:ext uri="{FF2B5EF4-FFF2-40B4-BE49-F238E27FC236}">
                <a16:creationId xmlns:a16="http://schemas.microsoft.com/office/drawing/2014/main" id="{81651102-7D7D-0EB7-05CF-4076A3E2A6B4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781050"/>
            <a:ext cx="8458200" cy="5329238"/>
            <a:chOff x="504" y="632"/>
            <a:chExt cx="5328" cy="3144"/>
          </a:xfrm>
        </p:grpSpPr>
        <p:sp>
          <p:nvSpPr>
            <p:cNvPr id="94212" name="Rectangle 4">
              <a:extLst>
                <a:ext uri="{FF2B5EF4-FFF2-40B4-BE49-F238E27FC236}">
                  <a16:creationId xmlns:a16="http://schemas.microsoft.com/office/drawing/2014/main" id="{A269B8F8-00A5-2424-FBF7-41C973B47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" y="1208"/>
              <a:ext cx="1862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 b="1" u="sng" dirty="0">
                  <a:solidFill>
                    <a:schemeClr val="bg2"/>
                  </a:solidFill>
                  <a:latin typeface="Times" charset="0"/>
                </a:rPr>
                <a:t>phénobarbital</a:t>
              </a:r>
            </a:p>
            <a:p>
              <a:pPr>
                <a:lnSpc>
                  <a:spcPts val="2800"/>
                </a:lnSpc>
              </a:pPr>
              <a:br>
                <a:rPr lang="fr-FR" altLang="fr-FR" b="1" dirty="0">
                  <a:solidFill>
                    <a:srgbClr val="FEFF2A"/>
                  </a:solidFill>
                  <a:latin typeface="Times" charset="0"/>
                </a:rPr>
              </a:br>
              <a:r>
                <a:rPr lang="fr-FR" altLang="fr-FR" b="1" u="sng" dirty="0" err="1">
                  <a:solidFill>
                    <a:srgbClr val="000000"/>
                  </a:solidFill>
                  <a:latin typeface="Times" charset="0"/>
                </a:rPr>
                <a:t>imépitoïne</a:t>
              </a:r>
              <a:endParaRPr lang="fr-FR" altLang="fr-FR" b="1" u="sng" dirty="0">
                <a:solidFill>
                  <a:srgbClr val="000000"/>
                </a:solidFill>
                <a:latin typeface="Times" charset="0"/>
              </a:endParaRPr>
            </a:p>
            <a:p>
              <a:pPr>
                <a:lnSpc>
                  <a:spcPts val="2800"/>
                </a:lnSpc>
              </a:pPr>
              <a:r>
                <a:rPr lang="fr-FR" altLang="fr-FR" dirty="0">
                  <a:solidFill>
                    <a:srgbClr val="000000"/>
                  </a:solidFill>
                  <a:latin typeface="Times" charset="0"/>
                </a:rPr>
                <a:t>primidone</a:t>
              </a:r>
            </a:p>
            <a:p>
              <a:pPr>
                <a:lnSpc>
                  <a:spcPts val="2800"/>
                </a:lnSpc>
              </a:pPr>
              <a:r>
                <a:rPr lang="fr-FR" altLang="fr-FR" dirty="0">
                  <a:solidFill>
                    <a:schemeClr val="bg2"/>
                  </a:solidFill>
                  <a:latin typeface="Times" charset="0"/>
                </a:rPr>
                <a:t>phénytoïne</a:t>
              </a:r>
              <a:br>
                <a:rPr lang="fr-FR" altLang="fr-FR" dirty="0">
                  <a:solidFill>
                    <a:schemeClr val="bg2"/>
                  </a:solidFill>
                  <a:latin typeface="Times" charset="0"/>
                </a:rPr>
              </a:br>
              <a:r>
                <a:rPr lang="fr-FR" altLang="fr-FR" dirty="0" err="1">
                  <a:solidFill>
                    <a:schemeClr val="bg2"/>
                  </a:solidFill>
                  <a:latin typeface="Times" charset="0"/>
                </a:rPr>
                <a:t>éthosuximide</a:t>
              </a:r>
              <a:br>
                <a:rPr lang="fr-FR" altLang="fr-FR" dirty="0">
                  <a:solidFill>
                    <a:schemeClr val="bg2"/>
                  </a:solidFill>
                  <a:latin typeface="Times" charset="0"/>
                </a:rPr>
              </a:br>
              <a:r>
                <a:rPr lang="fr-FR" altLang="fr-FR" dirty="0" err="1">
                  <a:solidFill>
                    <a:schemeClr val="bg2"/>
                  </a:solidFill>
                  <a:latin typeface="Times" charset="0"/>
                </a:rPr>
                <a:t>éthylphénacémide</a:t>
              </a:r>
              <a:br>
                <a:rPr lang="fr-FR" altLang="fr-FR" b="1" dirty="0">
                  <a:solidFill>
                    <a:srgbClr val="FFFFFF"/>
                  </a:solidFill>
                  <a:latin typeface="Times" charset="0"/>
                </a:rPr>
              </a:br>
              <a:r>
                <a:rPr lang="fr-FR" altLang="fr-FR" b="1" u="sng" dirty="0">
                  <a:solidFill>
                    <a:srgbClr val="000000"/>
                  </a:solidFill>
                  <a:latin typeface="Times" charset="0"/>
                </a:rPr>
                <a:t>diazépam</a:t>
              </a:r>
              <a:br>
                <a:rPr lang="fr-FR" altLang="fr-FR" b="1" dirty="0">
                  <a:solidFill>
                    <a:srgbClr val="FFFFFF"/>
                  </a:solidFill>
                  <a:latin typeface="Times" charset="0"/>
                </a:rPr>
              </a:br>
              <a:r>
                <a:rPr lang="fr-FR" altLang="fr-FR" dirty="0">
                  <a:solidFill>
                    <a:schemeClr val="bg2"/>
                  </a:solidFill>
                  <a:latin typeface="Times" charset="0"/>
                </a:rPr>
                <a:t>clonazépam</a:t>
              </a:r>
              <a:br>
                <a:rPr lang="fr-FR" altLang="fr-FR" dirty="0">
                  <a:solidFill>
                    <a:schemeClr val="bg2"/>
                  </a:solidFill>
                  <a:latin typeface="Times" charset="0"/>
                </a:rPr>
              </a:br>
              <a:r>
                <a:rPr lang="fr-FR" altLang="fr-FR" dirty="0">
                  <a:solidFill>
                    <a:schemeClr val="bg2"/>
                  </a:solidFill>
                  <a:latin typeface="Times" charset="0"/>
                </a:rPr>
                <a:t>carbamazépine</a:t>
              </a:r>
              <a:br>
                <a:rPr lang="fr-FR" altLang="fr-FR" dirty="0">
                  <a:solidFill>
                    <a:schemeClr val="bg2"/>
                  </a:solidFill>
                  <a:latin typeface="Times" charset="0"/>
                </a:rPr>
              </a:br>
              <a:r>
                <a:rPr lang="fr-FR" altLang="fr-FR" dirty="0">
                  <a:solidFill>
                    <a:schemeClr val="bg2"/>
                  </a:solidFill>
                  <a:latin typeface="Times" charset="0"/>
                </a:rPr>
                <a:t>acide valproïque</a:t>
              </a:r>
              <a:br>
                <a:rPr lang="fr-FR" altLang="fr-FR" dirty="0">
                  <a:solidFill>
                    <a:schemeClr val="bg2"/>
                  </a:solidFill>
                  <a:latin typeface="Times" charset="0"/>
                </a:rPr>
              </a:br>
              <a:r>
                <a:rPr lang="fr-FR" altLang="fr-FR" dirty="0" err="1">
                  <a:solidFill>
                    <a:schemeClr val="bg2"/>
                  </a:solidFill>
                  <a:latin typeface="Times" charset="0"/>
                </a:rPr>
                <a:t>valpromide</a:t>
              </a:r>
              <a:endParaRPr lang="fr-FR" altLang="fr-FR" dirty="0">
                <a:solidFill>
                  <a:schemeClr val="bg2"/>
                </a:solidFill>
                <a:latin typeface="Times" charset="0"/>
              </a:endParaRPr>
            </a:p>
          </p:txBody>
        </p:sp>
        <p:sp>
          <p:nvSpPr>
            <p:cNvPr id="96261" name="Rectangle 5">
              <a:extLst>
                <a:ext uri="{FF2B5EF4-FFF2-40B4-BE49-F238E27FC236}">
                  <a16:creationId xmlns:a16="http://schemas.microsoft.com/office/drawing/2014/main" id="{6776DCDF-EA18-D2E1-3FA5-9DDBFC915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1216"/>
              <a:ext cx="2503" cy="2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9050" tIns="26987" rIns="19050" bIns="26987"/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  <a:defRPr/>
              </a:pPr>
              <a:r>
                <a:rPr lang="fr-FR" altLang="fr-FR" b="1" dirty="0">
                  <a:solidFill>
                    <a:srgbClr val="000000"/>
                  </a:solidFill>
                  <a:latin typeface="Times" pitchFamily="2" charset="0"/>
                </a:rPr>
                <a:t>Gardénal (H), in </a:t>
              </a:r>
              <a:r>
                <a:rPr lang="fr-FR" altLang="fr-FR" b="1" dirty="0" err="1">
                  <a:solidFill>
                    <a:srgbClr val="000000"/>
                  </a:solidFill>
                  <a:latin typeface="Times" pitchFamily="2" charset="0"/>
                </a:rPr>
                <a:t>Crisax</a:t>
              </a:r>
              <a:r>
                <a:rPr lang="fr-FR" altLang="fr-FR" b="1" dirty="0">
                  <a:solidFill>
                    <a:srgbClr val="000000"/>
                  </a:solidFill>
                  <a:latin typeface="Times" pitchFamily="2" charset="0"/>
                </a:rPr>
                <a:t>,</a:t>
              </a:r>
            </a:p>
            <a:p>
              <a:pPr>
                <a:lnSpc>
                  <a:spcPts val="2800"/>
                </a:lnSpc>
                <a:defRPr/>
              </a:pPr>
              <a:r>
                <a:rPr lang="fr-FR" altLang="fr-FR" b="1" dirty="0">
                  <a:solidFill>
                    <a:srgbClr val="000000"/>
                  </a:solidFill>
                  <a:latin typeface="Times" pitchFamily="2" charset="0"/>
                </a:rPr>
                <a:t>in </a:t>
              </a:r>
              <a:r>
                <a:rPr lang="fr-FR" altLang="fr-FR" b="1" dirty="0" err="1">
                  <a:solidFill>
                    <a:srgbClr val="000000"/>
                  </a:solidFill>
                  <a:latin typeface="Times" pitchFamily="2" charset="0"/>
                </a:rPr>
                <a:t>Planigénil</a:t>
              </a:r>
              <a:br>
                <a:rPr lang="fr-FR" altLang="fr-FR" b="1" dirty="0">
                  <a:solidFill>
                    <a:srgbClr val="000000"/>
                  </a:solidFill>
                  <a:latin typeface="Times" pitchFamily="2" charset="0"/>
                </a:rPr>
              </a:br>
              <a:r>
                <a:rPr lang="fr-FR" altLang="fr-FR" b="1" dirty="0" err="1">
                  <a:solidFill>
                    <a:srgbClr val="000000"/>
                  </a:solidFill>
                  <a:latin typeface="Times" pitchFamily="2" charset="0"/>
                </a:rPr>
                <a:t>Pexion</a:t>
              </a:r>
              <a:br>
                <a:rPr lang="fr-FR" altLang="fr-FR" b="1" dirty="0">
                  <a:solidFill>
                    <a:srgbClr val="F880FF"/>
                  </a:solidFill>
                  <a:latin typeface="Times" pitchFamily="2" charset="0"/>
                </a:rPr>
              </a:br>
              <a:r>
                <a:rPr lang="fr-FR" altLang="fr-FR" dirty="0" err="1">
                  <a:solidFill>
                    <a:schemeClr val="bg2"/>
                  </a:solidFill>
                  <a:latin typeface="Times" pitchFamily="2" charset="0"/>
                </a:rPr>
                <a:t>Mysoline</a:t>
              </a:r>
              <a: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  <a:t> (H)</a:t>
              </a:r>
              <a:endParaRPr lang="fr-FR" altLang="fr-FR" b="1" dirty="0">
                <a:solidFill>
                  <a:srgbClr val="000000"/>
                </a:solidFill>
                <a:latin typeface="Times" pitchFamily="2" charset="0"/>
              </a:endParaRPr>
            </a:p>
            <a:p>
              <a:pPr>
                <a:lnSpc>
                  <a:spcPts val="2800"/>
                </a:lnSpc>
                <a:defRPr/>
              </a:pPr>
              <a: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  <a:t>in </a:t>
              </a:r>
              <a:r>
                <a:rPr lang="fr-FR" altLang="fr-FR" dirty="0" err="1">
                  <a:solidFill>
                    <a:schemeClr val="bg2"/>
                  </a:solidFill>
                  <a:latin typeface="Times" pitchFamily="2" charset="0"/>
                </a:rPr>
                <a:t>Planigénil</a:t>
              </a:r>
              <a: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  <a:t>, </a:t>
              </a:r>
              <a:r>
                <a:rPr lang="fr-FR" altLang="fr-FR" dirty="0" err="1">
                  <a:solidFill>
                    <a:schemeClr val="bg2"/>
                  </a:solidFill>
                  <a:latin typeface="Times" pitchFamily="2" charset="0"/>
                </a:rPr>
                <a:t>Dihydan</a:t>
              </a:r>
              <a: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  <a:t> (H)</a:t>
              </a:r>
              <a:b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</a:br>
              <a:r>
                <a:rPr lang="fr-FR" altLang="fr-FR" dirty="0" err="1">
                  <a:solidFill>
                    <a:schemeClr val="bg2"/>
                  </a:solidFill>
                  <a:latin typeface="Times" pitchFamily="2" charset="0"/>
                </a:rPr>
                <a:t>Zarontin</a:t>
              </a:r>
              <a: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  <a:t> (H)</a:t>
              </a:r>
              <a:b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</a:br>
              <a: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  <a:t>in </a:t>
              </a:r>
              <a:r>
                <a:rPr lang="fr-FR" altLang="fr-FR" dirty="0" err="1">
                  <a:solidFill>
                    <a:schemeClr val="bg2"/>
                  </a:solidFill>
                  <a:latin typeface="Times" pitchFamily="2" charset="0"/>
                </a:rPr>
                <a:t>Planigénil</a:t>
              </a:r>
              <a:br>
                <a:rPr lang="fr-FR" altLang="fr-FR" b="1" dirty="0">
                  <a:solidFill>
                    <a:srgbClr val="F880FF"/>
                  </a:solidFill>
                  <a:latin typeface="Times" pitchFamily="2" charset="0"/>
                </a:rPr>
              </a:br>
              <a:r>
                <a:rPr lang="fr-FR" altLang="fr-FR" b="1" dirty="0">
                  <a:solidFill>
                    <a:srgbClr val="000000"/>
                  </a:solidFill>
                  <a:latin typeface="Times" pitchFamily="2" charset="0"/>
                </a:rPr>
                <a:t>Diazépam TVM, valium (H)</a:t>
              </a:r>
            </a:p>
            <a:p>
              <a:pPr>
                <a:lnSpc>
                  <a:spcPts val="2800"/>
                </a:lnSpc>
                <a:defRPr/>
              </a:pPr>
              <a: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  <a:t>Rivotril (H)</a:t>
              </a:r>
              <a:b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</a:br>
              <a:r>
                <a:rPr lang="fr-FR" altLang="fr-FR" dirty="0" err="1">
                  <a:solidFill>
                    <a:schemeClr val="bg2"/>
                  </a:solidFill>
                  <a:latin typeface="Times" pitchFamily="2" charset="0"/>
                </a:rPr>
                <a:t>Tégrétol</a:t>
              </a:r>
              <a: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  <a:t> (H)</a:t>
              </a:r>
              <a:b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</a:br>
              <a: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  <a:t>Dépakine (H)</a:t>
              </a:r>
              <a:b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</a:br>
              <a:r>
                <a:rPr lang="fr-FR" altLang="fr-FR" dirty="0" err="1">
                  <a:solidFill>
                    <a:schemeClr val="bg2"/>
                  </a:solidFill>
                  <a:latin typeface="Times" pitchFamily="2" charset="0"/>
                </a:rPr>
                <a:t>Dépamide</a:t>
              </a:r>
              <a:r>
                <a:rPr lang="fr-FR" altLang="fr-FR" dirty="0">
                  <a:solidFill>
                    <a:schemeClr val="bg2"/>
                  </a:solidFill>
                  <a:latin typeface="Times" pitchFamily="2" charset="0"/>
                </a:rPr>
                <a:t> (H)</a:t>
              </a:r>
            </a:p>
          </p:txBody>
        </p:sp>
        <p:sp>
          <p:nvSpPr>
            <p:cNvPr id="94214" name="Rectangle 7">
              <a:extLst>
                <a:ext uri="{FF2B5EF4-FFF2-40B4-BE49-F238E27FC236}">
                  <a16:creationId xmlns:a16="http://schemas.microsoft.com/office/drawing/2014/main" id="{E3EE3FD4-2439-8AC7-0A70-D30C17A54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" y="632"/>
              <a:ext cx="181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DENOMINATION</a:t>
              </a:r>
              <a:br>
                <a:rPr lang="fr-FR" altLang="fr-FR">
                  <a:solidFill>
                    <a:srgbClr val="000000"/>
                  </a:solidFill>
                  <a:latin typeface="Times" charset="0"/>
                </a:rPr>
              </a:b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COMMUNE</a:t>
              </a:r>
            </a:p>
          </p:txBody>
        </p:sp>
        <p:sp>
          <p:nvSpPr>
            <p:cNvPr id="94215" name="Line 8">
              <a:extLst>
                <a:ext uri="{FF2B5EF4-FFF2-40B4-BE49-F238E27FC236}">
                  <a16:creationId xmlns:a16="http://schemas.microsoft.com/office/drawing/2014/main" id="{6C77F552-3405-D3DF-43AB-B4E4F1D65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" y="1200"/>
              <a:ext cx="5288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216" name="Rectangle 9">
              <a:extLst>
                <a:ext uri="{FF2B5EF4-FFF2-40B4-BE49-F238E27FC236}">
                  <a16:creationId xmlns:a16="http://schemas.microsoft.com/office/drawing/2014/main" id="{064A27AA-0CF5-AF24-1994-2B0BC7A41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688"/>
              <a:ext cx="184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NOM DEPOSE</a:t>
              </a:r>
              <a:br>
                <a:rPr lang="fr-FR" altLang="fr-FR">
                  <a:solidFill>
                    <a:srgbClr val="000000"/>
                  </a:solidFill>
                  <a:latin typeface="Times" charset="0"/>
                </a:rPr>
              </a:br>
              <a:endParaRPr lang="fr-FR" altLang="fr-FR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59404" name="Rectangle 12">
            <a:extLst>
              <a:ext uri="{FF2B5EF4-FFF2-40B4-BE49-F238E27FC236}">
                <a16:creationId xmlns:a16="http://schemas.microsoft.com/office/drawing/2014/main" id="{FB2433AC-A016-89FD-40F8-AE6AFC6AD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13335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a typeface="ＭＳ Ｐゴシック" panose="020B0600070205080204" pitchFamily="34" charset="-128"/>
              </a:rPr>
              <a:t>Spécialités pharmaceutiques</a:t>
            </a:r>
            <a:br>
              <a:rPr lang="fr-FR" altLang="fr-FR">
                <a:ea typeface="ＭＳ Ｐゴシック" panose="020B0600070205080204" pitchFamily="34" charset="-128"/>
              </a:rPr>
            </a:b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Espace réservé du numéro de diapositive 4">
            <a:extLst>
              <a:ext uri="{FF2B5EF4-FFF2-40B4-BE49-F238E27FC236}">
                <a16:creationId xmlns:a16="http://schemas.microsoft.com/office/drawing/2014/main" id="{7D2417FD-BBD2-0F04-3247-55E6BF0D9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ED2A0E3-B048-4448-9D38-97EB2B17594B}" type="slidenum">
              <a:rPr lang="fr-FR" altLang="fr-FR" sz="1000" smtClean="0">
                <a:solidFill>
                  <a:schemeClr val="folHlink"/>
                </a:solidFill>
              </a:rPr>
              <a:pPr/>
              <a:t>42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6E6F185D-B5A4-9C0B-3F6E-F9ED99222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a typeface="ＭＳ Ｐゴシック" panose="020B0600070205080204" pitchFamily="34" charset="-128"/>
              </a:rPr>
              <a:t>Thérapeutique</a:t>
            </a:r>
          </a:p>
        </p:txBody>
      </p:sp>
      <p:sp>
        <p:nvSpPr>
          <p:cNvPr id="96259" name="Rectangle 9">
            <a:extLst>
              <a:ext uri="{FF2B5EF4-FFF2-40B4-BE49-F238E27FC236}">
                <a16:creationId xmlns:a16="http://schemas.microsoft.com/office/drawing/2014/main" id="{0EC678E1-EA8C-23C6-92A6-780559492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1717824"/>
            <a:ext cx="8509000" cy="4476750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quand traiter ?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pendant les convulsions (intoxications)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après plusieurs crises (épilepsie)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comment traiter ?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monothérapie au départ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ne pas changer de dose ou d'</a:t>
            </a:r>
            <a:r>
              <a:rPr lang="fr-FR" altLang="fr-FR" dirty="0" err="1">
                <a:ea typeface="ＭＳ Ｐゴシック" panose="020B0600070205080204" pitchFamily="34" charset="-128"/>
              </a:rPr>
              <a:t>anti-épileptique</a:t>
            </a:r>
            <a:r>
              <a:rPr lang="fr-FR" altLang="fr-FR" dirty="0">
                <a:ea typeface="ＭＳ Ｐゴシック" panose="020B0600070205080204" pitchFamily="34" charset="-128"/>
              </a:rPr>
              <a:t> </a:t>
            </a:r>
            <a:br>
              <a:rPr lang="fr-FR" altLang="fr-FR" dirty="0">
                <a:ea typeface="ＭＳ Ｐゴシック" panose="020B0600070205080204" pitchFamily="34" charset="-128"/>
              </a:rPr>
            </a:br>
            <a:r>
              <a:rPr lang="fr-FR" altLang="fr-FR" dirty="0">
                <a:ea typeface="ＭＳ Ｐゴシック" panose="020B0600070205080204" pitchFamily="34" charset="-128"/>
              </a:rPr>
              <a:t>avant 2 ou  3 semaines de traitement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suivre les concentrations plasmatiques</a:t>
            </a:r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Espace réservé du numéro de diapositive 4">
            <a:extLst>
              <a:ext uri="{FF2B5EF4-FFF2-40B4-BE49-F238E27FC236}">
                <a16:creationId xmlns:a16="http://schemas.microsoft.com/office/drawing/2014/main" id="{39B2640F-D15F-22D2-2932-BA30B0170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C16F0F-54DF-9A4F-8DF9-26931FC88DED}" type="slidenum">
              <a:rPr lang="fr-FR" altLang="fr-FR" sz="1000" smtClean="0">
                <a:solidFill>
                  <a:schemeClr val="folHlink"/>
                </a:solidFill>
              </a:rPr>
              <a:pPr/>
              <a:t>43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BBA68309-4970-D343-961F-E5E2858A5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a typeface="ＭＳ Ｐゴシック" panose="020B0600070205080204" pitchFamily="34" charset="-128"/>
              </a:rPr>
              <a:t>Attitudes thérapeutiques</a:t>
            </a:r>
          </a:p>
        </p:txBody>
      </p:sp>
      <p:sp>
        <p:nvSpPr>
          <p:cNvPr id="98307" name="Rectangle 9">
            <a:extLst>
              <a:ext uri="{FF2B5EF4-FFF2-40B4-BE49-F238E27FC236}">
                <a16:creationId xmlns:a16="http://schemas.microsoft.com/office/drawing/2014/main" id="{1D40C572-A139-3F74-D312-F038F1B38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2355850"/>
            <a:ext cx="8509000" cy="2520950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jusqu'à quand traiter ?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à vie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sauf si disparition totale des crises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diminuer les doses très progressivement</a:t>
            </a:r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5BFB3-E507-8416-04B5-C6DFCAEF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3" y="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dirty="0"/>
              <a:t>Conclusion</a:t>
            </a:r>
          </a:p>
        </p:txBody>
      </p:sp>
      <p:sp>
        <p:nvSpPr>
          <p:cNvPr id="100354" name="Espace réservé du contenu 2">
            <a:extLst>
              <a:ext uri="{FF2B5EF4-FFF2-40B4-BE49-F238E27FC236}">
                <a16:creationId xmlns:a16="http://schemas.microsoft.com/office/drawing/2014/main" id="{392738A3-F37C-7461-7832-BE8C81665E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7063" y="1862138"/>
            <a:ext cx="9291637" cy="3887787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Quelques molécules d’intérêt majeur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Confort nécessaire (anticonvulsivant, relaxant musculaire)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Effets dose-dépendants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Dose à respecter et surveillance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Association synergique possible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87DB2E-6D87-0638-F438-E68064969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100356" name="Espace réservé du numéro de diapositive 4">
            <a:extLst>
              <a:ext uri="{FF2B5EF4-FFF2-40B4-BE49-F238E27FC236}">
                <a16:creationId xmlns:a16="http://schemas.microsoft.com/office/drawing/2014/main" id="{78AE043D-5E7E-D6D0-5BD7-08915AA35E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5D8590A-75DE-BB44-BFE1-B5B571CB07B0}" type="slidenum">
              <a:rPr lang="fr-FR" altLang="fr-FR" sz="1000" smtClean="0">
                <a:solidFill>
                  <a:schemeClr val="folHlink"/>
                </a:solidFill>
              </a:rPr>
              <a:pPr/>
              <a:t>44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Espace réservé du numéro de diapositive 4">
            <a:extLst>
              <a:ext uri="{FF2B5EF4-FFF2-40B4-BE49-F238E27FC236}">
                <a16:creationId xmlns:a16="http://schemas.microsoft.com/office/drawing/2014/main" id="{16AC1947-3128-3971-49FA-10695168B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33583B-E9D7-004C-B964-B478B78AD49A}" type="slidenum">
              <a:rPr lang="fr-FR" altLang="fr-FR" sz="1000" smtClean="0">
                <a:solidFill>
                  <a:schemeClr val="folHlink"/>
                </a:solidFill>
              </a:rPr>
              <a:pPr/>
              <a:t>45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34E8CE7A-C93D-1BED-C3DB-C77E25B18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D76A7E6D-479F-C25A-AC5A-E1ACE068B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Plan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588AE0CE-58EC-55D2-2AE1-DF7DCC4BE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46238"/>
            <a:ext cx="9156700" cy="4856162"/>
          </a:xfrm>
        </p:spPr>
        <p:txBody>
          <a:bodyPr/>
          <a:lstStyle/>
          <a:p>
            <a:r>
              <a:rPr lang="fr-FR" altLang="fr-FR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Introduction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L’anesthésie générale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injectables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hypnotiques dissociatifs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autres hypnotiques</a:t>
            </a:r>
            <a:endParaRPr lang="fr-FR" altLang="fr-FR" sz="2000" dirty="0">
              <a:ea typeface="ＭＳ Ｐゴシック" panose="020B0600070205080204" pitchFamily="34" charset="-128"/>
            </a:endParaRP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volatils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anticonvulsivants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sédatifs analgésiques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tranquillisants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analgésiques centraux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anesthésiques locaux</a:t>
            </a:r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16644ECB-5A80-E3F8-0298-C32E2A919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35200"/>
            <a:ext cx="689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7600"/>
              </a:lnSpc>
            </a:pPr>
            <a:endParaRPr lang="fr-FR" altLang="fr-FR" sz="4800" b="1">
              <a:solidFill>
                <a:srgbClr val="FEFF2A"/>
              </a:solidFill>
              <a:latin typeface="Palatino" pitchFamily="2" charset="77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9AF99CF-5A4E-9669-04C8-D69B3016FC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3588" y="2514600"/>
            <a:ext cx="8913812" cy="1447800"/>
          </a:xfrm>
        </p:spPr>
        <p:txBody>
          <a:bodyPr/>
          <a:lstStyle/>
          <a:p>
            <a:pPr>
              <a:defRPr/>
            </a:pPr>
            <a:r>
              <a:rPr lang="fr-FR" altLang="fr-FR" i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Chapitre 11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LES SEDATIFS ANALGESIQUES</a:t>
            </a:r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Espace réservé du numéro de diapositive 4">
            <a:extLst>
              <a:ext uri="{FF2B5EF4-FFF2-40B4-BE49-F238E27FC236}">
                <a16:creationId xmlns:a16="http://schemas.microsoft.com/office/drawing/2014/main" id="{9319C1C6-58A7-30C9-7AB8-7F866B820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995085D-E636-0944-8244-CE127C04DDF2}" type="slidenum">
              <a:rPr lang="fr-FR" altLang="fr-FR" sz="1000" smtClean="0">
                <a:solidFill>
                  <a:schemeClr val="folHlink"/>
                </a:solidFill>
              </a:rPr>
              <a:pPr/>
              <a:t>47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05474" name="Rectangle 4">
            <a:extLst>
              <a:ext uri="{FF2B5EF4-FFF2-40B4-BE49-F238E27FC236}">
                <a16:creationId xmlns:a16="http://schemas.microsoft.com/office/drawing/2014/main" id="{4AB12C8F-A66E-CA05-5051-B0DC3340C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0" y="6172200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7E3AB2C3-F030-F8DE-6502-2282EF9E5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Sédatifs analgésiques</a:t>
            </a:r>
            <a:b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05476" name="Rectangle 8">
            <a:extLst>
              <a:ext uri="{FF2B5EF4-FFF2-40B4-BE49-F238E27FC236}">
                <a16:creationId xmlns:a16="http://schemas.microsoft.com/office/drawing/2014/main" id="{5298CEA4-8F7A-32F2-ADF4-BB965DCC7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1774825"/>
            <a:ext cx="8786812" cy="4264025"/>
          </a:xfrm>
        </p:spPr>
        <p:txBody>
          <a:bodyPr/>
          <a:lstStyle/>
          <a:p>
            <a:r>
              <a:rPr lang="fr-FR" altLang="fr-FR" sz="2900" dirty="0">
                <a:ea typeface="ＭＳ Ｐゴシック" panose="020B0600070205080204" pitchFamily="34" charset="-128"/>
              </a:rPr>
              <a:t>dépresseurs du SNC (mais pas de perte de conscience)</a:t>
            </a:r>
          </a:p>
          <a:p>
            <a:pPr lvl="1"/>
            <a:r>
              <a:rPr lang="fr-FR" altLang="fr-FR" sz="2500" dirty="0">
                <a:ea typeface="ＭＳ Ｐゴシック" panose="020B0600070205080204" pitchFamily="34" charset="-128"/>
              </a:rPr>
              <a:t>Souvent associés aux hypnotiques</a:t>
            </a:r>
          </a:p>
          <a:p>
            <a:pPr lvl="1"/>
            <a:r>
              <a:rPr lang="fr-FR" altLang="fr-FR" sz="2500" dirty="0">
                <a:latin typeface="Symbol" pitchFamily="2" charset="2"/>
                <a:ea typeface="ＭＳ Ｐゴシック" panose="020B0600070205080204" pitchFamily="34" charset="-128"/>
              </a:rPr>
              <a:t></a:t>
            </a:r>
            <a:r>
              <a:rPr lang="fr-FR" altLang="fr-FR" sz="2500" dirty="0">
                <a:ea typeface="ＭＳ Ｐゴシック" panose="020B0600070205080204" pitchFamily="34" charset="-128"/>
              </a:rPr>
              <a:t>2 –sympathomimétiques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propriétés sédatives et analgésiques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dépression </a:t>
            </a:r>
            <a:r>
              <a:rPr lang="fr-FR" altLang="fr-FR" dirty="0" err="1">
                <a:ea typeface="ＭＳ Ｐゴシック" panose="020B0600070205080204" pitchFamily="34" charset="-128"/>
              </a:rPr>
              <a:t>cardio-circulatoire</a:t>
            </a:r>
            <a:endParaRPr lang="fr-FR" altLang="fr-FR" sz="2500" dirty="0">
              <a:ea typeface="ＭＳ Ｐゴシック" panose="020B0600070205080204" pitchFamily="34" charset="-128"/>
            </a:endParaRPr>
          </a:p>
          <a:p>
            <a:r>
              <a:rPr lang="fr-FR" altLang="fr-FR" sz="2900" dirty="0">
                <a:ea typeface="ＭＳ Ｐゴシック" panose="020B0600070205080204" pitchFamily="34" charset="-128"/>
              </a:rPr>
              <a:t>relative sécurité d'emploi si bien utilisé</a:t>
            </a:r>
          </a:p>
          <a:p>
            <a:r>
              <a:rPr lang="fr-FR" altLang="fr-FR" sz="2900" dirty="0">
                <a:ea typeface="ＭＳ Ｐゴシック" panose="020B0600070205080204" pitchFamily="34" charset="-128"/>
              </a:rPr>
              <a:t>et si réservé à un usage chez des animaux en bon état</a:t>
            </a:r>
            <a:br>
              <a:rPr lang="fr-FR" altLang="fr-FR" sz="2900" dirty="0">
                <a:ea typeface="ＭＳ Ｐゴシック" panose="020B0600070205080204" pitchFamily="34" charset="-128"/>
              </a:rPr>
            </a:br>
            <a:r>
              <a:rPr lang="fr-FR" altLang="fr-FR" sz="2900" dirty="0">
                <a:ea typeface="ＭＳ Ｐゴシック" panose="020B0600070205080204" pitchFamily="34" charset="-128"/>
              </a:rPr>
              <a:t>(</a:t>
            </a:r>
            <a:r>
              <a:rPr lang="fr-FR" altLang="fr-FR" sz="2400" dirty="0" err="1">
                <a:ea typeface="ＭＳ Ｐゴシック" panose="020B0600070205080204" pitchFamily="34" charset="-128"/>
              </a:rPr>
              <a:t>Classif</a:t>
            </a:r>
            <a:r>
              <a:rPr lang="fr-FR" altLang="fr-FR" sz="2400" dirty="0">
                <a:ea typeface="ＭＳ Ｐゴシック" panose="020B0600070205080204" pitchFamily="34" charset="-128"/>
              </a:rPr>
              <a:t>. état physique « ASA » : I ou II maximum (sur V)</a:t>
            </a:r>
            <a:r>
              <a:rPr lang="fr-FR" altLang="fr-FR" sz="2900" dirty="0"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Espace réservé du numéro de diapositive 4">
            <a:extLst>
              <a:ext uri="{FF2B5EF4-FFF2-40B4-BE49-F238E27FC236}">
                <a16:creationId xmlns:a16="http://schemas.microsoft.com/office/drawing/2014/main" id="{7FE4ECEB-2F0C-2B07-0ED1-A9CBE3466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BAAE25C-DAF3-C543-8874-EA017B4BA360}" type="slidenum">
              <a:rPr lang="fr-FR" altLang="fr-FR" sz="1000" smtClean="0">
                <a:solidFill>
                  <a:schemeClr val="folHlink"/>
                </a:solidFill>
              </a:rPr>
              <a:pPr/>
              <a:t>48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3ED8A8E-108E-8A80-6F35-B008429A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0" y="6172200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00C2C084-5ABF-2D24-E84D-5FB8B455D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422275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Sédatifs analgésiques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4C437053-F493-2F6B-FC31-12AC313AE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1717675"/>
            <a:ext cx="8507412" cy="4608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xylazine </a:t>
            </a:r>
          </a:p>
          <a:p>
            <a:pPr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médétomidine, (dexmédétomidine)</a:t>
            </a:r>
          </a:p>
          <a:p>
            <a:pPr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détomidine</a:t>
            </a:r>
          </a:p>
          <a:p>
            <a:pPr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romifidine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fr-FR" altLang="fr-FR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bases faibles liposolubles, stables</a:t>
            </a:r>
          </a:p>
          <a:p>
            <a:pPr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affinités ≠, doses ≠</a:t>
            </a:r>
          </a:p>
          <a:p>
            <a:pPr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durée d’action &lt; pour xylazine</a:t>
            </a:r>
          </a:p>
        </p:txBody>
      </p:sp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Espace réservé du numéro de diapositive 4">
            <a:extLst>
              <a:ext uri="{FF2B5EF4-FFF2-40B4-BE49-F238E27FC236}">
                <a16:creationId xmlns:a16="http://schemas.microsoft.com/office/drawing/2014/main" id="{E8E99507-66CD-D928-BE41-21D2659AD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4038D44-AD00-5B4F-B8CA-8D4F759EB7AD}" type="slidenum">
              <a:rPr lang="fr-FR" altLang="fr-FR" sz="1000" smtClean="0">
                <a:solidFill>
                  <a:schemeClr val="folHlink"/>
                </a:solidFill>
              </a:rPr>
              <a:pPr/>
              <a:t>49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09570" name="Line 2">
            <a:extLst>
              <a:ext uri="{FF2B5EF4-FFF2-40B4-BE49-F238E27FC236}">
                <a16:creationId xmlns:a16="http://schemas.microsoft.com/office/drawing/2014/main" id="{7A92DA8C-4F42-28C5-9560-BEC45AACA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900" y="1346200"/>
            <a:ext cx="0" cy="4000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99A46807-2935-9A9B-1CD7-1B29B9724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2550" y="838200"/>
            <a:ext cx="8566150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Pharmacodynamie</a:t>
            </a:r>
            <a:b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E189E4E9-2F8C-F0B9-AC77-FAB4862FA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078038"/>
            <a:ext cx="8509000" cy="3816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900" dirty="0">
                <a:ea typeface="ＭＳ Ｐゴシック" panose="020B0600070205080204" pitchFamily="34" charset="-128"/>
              </a:rPr>
              <a:t>agonistes des récepteurs </a:t>
            </a:r>
            <a:r>
              <a:rPr lang="fr-FR" altLang="fr-FR" sz="2900" dirty="0">
                <a:latin typeface="Symbol" pitchFamily="2" charset="2"/>
                <a:ea typeface="ＭＳ Ｐゴシック" panose="020B0600070205080204" pitchFamily="34" charset="-128"/>
              </a:rPr>
              <a:t></a:t>
            </a:r>
            <a:r>
              <a:rPr lang="fr-FR" altLang="fr-FR" sz="2900" dirty="0">
                <a:ea typeface="ＭＳ Ｐゴシック" panose="020B0600070205080204" pitchFamily="34" charset="-128"/>
              </a:rPr>
              <a:t>2-adrénergiques</a:t>
            </a:r>
          </a:p>
          <a:p>
            <a:pPr lvl="1"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(autorécepteurs inhibiteurs)</a:t>
            </a:r>
          </a:p>
          <a:p>
            <a:pPr lvl="1"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limitent la libération des catécholamines</a:t>
            </a:r>
          </a:p>
          <a:p>
            <a:pPr lvl="1"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dépression de la vigilance et de la nociception</a:t>
            </a:r>
          </a:p>
          <a:p>
            <a:pPr lvl="1"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dépression du tonus orthosympathique (=&gt; bradycardie et hypotension circulatoire)</a:t>
            </a:r>
          </a:p>
          <a:p>
            <a:pPr>
              <a:lnSpc>
                <a:spcPct val="90000"/>
              </a:lnSpc>
            </a:pPr>
            <a:r>
              <a:rPr lang="fr-FR" altLang="fr-FR" sz="2400" dirty="0">
                <a:ea typeface="ＭＳ Ｐゴシック" panose="020B0600070205080204" pitchFamily="34" charset="-128"/>
              </a:rPr>
              <a:t>fixation secondaire sur récepteurs </a:t>
            </a:r>
            <a:r>
              <a:rPr lang="fr-FR" altLang="fr-FR" sz="2400" dirty="0">
                <a:latin typeface="Symbol" pitchFamily="2" charset="2"/>
                <a:ea typeface="ＭＳ Ｐゴシック" panose="020B0600070205080204" pitchFamily="34" charset="-128"/>
              </a:rPr>
              <a:t></a:t>
            </a:r>
            <a:r>
              <a:rPr lang="fr-FR" altLang="fr-FR" sz="2400" dirty="0">
                <a:ea typeface="ＭＳ Ｐゴシック" panose="020B0600070205080204" pitchFamily="34" charset="-128"/>
              </a:rPr>
              <a:t>1-adrénergiques</a:t>
            </a:r>
          </a:p>
          <a:p>
            <a:pPr lvl="1">
              <a:lnSpc>
                <a:spcPct val="90000"/>
              </a:lnSpc>
            </a:pPr>
            <a:r>
              <a:rPr lang="fr-FR" altLang="fr-FR" sz="2000" dirty="0" err="1">
                <a:ea typeface="ＭＳ Ｐゴシック" panose="020B0600070205080204" pitchFamily="34" charset="-128"/>
              </a:rPr>
              <a:t>xylazine</a:t>
            </a:r>
            <a:r>
              <a:rPr lang="fr-FR" altLang="fr-FR" sz="2000" dirty="0">
                <a:ea typeface="ＭＳ Ｐゴシック" panose="020B0600070205080204" pitchFamily="34" charset="-128"/>
              </a:rPr>
              <a:t> &gt; autres</a:t>
            </a:r>
          </a:p>
          <a:p>
            <a:pPr lvl="1">
              <a:lnSpc>
                <a:spcPct val="90000"/>
              </a:lnSpc>
            </a:pPr>
            <a:r>
              <a:rPr lang="fr-FR" altLang="fr-FR" sz="2000" dirty="0">
                <a:ea typeface="ＭＳ Ｐゴシック" panose="020B0600070205080204" pitchFamily="34" charset="-128"/>
              </a:rPr>
              <a:t>vasoconstriction périphérique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9ED8599-EEAC-FDCA-5383-A0E0F37B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35200"/>
            <a:ext cx="689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7600"/>
              </a:lnSpc>
            </a:pPr>
            <a:endParaRPr lang="fr-FR" altLang="fr-FR" sz="4800" b="1">
              <a:solidFill>
                <a:srgbClr val="FEFF2A"/>
              </a:solidFill>
              <a:latin typeface="Palatino" pitchFamily="2" charset="77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FC0B428F-35C9-ADDC-532E-545916148F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509912"/>
            <a:ext cx="8382000" cy="2160240"/>
          </a:xfrm>
        </p:spPr>
        <p:txBody>
          <a:bodyPr/>
          <a:lstStyle/>
          <a:p>
            <a:pPr>
              <a:defRPr/>
            </a:pPr>
            <a:r>
              <a:rPr lang="fr-FR" altLang="fr-FR" i="1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Chapitre 9</a:t>
            </a:r>
            <a:b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LES HYPNOTIQUES</a:t>
            </a:r>
            <a:b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L’anesthésie générale</a:t>
            </a:r>
          </a:p>
        </p:txBody>
      </p:sp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Espace réservé du numéro de diapositive 3">
            <a:extLst>
              <a:ext uri="{FF2B5EF4-FFF2-40B4-BE49-F238E27FC236}">
                <a16:creationId xmlns:a16="http://schemas.microsoft.com/office/drawing/2014/main" id="{A6AA2113-D848-1514-8EA7-D47D92160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7FAE691-E62C-BC40-8863-A24C03FDA787}" type="slidenum">
              <a:rPr lang="fr-FR" altLang="fr-FR" sz="1000" smtClean="0">
                <a:solidFill>
                  <a:schemeClr val="folHlink"/>
                </a:solidFill>
              </a:rPr>
              <a:pPr/>
              <a:t>50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grpSp>
        <p:nvGrpSpPr>
          <p:cNvPr id="111618" name="Group 10">
            <a:extLst>
              <a:ext uri="{FF2B5EF4-FFF2-40B4-BE49-F238E27FC236}">
                <a16:creationId xmlns:a16="http://schemas.microsoft.com/office/drawing/2014/main" id="{528BC061-0F81-3419-B2C8-6A27DC8EDA5C}"/>
              </a:ext>
            </a:extLst>
          </p:cNvPr>
          <p:cNvGrpSpPr>
            <a:grpSpLocks/>
          </p:cNvGrpSpPr>
          <p:nvPr/>
        </p:nvGrpSpPr>
        <p:grpSpPr bwMode="auto">
          <a:xfrm>
            <a:off x="963613" y="1247775"/>
            <a:ext cx="8789987" cy="4927600"/>
            <a:chOff x="296" y="632"/>
            <a:chExt cx="5640" cy="3104"/>
          </a:xfrm>
        </p:grpSpPr>
        <p:sp>
          <p:nvSpPr>
            <p:cNvPr id="111620" name="Rectangle 4">
              <a:extLst>
                <a:ext uri="{FF2B5EF4-FFF2-40B4-BE49-F238E27FC236}">
                  <a16:creationId xmlns:a16="http://schemas.microsoft.com/office/drawing/2014/main" id="{0C15AB57-8FBF-B08E-A5E4-5EB2ADAF1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128"/>
              <a:ext cx="1592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400"/>
                </a:lnSpc>
              </a:pPr>
              <a:r>
                <a:rPr lang="fr-FR" altLang="fr-FR" dirty="0">
                  <a:solidFill>
                    <a:srgbClr val="000000"/>
                  </a:solidFill>
                </a:rPr>
                <a:t>S.N.C.</a:t>
              </a:r>
            </a:p>
            <a:p>
              <a:pPr>
                <a:lnSpc>
                  <a:spcPts val="2400"/>
                </a:lnSpc>
              </a:pPr>
              <a:endParaRPr lang="fr-FR" altLang="fr-FR" dirty="0">
                <a:solidFill>
                  <a:srgbClr val="000000"/>
                </a:solidFill>
              </a:endParaRPr>
            </a:p>
            <a:p>
              <a:pPr>
                <a:lnSpc>
                  <a:spcPts val="2400"/>
                </a:lnSpc>
              </a:pPr>
              <a:endParaRPr lang="fr-FR" altLang="fr-FR" dirty="0">
                <a:solidFill>
                  <a:srgbClr val="000000"/>
                </a:solidFill>
              </a:endParaRPr>
            </a:p>
            <a:p>
              <a:pPr>
                <a:lnSpc>
                  <a:spcPts val="2400"/>
                </a:lnSpc>
              </a:pPr>
              <a:endParaRPr lang="fr-FR" altLang="fr-FR" dirty="0">
                <a:solidFill>
                  <a:srgbClr val="000000"/>
                </a:solidFill>
              </a:endParaRPr>
            </a:p>
            <a:p>
              <a:pPr>
                <a:lnSpc>
                  <a:spcPts val="2400"/>
                </a:lnSpc>
              </a:pPr>
              <a:r>
                <a:rPr lang="fr-FR" altLang="fr-FR" dirty="0">
                  <a:solidFill>
                    <a:srgbClr val="000000"/>
                  </a:solidFill>
                </a:rPr>
                <a:t>cœur-vaisseaux</a:t>
              </a:r>
            </a:p>
            <a:p>
              <a:pPr>
                <a:lnSpc>
                  <a:spcPts val="2400"/>
                </a:lnSpc>
              </a:pPr>
              <a:endParaRPr lang="fr-FR" altLang="fr-FR" dirty="0">
                <a:solidFill>
                  <a:srgbClr val="000000"/>
                </a:solidFill>
              </a:endParaRPr>
            </a:p>
            <a:p>
              <a:pPr>
                <a:lnSpc>
                  <a:spcPts val="2400"/>
                </a:lnSpc>
              </a:pPr>
              <a:endParaRPr lang="fr-FR" altLang="fr-FR" dirty="0">
                <a:solidFill>
                  <a:srgbClr val="000000"/>
                </a:solidFill>
              </a:endParaRPr>
            </a:p>
            <a:p>
              <a:pPr>
                <a:lnSpc>
                  <a:spcPts val="2400"/>
                </a:lnSpc>
              </a:pPr>
              <a:endParaRPr lang="fr-FR" altLang="fr-FR" dirty="0">
                <a:solidFill>
                  <a:srgbClr val="000000"/>
                </a:solidFill>
              </a:endParaRPr>
            </a:p>
            <a:p>
              <a:pPr>
                <a:lnSpc>
                  <a:spcPts val="2400"/>
                </a:lnSpc>
              </a:pPr>
              <a:r>
                <a:rPr lang="fr-FR" altLang="fr-FR" dirty="0">
                  <a:solidFill>
                    <a:srgbClr val="000000"/>
                  </a:solidFill>
                </a:rPr>
                <a:t>respiration</a:t>
              </a:r>
            </a:p>
            <a:p>
              <a:pPr>
                <a:lnSpc>
                  <a:spcPts val="2400"/>
                </a:lnSpc>
              </a:pPr>
              <a:endParaRPr lang="fr-FR" altLang="fr-FR" dirty="0">
                <a:solidFill>
                  <a:srgbClr val="000000"/>
                </a:solidFill>
              </a:endParaRPr>
            </a:p>
            <a:p>
              <a:pPr>
                <a:lnSpc>
                  <a:spcPts val="2400"/>
                </a:lnSpc>
              </a:pPr>
              <a:r>
                <a:rPr lang="fr-FR" altLang="fr-FR" dirty="0">
                  <a:solidFill>
                    <a:srgbClr val="000000"/>
                  </a:solidFill>
                </a:rPr>
                <a:t>tractus digestif</a:t>
              </a:r>
            </a:p>
            <a:p>
              <a:pPr>
                <a:lnSpc>
                  <a:spcPts val="2400"/>
                </a:lnSpc>
              </a:pPr>
              <a:r>
                <a:rPr lang="fr-FR" altLang="fr-FR" dirty="0">
                  <a:solidFill>
                    <a:srgbClr val="000000"/>
                  </a:solidFill>
                </a:rPr>
                <a:t>appareil urinaire</a:t>
              </a:r>
            </a:p>
            <a:p>
              <a:pPr>
                <a:lnSpc>
                  <a:spcPts val="2400"/>
                </a:lnSpc>
              </a:pPr>
              <a:r>
                <a:rPr lang="fr-FR" altLang="fr-FR" dirty="0">
                  <a:solidFill>
                    <a:srgbClr val="000000"/>
                  </a:solidFill>
                </a:rPr>
                <a:t>appareil génital</a:t>
              </a:r>
            </a:p>
          </p:txBody>
        </p:sp>
        <p:sp>
          <p:nvSpPr>
            <p:cNvPr id="111621" name="Rectangle 5">
              <a:extLst>
                <a:ext uri="{FF2B5EF4-FFF2-40B4-BE49-F238E27FC236}">
                  <a16:creationId xmlns:a16="http://schemas.microsoft.com/office/drawing/2014/main" id="{1A63252B-3273-DB63-848E-5B72CA7E8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1128"/>
              <a:ext cx="3456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400"/>
                </a:lnSpc>
              </a:pPr>
              <a:r>
                <a:rPr lang="fr-FR" altLang="fr-FR" b="1">
                  <a:solidFill>
                    <a:srgbClr val="000000"/>
                  </a:solidFill>
                </a:rPr>
                <a:t>sédation et analgésie dose-dépendantes</a:t>
              </a:r>
            </a:p>
            <a:p>
              <a:pPr>
                <a:lnSpc>
                  <a:spcPts val="2400"/>
                </a:lnSpc>
              </a:pPr>
              <a:r>
                <a:rPr lang="fr-FR" altLang="fr-FR" b="1">
                  <a:solidFill>
                    <a:srgbClr val="000000"/>
                  </a:solidFill>
                </a:rPr>
                <a:t>myorésolution importante</a:t>
              </a:r>
            </a:p>
            <a:p>
              <a:pPr>
                <a:lnSpc>
                  <a:spcPts val="2400"/>
                </a:lnSpc>
              </a:pPr>
              <a:r>
                <a:rPr lang="fr-FR" altLang="fr-FR" b="1">
                  <a:solidFill>
                    <a:srgbClr val="000000"/>
                  </a:solidFill>
                </a:rPr>
                <a:t>vomissements (chat)</a:t>
              </a:r>
            </a:p>
            <a:p>
              <a:pPr>
                <a:lnSpc>
                  <a:spcPts val="2400"/>
                </a:lnSpc>
              </a:pPr>
              <a:endParaRPr lang="fr-FR" altLang="fr-FR">
                <a:solidFill>
                  <a:srgbClr val="000000"/>
                </a:solidFill>
              </a:endParaRPr>
            </a:p>
            <a:p>
              <a:pPr>
                <a:lnSpc>
                  <a:spcPts val="2400"/>
                </a:lnSpc>
              </a:pPr>
              <a:r>
                <a:rPr lang="fr-FR" altLang="fr-FR" b="1">
                  <a:solidFill>
                    <a:srgbClr val="000000"/>
                  </a:solidFill>
                </a:rPr>
                <a:t>inotrope et chronotrope négatifs</a:t>
              </a:r>
            </a:p>
            <a:p>
              <a:pPr>
                <a:lnSpc>
                  <a:spcPts val="2400"/>
                </a:lnSpc>
              </a:pPr>
              <a:r>
                <a:rPr lang="fr-FR" altLang="fr-FR" b="1">
                  <a:solidFill>
                    <a:srgbClr val="000000"/>
                  </a:solidFill>
                </a:rPr>
                <a:t>hyper- puis hypotension</a:t>
              </a:r>
            </a:p>
            <a:p>
              <a:pPr>
                <a:lnSpc>
                  <a:spcPts val="2400"/>
                </a:lnSpc>
              </a:pPr>
              <a:r>
                <a:rPr lang="fr-FR" altLang="fr-FR" b="1">
                  <a:solidFill>
                    <a:srgbClr val="000000"/>
                  </a:solidFill>
                </a:rPr>
                <a:t>sensibilisation aux arythmies</a:t>
              </a:r>
            </a:p>
            <a:p>
              <a:pPr>
                <a:lnSpc>
                  <a:spcPts val="2400"/>
                </a:lnSpc>
              </a:pPr>
              <a:endParaRPr lang="fr-FR" altLang="fr-FR">
                <a:solidFill>
                  <a:srgbClr val="000000"/>
                </a:solidFill>
              </a:endParaRPr>
            </a:p>
            <a:p>
              <a:pPr>
                <a:lnSpc>
                  <a:spcPts val="2400"/>
                </a:lnSpc>
              </a:pPr>
              <a:r>
                <a:rPr lang="fr-FR" altLang="fr-FR">
                  <a:solidFill>
                    <a:srgbClr val="000000"/>
                  </a:solidFill>
                </a:rPr>
                <a:t>apnées d'induction rares et réversibles</a:t>
              </a:r>
            </a:p>
            <a:p>
              <a:pPr>
                <a:lnSpc>
                  <a:spcPts val="2400"/>
                </a:lnSpc>
              </a:pPr>
              <a:endParaRPr lang="fr-FR" altLang="fr-FR">
                <a:solidFill>
                  <a:srgbClr val="000000"/>
                </a:solidFill>
              </a:endParaRPr>
            </a:p>
            <a:p>
              <a:pPr>
                <a:lnSpc>
                  <a:spcPts val="2400"/>
                </a:lnSpc>
              </a:pPr>
              <a:r>
                <a:rPr lang="fr-FR" altLang="fr-FR" b="1">
                  <a:solidFill>
                    <a:srgbClr val="000000"/>
                  </a:solidFill>
                </a:rPr>
                <a:t>dépression rumino-réticulaire</a:t>
              </a:r>
            </a:p>
            <a:p>
              <a:pPr>
                <a:lnSpc>
                  <a:spcPts val="2400"/>
                </a:lnSpc>
              </a:pPr>
              <a:r>
                <a:rPr lang="fr-FR" altLang="fr-FR">
                  <a:solidFill>
                    <a:srgbClr val="000000"/>
                  </a:solidFill>
                </a:rPr>
                <a:t>polyurie</a:t>
              </a:r>
            </a:p>
            <a:p>
              <a:pPr>
                <a:lnSpc>
                  <a:spcPts val="2400"/>
                </a:lnSpc>
              </a:pPr>
              <a:r>
                <a:rPr lang="fr-FR" altLang="fr-FR">
                  <a:solidFill>
                    <a:srgbClr val="000000"/>
                  </a:solidFill>
                </a:rPr>
                <a:t>avortements en fin de gestation</a:t>
              </a:r>
            </a:p>
          </p:txBody>
        </p:sp>
        <p:sp>
          <p:nvSpPr>
            <p:cNvPr id="111622" name="Line 6">
              <a:extLst>
                <a:ext uri="{FF2B5EF4-FFF2-40B4-BE49-F238E27FC236}">
                  <a16:creationId xmlns:a16="http://schemas.microsoft.com/office/drawing/2014/main" id="{8AB67713-09D0-7BB7-0FF4-DBB08376F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" y="1064"/>
              <a:ext cx="4912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1623" name="Rectangle 7">
              <a:extLst>
                <a:ext uri="{FF2B5EF4-FFF2-40B4-BE49-F238E27FC236}">
                  <a16:creationId xmlns:a16="http://schemas.microsoft.com/office/drawing/2014/main" id="{34FE1F3F-DC04-DBAE-0B2F-3DA7C5445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" y="632"/>
              <a:ext cx="10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</a:rPr>
                <a:t>Appareil</a:t>
              </a:r>
            </a:p>
          </p:txBody>
        </p:sp>
        <p:sp>
          <p:nvSpPr>
            <p:cNvPr id="111624" name="Rectangle 8">
              <a:extLst>
                <a:ext uri="{FF2B5EF4-FFF2-40B4-BE49-F238E27FC236}">
                  <a16:creationId xmlns:a16="http://schemas.microsoft.com/office/drawing/2014/main" id="{06EC465C-314A-9246-F313-944781316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" y="632"/>
              <a:ext cx="160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55600" algn="l"/>
                  <a:tab pos="711200" algn="l"/>
                  <a:tab pos="10795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</a:rPr>
                <a:t>Effet biologique</a:t>
              </a:r>
            </a:p>
          </p:txBody>
        </p:sp>
      </p:grpSp>
      <p:sp>
        <p:nvSpPr>
          <p:cNvPr id="118796" name="Rectangle 12">
            <a:extLst>
              <a:ext uri="{FF2B5EF4-FFF2-40B4-BE49-F238E27FC236}">
                <a16:creationId xmlns:a16="http://schemas.microsoft.com/office/drawing/2014/main" id="{8F7D53EC-69C4-BD00-ADF4-3FD872D61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2550" y="-11113"/>
            <a:ext cx="8566150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Actions pharmacologiques</a:t>
            </a:r>
          </a:p>
        </p:txBody>
      </p:sp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Espace réservé du numéro de diapositive 4">
            <a:extLst>
              <a:ext uri="{FF2B5EF4-FFF2-40B4-BE49-F238E27FC236}">
                <a16:creationId xmlns:a16="http://schemas.microsoft.com/office/drawing/2014/main" id="{E8FBF1A9-2AF3-EB81-0FB4-2DBEE9FC2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8912576-F8D3-2743-883A-B779484B2819}" type="slidenum">
              <a:rPr lang="fr-FR" altLang="fr-FR" sz="1000" smtClean="0">
                <a:solidFill>
                  <a:schemeClr val="folHlink"/>
                </a:solidFill>
              </a:rPr>
              <a:pPr/>
              <a:t>51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13666" name="Line 7">
            <a:extLst>
              <a:ext uri="{FF2B5EF4-FFF2-40B4-BE49-F238E27FC236}">
                <a16:creationId xmlns:a16="http://schemas.microsoft.com/office/drawing/2014/main" id="{15918D38-461B-2A00-FE9E-654CC589E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1079500"/>
            <a:ext cx="0" cy="47117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0843" name="Rectangle 11">
            <a:extLst>
              <a:ext uri="{FF2B5EF4-FFF2-40B4-BE49-F238E27FC236}">
                <a16:creationId xmlns:a16="http://schemas.microsoft.com/office/drawing/2014/main" id="{865560CF-996C-0230-FC2D-7FA6F0DC9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2550" y="0"/>
            <a:ext cx="8566150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Usages</a:t>
            </a:r>
          </a:p>
        </p:txBody>
      </p:sp>
      <p:sp>
        <p:nvSpPr>
          <p:cNvPr id="113668" name="Rectangle 12">
            <a:extLst>
              <a:ext uri="{FF2B5EF4-FFF2-40B4-BE49-F238E27FC236}">
                <a16:creationId xmlns:a16="http://schemas.microsoft.com/office/drawing/2014/main" id="{1B75615E-3EC1-1EF1-5DE3-D156CFC3F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1501774"/>
            <a:ext cx="8507412" cy="4881563"/>
          </a:xfrm>
        </p:spPr>
        <p:txBody>
          <a:bodyPr/>
          <a:lstStyle/>
          <a:p>
            <a:r>
              <a:rPr lang="fr-FR" altLang="fr-FR" sz="2900" dirty="0">
                <a:ea typeface="ＭＳ Ｐゴシック" panose="020B0600070205080204" pitchFamily="34" charset="-128"/>
              </a:rPr>
              <a:t>tranquillisation (avantage sur </a:t>
            </a:r>
            <a:r>
              <a:rPr lang="fr-FR" altLang="fr-FR" sz="2900" dirty="0" err="1">
                <a:ea typeface="ＭＳ Ｐゴシック" panose="020B0600070205080204" pitchFamily="34" charset="-128"/>
              </a:rPr>
              <a:t>acépromazine</a:t>
            </a:r>
            <a:r>
              <a:rPr lang="fr-FR" altLang="fr-FR" sz="29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fr-FR" altLang="fr-FR" sz="2900" dirty="0">
                <a:ea typeface="ＭＳ Ｐゴシック" panose="020B0600070205080204" pitchFamily="34" charset="-128"/>
              </a:rPr>
              <a:t>sédations brèves : &lt; 1 heure IM</a:t>
            </a:r>
          </a:p>
          <a:p>
            <a:pPr lvl="1"/>
            <a:r>
              <a:rPr lang="fr-FR" altLang="fr-FR" sz="2500" dirty="0" err="1">
                <a:ea typeface="ＭＳ Ｐゴシック" panose="020B0600070205080204" pitchFamily="34" charset="-128"/>
              </a:rPr>
              <a:t>xylazine</a:t>
            </a:r>
            <a:r>
              <a:rPr lang="fr-FR" altLang="fr-FR" sz="2500" dirty="0">
                <a:ea typeface="ＭＳ Ｐゴシック" panose="020B0600070205080204" pitchFamily="34" charset="-128"/>
              </a:rPr>
              <a:t> : chien, (chat), cheval, bovins</a:t>
            </a:r>
          </a:p>
          <a:p>
            <a:pPr lvl="1"/>
            <a:r>
              <a:rPr lang="fr-FR" altLang="fr-FR" sz="2500" dirty="0" err="1">
                <a:ea typeface="ＭＳ Ｐゴシック" panose="020B0600070205080204" pitchFamily="34" charset="-128"/>
              </a:rPr>
              <a:t>médétomidine</a:t>
            </a:r>
            <a:r>
              <a:rPr lang="fr-FR" altLang="fr-FR" sz="2500" dirty="0">
                <a:ea typeface="ＭＳ Ｐゴシック" panose="020B0600070205080204" pitchFamily="34" charset="-128"/>
              </a:rPr>
              <a:t> : carnivores</a:t>
            </a:r>
          </a:p>
          <a:p>
            <a:pPr lvl="1"/>
            <a:r>
              <a:rPr lang="fr-FR" altLang="fr-FR" sz="2500" dirty="0" err="1">
                <a:ea typeface="ＭＳ Ｐゴシック" panose="020B0600070205080204" pitchFamily="34" charset="-128"/>
              </a:rPr>
              <a:t>détomidine</a:t>
            </a:r>
            <a:r>
              <a:rPr lang="fr-FR" altLang="fr-FR" sz="2500" dirty="0">
                <a:ea typeface="ＭＳ Ｐゴシック" panose="020B0600070205080204" pitchFamily="34" charset="-128"/>
              </a:rPr>
              <a:t>, </a:t>
            </a:r>
            <a:r>
              <a:rPr lang="fr-FR" altLang="fr-FR" sz="2500" dirty="0" err="1">
                <a:ea typeface="ＭＳ Ｐゴシック" panose="020B0600070205080204" pitchFamily="34" charset="-128"/>
              </a:rPr>
              <a:t>romifidine</a:t>
            </a:r>
            <a:r>
              <a:rPr lang="fr-FR" altLang="fr-FR" sz="2500" dirty="0">
                <a:ea typeface="ＭＳ Ｐゴシック" panose="020B0600070205080204" pitchFamily="34" charset="-128"/>
              </a:rPr>
              <a:t> : cheval</a:t>
            </a:r>
          </a:p>
          <a:p>
            <a:pPr lvl="1"/>
            <a:r>
              <a:rPr lang="fr-FR" altLang="fr-FR" sz="2500" dirty="0">
                <a:ea typeface="ＭＳ Ｐゴシック" panose="020B0600070205080204" pitchFamily="34" charset="-128"/>
              </a:rPr>
              <a:t>associées aux hypnotiques dissociatifs (kétamine)</a:t>
            </a:r>
          </a:p>
          <a:p>
            <a:r>
              <a:rPr lang="fr-FR" altLang="fr-FR" sz="2900" dirty="0">
                <a:ea typeface="ＭＳ Ｐゴシック" panose="020B0600070205080204" pitchFamily="34" charset="-128"/>
              </a:rPr>
              <a:t>en prémédication d</a:t>
            </a:r>
            <a:r>
              <a:rPr lang="ja-JP" altLang="fr-FR" sz="2900">
                <a:ea typeface="ＭＳ Ｐゴシック" panose="020B0600070205080204" pitchFamily="34" charset="-128"/>
              </a:rPr>
              <a:t>’</a:t>
            </a:r>
            <a:r>
              <a:rPr lang="fr-FR" altLang="ja-JP" sz="2900" dirty="0">
                <a:ea typeface="ＭＳ Ｐゴシック" panose="020B0600070205080204" pitchFamily="34" charset="-128"/>
              </a:rPr>
              <a:t>une anesthésie longue</a:t>
            </a:r>
          </a:p>
          <a:p>
            <a:pPr lvl="1"/>
            <a:r>
              <a:rPr lang="fr-FR" altLang="fr-FR" sz="2500" dirty="0">
                <a:ea typeface="ＭＳ Ｐゴシック" panose="020B0600070205080204" pitchFamily="34" charset="-128"/>
              </a:rPr>
              <a:t>avec induction par un hypnotique injectable (propofol ou kétamine)</a:t>
            </a:r>
          </a:p>
          <a:p>
            <a:pPr lvl="1"/>
            <a:r>
              <a:rPr lang="fr-FR" altLang="fr-FR" sz="2500" dirty="0">
                <a:ea typeface="ＭＳ Ｐゴシック" panose="020B0600070205080204" pitchFamily="34" charset="-128"/>
              </a:rPr>
              <a:t>et relais gazeux (isoflurane ou </a:t>
            </a:r>
            <a:r>
              <a:rPr lang="fr-FR" altLang="fr-FR" sz="2500" dirty="0" err="1">
                <a:ea typeface="ＭＳ Ｐゴシック" panose="020B0600070205080204" pitchFamily="34" charset="-128"/>
              </a:rPr>
              <a:t>sévoflurane</a:t>
            </a:r>
            <a:r>
              <a:rPr lang="fr-FR" altLang="fr-FR" sz="2500" dirty="0"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>
            <a:extLst>
              <a:ext uri="{FF2B5EF4-FFF2-40B4-BE49-F238E27FC236}">
                <a16:creationId xmlns:a16="http://schemas.microsoft.com/office/drawing/2014/main" id="{4040A532-930C-D213-7261-1798DCC1D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5350" y="1176338"/>
            <a:ext cx="676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177" tIns="48088" rIns="96177" bIns="4808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337C6"/>
              </a:solidFill>
            </a:endParaRPr>
          </a:p>
        </p:txBody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3F6EA8BF-D051-8817-4630-BEF0FEB2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895350"/>
            <a:ext cx="3098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37" tIns="28385" rIns="20037" bIns="28385"/>
          <a:lstStyle>
            <a:lvl1pPr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2950"/>
              </a:lnSpc>
            </a:pP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DENOMINATION</a:t>
            </a:r>
            <a:br>
              <a:rPr lang="fr-FR" altLang="fr-FR" b="1">
                <a:solidFill>
                  <a:srgbClr val="0337C6"/>
                </a:solidFill>
                <a:latin typeface="Times" charset="0"/>
              </a:rPr>
            </a:b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COMMUNE</a:t>
            </a:r>
          </a:p>
        </p:txBody>
      </p:sp>
      <p:sp>
        <p:nvSpPr>
          <p:cNvPr id="61444" name="Line 4">
            <a:extLst>
              <a:ext uri="{FF2B5EF4-FFF2-40B4-BE49-F238E27FC236}">
                <a16:creationId xmlns:a16="http://schemas.microsoft.com/office/drawing/2014/main" id="{7AE493D5-8D68-8DB7-9A95-61081A476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3963" y="846138"/>
            <a:ext cx="8008937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wrap="none" lIns="96177" tIns="48088" rIns="96177" bIns="48088" anchor="ctr"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5" name="Line 5">
            <a:extLst>
              <a:ext uri="{FF2B5EF4-FFF2-40B4-BE49-F238E27FC236}">
                <a16:creationId xmlns:a16="http://schemas.microsoft.com/office/drawing/2014/main" id="{8DDE4445-B679-9E10-5857-0C32FB7B9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1790700"/>
            <a:ext cx="8021637" cy="0"/>
          </a:xfrm>
          <a:prstGeom prst="line">
            <a:avLst/>
          </a:prstGeom>
          <a:noFill/>
          <a:ln w="12700">
            <a:solidFill>
              <a:schemeClr val="tx1">
                <a:lumMod val="50000"/>
              </a:schemeClr>
            </a:solidFill>
            <a:round/>
            <a:headEnd/>
            <a:tailEnd/>
          </a:ln>
        </p:spPr>
        <p:txBody>
          <a:bodyPr wrap="none" lIns="96177" tIns="48088" rIns="96177" bIns="48088" anchor="ctr"/>
          <a:lstStyle/>
          <a:p>
            <a:pPr>
              <a:defRPr/>
            </a:pPr>
            <a:endParaRPr lang="fr-FR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17" name="Line 6">
            <a:extLst>
              <a:ext uri="{FF2B5EF4-FFF2-40B4-BE49-F238E27FC236}">
                <a16:creationId xmlns:a16="http://schemas.microsoft.com/office/drawing/2014/main" id="{2BF2D719-82F2-1884-1320-71ACE4262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3963" y="5646738"/>
            <a:ext cx="80105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177" tIns="48088" rIns="96177" bIns="48088" anchor="ctr"/>
          <a:lstStyle/>
          <a:p>
            <a:endParaRPr lang="en-GB"/>
          </a:p>
        </p:txBody>
      </p:sp>
      <p:sp>
        <p:nvSpPr>
          <p:cNvPr id="115718" name="Rectangle 7">
            <a:extLst>
              <a:ext uri="{FF2B5EF4-FFF2-40B4-BE49-F238E27FC236}">
                <a16:creationId xmlns:a16="http://schemas.microsoft.com/office/drawing/2014/main" id="{290AA5ED-3DCD-0952-5F76-2AB763D74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63" y="1030288"/>
            <a:ext cx="250348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37" tIns="28385" rIns="20037" bIns="28385"/>
          <a:lstStyle>
            <a:lvl1pPr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950"/>
              </a:lnSpc>
            </a:pP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NOM DEPOSE</a:t>
            </a:r>
            <a:br>
              <a:rPr lang="fr-FR" altLang="fr-FR" b="1">
                <a:solidFill>
                  <a:srgbClr val="0337C6"/>
                </a:solidFill>
                <a:latin typeface="Times" charset="0"/>
              </a:rPr>
            </a:br>
            <a:endParaRPr lang="fr-FR" altLang="fr-FR" b="1">
              <a:solidFill>
                <a:srgbClr val="0337C6"/>
              </a:solidFill>
              <a:latin typeface="Times" charset="0"/>
            </a:endParaRPr>
          </a:p>
        </p:txBody>
      </p:sp>
      <p:sp>
        <p:nvSpPr>
          <p:cNvPr id="115719" name="Rectangle 8">
            <a:extLst>
              <a:ext uri="{FF2B5EF4-FFF2-40B4-BE49-F238E27FC236}">
                <a16:creationId xmlns:a16="http://schemas.microsoft.com/office/drawing/2014/main" id="{27B39AD9-44EF-B412-3128-574DA71FA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1668463"/>
            <a:ext cx="32226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37" tIns="28385" rIns="20037" bIns="28385"/>
          <a:lstStyle>
            <a:lvl1pPr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6313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xylazine</a:t>
            </a:r>
          </a:p>
          <a:p>
            <a:pPr>
              <a:lnSpc>
                <a:spcPts val="6313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médétomidine</a:t>
            </a:r>
          </a:p>
          <a:p>
            <a:pPr>
              <a:lnSpc>
                <a:spcPts val="6313"/>
              </a:lnSpc>
            </a:pPr>
            <a:endParaRPr lang="fr-FR" altLang="fr-FR" b="1" i="1">
              <a:solidFill>
                <a:srgbClr val="0337C6"/>
              </a:solidFill>
              <a:latin typeface="Times" charset="0"/>
            </a:endParaRPr>
          </a:p>
          <a:p>
            <a:pPr>
              <a:lnSpc>
                <a:spcPts val="6313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détomidine</a:t>
            </a:r>
          </a:p>
          <a:p>
            <a:pPr>
              <a:lnSpc>
                <a:spcPts val="6313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romifidine</a:t>
            </a:r>
          </a:p>
        </p:txBody>
      </p:sp>
      <p:sp>
        <p:nvSpPr>
          <p:cNvPr id="115720" name="Rectangle 9">
            <a:extLst>
              <a:ext uri="{FF2B5EF4-FFF2-40B4-BE49-F238E27FC236}">
                <a16:creationId xmlns:a16="http://schemas.microsoft.com/office/drawing/2014/main" id="{8BAFB5B1-D961-12BD-0E93-EACFAF7BD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5" y="1619250"/>
            <a:ext cx="5602288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37" tIns="28385" rIns="20037" bIns="28385"/>
          <a:lstStyle>
            <a:lvl1pPr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6313"/>
              </a:lnSpc>
            </a:pP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Rompun®, Paxman ®, Sedaxylan ®</a:t>
            </a:r>
          </a:p>
          <a:p>
            <a:pPr>
              <a:lnSpc>
                <a:spcPts val="6313"/>
              </a:lnSpc>
            </a:pP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Domitor®, Dorbene vet®, Dormilan®, Medetor®, Sedator®</a:t>
            </a:r>
          </a:p>
          <a:p>
            <a:pPr>
              <a:lnSpc>
                <a:spcPts val="6313"/>
              </a:lnSpc>
            </a:pP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Domosédan®</a:t>
            </a:r>
          </a:p>
          <a:p>
            <a:pPr>
              <a:lnSpc>
                <a:spcPts val="6313"/>
              </a:lnSpc>
            </a:pP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Sédivet®, Romydis®</a:t>
            </a:r>
          </a:p>
        </p:txBody>
      </p:sp>
      <p:sp>
        <p:nvSpPr>
          <p:cNvPr id="115721" name="Rectangle 10">
            <a:extLst>
              <a:ext uri="{FF2B5EF4-FFF2-40B4-BE49-F238E27FC236}">
                <a16:creationId xmlns:a16="http://schemas.microsoft.com/office/drawing/2014/main" id="{A2841AB3-7620-8CF7-B5C2-26A0C019B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363" y="4822825"/>
            <a:ext cx="23923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177" tIns="48088" rIns="96177" bIns="4808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337C6"/>
              </a:solidFill>
            </a:endParaRPr>
          </a:p>
        </p:txBody>
      </p:sp>
      <p:sp>
        <p:nvSpPr>
          <p:cNvPr id="59404" name="Text Box 12">
            <a:extLst>
              <a:ext uri="{FF2B5EF4-FFF2-40B4-BE49-F238E27FC236}">
                <a16:creationId xmlns:a16="http://schemas.microsoft.com/office/drawing/2014/main" id="{27DBB7B6-DB4C-A978-161F-2C34FA3EF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5561013"/>
            <a:ext cx="4586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177" tIns="48088" rIns="96177" bIns="4808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fr-FR">
                <a:solidFill>
                  <a:srgbClr val="0337C6"/>
                </a:solidFill>
              </a:rPr>
              <a:t>Antidote = Antagoniste compétitif :</a:t>
            </a:r>
          </a:p>
        </p:txBody>
      </p:sp>
      <p:sp>
        <p:nvSpPr>
          <p:cNvPr id="59405" name="Rectangle 13">
            <a:extLst>
              <a:ext uri="{FF2B5EF4-FFF2-40B4-BE49-F238E27FC236}">
                <a16:creationId xmlns:a16="http://schemas.microsoft.com/office/drawing/2014/main" id="{83B4AD7E-5BB0-37AF-3755-BF96708AE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6075363"/>
            <a:ext cx="1851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177" tIns="48088" rIns="96177" bIns="4808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atipamézole</a:t>
            </a:r>
            <a:endParaRPr lang="en-GB" altLang="fr-FR" b="1" i="1">
              <a:solidFill>
                <a:srgbClr val="0337C6"/>
              </a:solidFill>
              <a:latin typeface="Times" charset="0"/>
            </a:endParaRPr>
          </a:p>
        </p:txBody>
      </p:sp>
      <p:sp>
        <p:nvSpPr>
          <p:cNvPr id="59406" name="Rectangle 14">
            <a:extLst>
              <a:ext uri="{FF2B5EF4-FFF2-40B4-BE49-F238E27FC236}">
                <a16:creationId xmlns:a16="http://schemas.microsoft.com/office/drawing/2014/main" id="{59D7BBA4-B04A-D911-994A-A88D53548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6075363"/>
            <a:ext cx="4905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177" tIns="48088" rIns="96177" bIns="4808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Antisedan ®, Atipam ®, Revertor ®</a:t>
            </a:r>
            <a:endParaRPr lang="en-GB" altLang="fr-FR" b="1">
              <a:solidFill>
                <a:srgbClr val="0337C6"/>
              </a:solidFill>
              <a:latin typeface="Times" charset="0"/>
            </a:endParaRPr>
          </a:p>
        </p:txBody>
      </p:sp>
      <p:sp>
        <p:nvSpPr>
          <p:cNvPr id="115725" name="Rectangle 12">
            <a:extLst>
              <a:ext uri="{FF2B5EF4-FFF2-40B4-BE49-F238E27FC236}">
                <a16:creationId xmlns:a16="http://schemas.microsoft.com/office/drawing/2014/main" id="{BCBA777A-CE93-7778-4FA0-1AFC9417B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-82550"/>
            <a:ext cx="856773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"/>
              <a:defRPr sz="33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0913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"/>
              <a:defRPr sz="29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0913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"/>
              <a:defRPr sz="25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0913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600">
                <a:solidFill>
                  <a:schemeClr val="bg1"/>
                </a:solidFill>
              </a:rPr>
              <a:t>Spécialités pharmaceutiques</a:t>
            </a:r>
            <a:br>
              <a:rPr lang="fr-FR" altLang="fr-FR" sz="4600">
                <a:solidFill>
                  <a:schemeClr val="bg1"/>
                </a:solidFill>
              </a:rPr>
            </a:br>
            <a:endParaRPr lang="fr-FR" altLang="fr-FR" sz="4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/>
      <p:bldP spid="59405" grpId="0"/>
      <p:bldP spid="5940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Espace réservé du numéro de diapositive 4">
            <a:extLst>
              <a:ext uri="{FF2B5EF4-FFF2-40B4-BE49-F238E27FC236}">
                <a16:creationId xmlns:a16="http://schemas.microsoft.com/office/drawing/2014/main" id="{2CD9C736-2FF7-8613-2E86-0516312C1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1D56438-925A-D94F-B346-60BD8C253F38}" type="slidenum">
              <a:rPr lang="fr-FR" altLang="fr-FR" sz="1000" smtClean="0">
                <a:solidFill>
                  <a:schemeClr val="folHlink"/>
                </a:solidFill>
              </a:rPr>
              <a:pPr/>
              <a:t>53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17762" name="Line 2">
            <a:extLst>
              <a:ext uri="{FF2B5EF4-FFF2-40B4-BE49-F238E27FC236}">
                <a16:creationId xmlns:a16="http://schemas.microsoft.com/office/drawing/2014/main" id="{E3A45424-8342-9E4B-B07A-D344A1986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1079500"/>
            <a:ext cx="0" cy="47117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E6A40EC3-8502-5C8D-04AD-489A1D32E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2550" y="0"/>
            <a:ext cx="8566150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Réveil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6676D1AB-35E5-13CB-0E83-6009225BA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1933575"/>
            <a:ext cx="8507412" cy="3827463"/>
          </a:xfrm>
        </p:spPr>
        <p:txBody>
          <a:bodyPr/>
          <a:lstStyle/>
          <a:p>
            <a:r>
              <a:rPr lang="fr-FR" altLang="fr-FR" sz="2900" dirty="0">
                <a:ea typeface="ＭＳ Ｐゴシック" panose="020B0600070205080204" pitchFamily="34" charset="-128"/>
              </a:rPr>
              <a:t>emploi seul possible : durée d</a:t>
            </a:r>
            <a:r>
              <a:rPr lang="ja-JP" altLang="fr-FR" sz="2900">
                <a:ea typeface="ＭＳ Ｐゴシック" panose="020B0600070205080204" pitchFamily="34" charset="-128"/>
              </a:rPr>
              <a:t>’</a:t>
            </a:r>
            <a:r>
              <a:rPr lang="fr-FR" altLang="ja-JP" sz="2900" dirty="0">
                <a:ea typeface="ＭＳ Ｐゴシック" panose="020B0600070205080204" pitchFamily="34" charset="-128"/>
              </a:rPr>
              <a:t>action brève</a:t>
            </a:r>
          </a:p>
          <a:p>
            <a:pPr>
              <a:buFont typeface="Monotype Sorts" pitchFamily="2" charset="2"/>
              <a:buNone/>
            </a:pPr>
            <a:endParaRPr lang="fr-FR" altLang="ja-JP" sz="2900" dirty="0">
              <a:ea typeface="ＭＳ Ｐゴシック" panose="020B0600070205080204" pitchFamily="34" charset="-128"/>
            </a:endParaRPr>
          </a:p>
          <a:p>
            <a:r>
              <a:rPr lang="fr-FR" altLang="fr-FR" sz="2900" dirty="0">
                <a:ea typeface="ＭＳ Ｐゴシック" panose="020B0600070205080204" pitchFamily="34" charset="-128"/>
              </a:rPr>
              <a:t>recours aux antagonistes : prudence</a:t>
            </a:r>
          </a:p>
          <a:p>
            <a:pPr lvl="1"/>
            <a:r>
              <a:rPr lang="fr-FR" altLang="fr-FR" sz="2500" dirty="0">
                <a:ea typeface="ＭＳ Ｐゴシック" panose="020B0600070205080204" pitchFamily="34" charset="-128"/>
              </a:rPr>
              <a:t>rupture de la sédation mais aussi de l’</a:t>
            </a:r>
            <a:r>
              <a:rPr lang="fr-FR" altLang="ja-JP" sz="2500" dirty="0">
                <a:ea typeface="ＭＳ Ｐゴシック" panose="020B0600070205080204" pitchFamily="34" charset="-128"/>
              </a:rPr>
              <a:t>analgésie</a:t>
            </a:r>
          </a:p>
          <a:p>
            <a:pPr lvl="1"/>
            <a:r>
              <a:rPr lang="fr-FR" altLang="fr-FR" sz="2500" dirty="0">
                <a:ea typeface="ＭＳ Ｐゴシック" panose="020B0600070205080204" pitchFamily="34" charset="-128"/>
              </a:rPr>
              <a:t>effets indésirables des antagonistes</a:t>
            </a:r>
          </a:p>
          <a:p>
            <a:pPr lvl="1"/>
            <a:r>
              <a:rPr lang="fr-FR" altLang="fr-FR" sz="2500" dirty="0">
                <a:ea typeface="ＭＳ Ｐゴシック" panose="020B0600070205080204" pitchFamily="34" charset="-128"/>
              </a:rPr>
              <a:t>effets résiduels des hypnotiques dissociatifs quand association</a:t>
            </a:r>
          </a:p>
        </p:txBody>
      </p:sp>
    </p:spTree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65DCB-AFB0-DFF2-C3BC-4A2DC04B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3" y="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dirty="0"/>
              <a:t>Conclusion</a:t>
            </a:r>
          </a:p>
        </p:txBody>
      </p:sp>
      <p:sp>
        <p:nvSpPr>
          <p:cNvPr id="119810" name="Espace réservé du contenu 2">
            <a:extLst>
              <a:ext uri="{FF2B5EF4-FFF2-40B4-BE49-F238E27FC236}">
                <a16:creationId xmlns:a16="http://schemas.microsoft.com/office/drawing/2014/main" id="{DA247B3C-B82D-C3E8-BC1C-6E4F8BB6E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7063" y="1646238"/>
            <a:ext cx="9291637" cy="4319587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Xylazine, médétomidine, détomidine, romifidine,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Atipamézole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Plusieurs molécules d’intérêt vétérinaire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Confort nécessaire (sédation, analgésie)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Effets dose-dépendants, avec risque vital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Dose à respecter 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Association synergique conseillée de molécules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D4CBBC-1A0D-C64F-BAAE-74C422A116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119812" name="Espace réservé du numéro de diapositive 4">
            <a:extLst>
              <a:ext uri="{FF2B5EF4-FFF2-40B4-BE49-F238E27FC236}">
                <a16:creationId xmlns:a16="http://schemas.microsoft.com/office/drawing/2014/main" id="{57239176-7C6D-A788-547C-592CBB6CA9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E79BD1A-E60D-5643-B9B7-86F87CFEA64D}" type="slidenum">
              <a:rPr lang="fr-FR" altLang="fr-FR" sz="1000" smtClean="0">
                <a:solidFill>
                  <a:schemeClr val="folHlink"/>
                </a:solidFill>
              </a:rPr>
              <a:pPr/>
              <a:t>54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Espace réservé du numéro de diapositive 4">
            <a:extLst>
              <a:ext uri="{FF2B5EF4-FFF2-40B4-BE49-F238E27FC236}">
                <a16:creationId xmlns:a16="http://schemas.microsoft.com/office/drawing/2014/main" id="{9D7ED0F2-7079-0768-1743-C6FE18223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0A6A124-18FF-1441-B22E-2B1F98B151E2}" type="slidenum">
              <a:rPr lang="fr-FR" altLang="fr-FR" sz="1000" smtClean="0">
                <a:solidFill>
                  <a:schemeClr val="folHlink"/>
                </a:solidFill>
              </a:rPr>
              <a:pPr/>
              <a:t>55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BB9323BC-05A0-5962-34D3-DF510FAF9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04AEBCEA-EF53-82B4-B5F4-8A9CA9B68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Plan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8F2BE54A-0540-AEF2-02CE-7292B6994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46238"/>
            <a:ext cx="9156700" cy="4856162"/>
          </a:xfrm>
        </p:spPr>
        <p:txBody>
          <a:bodyPr/>
          <a:lstStyle/>
          <a:p>
            <a:r>
              <a:rPr lang="fr-FR" altLang="fr-FR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Introduction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L’anesthésie générale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injectables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hypnotiques dissociatifs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autres hypnotiques</a:t>
            </a:r>
            <a:endParaRPr lang="fr-FR" altLang="fr-FR" sz="2000" dirty="0">
              <a:ea typeface="ＭＳ Ｐゴシック" panose="020B0600070205080204" pitchFamily="34" charset="-128"/>
            </a:endParaRP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volatils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anticonvulsivants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sédatifs analgésiques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tranquillisants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analgésiques centraux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anesthésiques locaux</a:t>
            </a:r>
          </a:p>
        </p:txBody>
      </p:sp>
    </p:spTree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03CAA40-2322-FFDD-ECFB-55F0A904E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2849563"/>
            <a:ext cx="8382000" cy="1676400"/>
          </a:xfrm>
          <a:effectLst/>
        </p:spPr>
        <p:txBody>
          <a:bodyPr wrap="none" lIns="19050" tIns="26987" rIns="19050" bIns="26987"/>
          <a:lstStyle/>
          <a:p>
            <a:pPr>
              <a:tabLst>
                <a:tab pos="711200" algn="l"/>
                <a:tab pos="1435100" algn="l"/>
                <a:tab pos="2159000" algn="l"/>
                <a:tab pos="2870200" algn="l"/>
                <a:tab pos="3594100" algn="l"/>
                <a:tab pos="4318000" algn="l"/>
                <a:tab pos="5486400" algn="l"/>
                <a:tab pos="6400800" algn="l"/>
              </a:tabLst>
              <a:defRPr/>
            </a:pPr>
            <a:r>
              <a:rPr lang="fr-FR" sz="4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Chapitre 11</a:t>
            </a:r>
            <a:br>
              <a:rPr lang="fr-FR" sz="48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fr-FR" sz="4700" b="1" dirty="0"/>
              <a:t>Les TRANQUILLISANTS</a:t>
            </a:r>
            <a:endParaRPr lang="fr-FR" sz="4700" b="1" dirty="0">
              <a:cs typeface="+mj-cs"/>
            </a:endParaRPr>
          </a:p>
        </p:txBody>
      </p:sp>
    </p:spTree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Espace réservé du numéro de diapositive 4">
            <a:extLst>
              <a:ext uri="{FF2B5EF4-FFF2-40B4-BE49-F238E27FC236}">
                <a16:creationId xmlns:a16="http://schemas.microsoft.com/office/drawing/2014/main" id="{EE143065-973D-F414-EF4B-B60EFF64A9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F7F3A23-1DCF-6041-9775-9A2D62ED65A1}" type="slidenum">
              <a:rPr lang="fr-FR" altLang="fr-FR" sz="1000" smtClean="0">
                <a:solidFill>
                  <a:schemeClr val="folHlink"/>
                </a:solidFill>
              </a:rPr>
              <a:pPr/>
              <a:t>57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0127FDF-556C-1F46-71CD-0237B6F7B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728663"/>
            <a:ext cx="8567737" cy="1100137"/>
          </a:xfrm>
        </p:spPr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TRANQUILLISANTS</a:t>
            </a:r>
            <a:br>
              <a:rPr lang="fr-FR">
                <a:cs typeface="+mj-cs"/>
              </a:rPr>
            </a:br>
            <a:endParaRPr lang="fr-FR">
              <a:cs typeface="+mj-cs"/>
            </a:endParaRP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A11E1146-3ED8-452C-D372-9CB85F8BD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279650"/>
            <a:ext cx="8509000" cy="3816350"/>
          </a:xfrm>
        </p:spPr>
        <p:txBody>
          <a:bodyPr/>
          <a:lstStyle/>
          <a:p>
            <a:pPr>
              <a:buFont typeface="Monotype Sorts" charset="0"/>
              <a:buChar char=""/>
              <a:defRPr/>
            </a:pPr>
            <a:r>
              <a:rPr lang="fr-FR" dirty="0">
                <a:cs typeface="+mn-cs"/>
              </a:rPr>
              <a:t>neuroleptiques</a:t>
            </a:r>
          </a:p>
          <a:p>
            <a:pPr lvl="1">
              <a:buFont typeface="Monotype Sorts" charset="0"/>
              <a:buChar char=""/>
              <a:defRPr/>
            </a:pPr>
            <a:r>
              <a:rPr lang="fr-FR" dirty="0"/>
              <a:t>tranquillisants majeurs</a:t>
            </a:r>
          </a:p>
          <a:p>
            <a:pPr lvl="1">
              <a:buFont typeface="Monotype Sorts" charset="0"/>
              <a:buChar char=""/>
              <a:defRPr/>
            </a:pPr>
            <a:endParaRPr lang="fr-FR" dirty="0"/>
          </a:p>
          <a:p>
            <a:pPr>
              <a:buFont typeface="Monotype Sorts" charset="0"/>
              <a:buChar char=""/>
              <a:defRPr/>
            </a:pPr>
            <a:r>
              <a:rPr lang="fr-FR" dirty="0">
                <a:cs typeface="+mn-cs"/>
              </a:rPr>
              <a:t>tranquillisants mineurs</a:t>
            </a:r>
          </a:p>
          <a:p>
            <a:pPr lvl="1">
              <a:buFont typeface="Monotype Sorts" charset="0"/>
              <a:buChar char=""/>
              <a:defRPr/>
            </a:pPr>
            <a:r>
              <a:rPr lang="fr-FR" dirty="0"/>
              <a:t>anxiolytiques</a:t>
            </a:r>
          </a:p>
          <a:p>
            <a:pPr lvl="1">
              <a:buFont typeface="Monotype Sorts" charset="0"/>
              <a:buChar char=""/>
              <a:defRPr/>
            </a:pPr>
            <a:r>
              <a:rPr lang="fr-FR" dirty="0"/>
              <a:t>myorelaxants</a:t>
            </a:r>
          </a:p>
        </p:txBody>
      </p:sp>
    </p:spTree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Espace réservé du numéro de diapositive 4">
            <a:extLst>
              <a:ext uri="{FF2B5EF4-FFF2-40B4-BE49-F238E27FC236}">
                <a16:creationId xmlns:a16="http://schemas.microsoft.com/office/drawing/2014/main" id="{C09B2EED-9E19-254E-478A-926D838562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96FD1C-339B-AC46-A13B-C22990A9E5AB}" type="slidenum">
              <a:rPr lang="fr-FR" altLang="fr-FR" sz="1000" smtClean="0">
                <a:solidFill>
                  <a:schemeClr val="folHlink"/>
                </a:solidFill>
              </a:rPr>
              <a:pPr/>
              <a:t>58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0FCABCC9-3575-C348-D5BC-965711FE9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Mode d'action des neuroleptiques</a:t>
            </a:r>
          </a:p>
        </p:txBody>
      </p:sp>
      <p:sp>
        <p:nvSpPr>
          <p:cNvPr id="126979" name="Rectangle 9">
            <a:extLst>
              <a:ext uri="{FF2B5EF4-FFF2-40B4-BE49-F238E27FC236}">
                <a16:creationId xmlns:a16="http://schemas.microsoft.com/office/drawing/2014/main" id="{46F8E4EF-0065-C8D1-8383-23F44DEC1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006600"/>
            <a:ext cx="8509000" cy="381635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Acépromazine, chef de file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Antidopaminergiques D1 et D2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Interactions avec d'autres récepteurs</a:t>
            </a:r>
          </a:p>
          <a:p>
            <a:pPr lvl="1"/>
            <a:r>
              <a:rPr lang="fr-FR" altLang="fr-FR">
                <a:latin typeface="Symbol" pitchFamily="2" charset="2"/>
                <a:ea typeface="ＭＳ Ｐゴシック" panose="020B0600070205080204" pitchFamily="34" charset="-128"/>
              </a:rPr>
              <a:t></a:t>
            </a:r>
            <a:r>
              <a:rPr lang="fr-FR" altLang="fr-FR">
                <a:ea typeface="ＭＳ Ｐゴシック" panose="020B0600070205080204" pitchFamily="34" charset="-128"/>
              </a:rPr>
              <a:t>1-sympatholytiques</a:t>
            </a:r>
          </a:p>
          <a:p>
            <a:pPr lvl="1"/>
            <a:r>
              <a:rPr lang="fr-FR" altLang="fr-FR" sz="2500">
                <a:ea typeface="ＭＳ Ｐゴシック" panose="020B0600070205080204" pitchFamily="34" charset="-128"/>
              </a:rPr>
              <a:t>parasympatholytiques</a:t>
            </a:r>
          </a:p>
          <a:p>
            <a:pPr lvl="1"/>
            <a:r>
              <a:rPr lang="fr-FR" altLang="fr-FR" sz="2500">
                <a:ea typeface="ＭＳ Ｐゴシック" panose="020B0600070205080204" pitchFamily="34" charset="-128"/>
              </a:rPr>
              <a:t>antisérotoninergiques</a:t>
            </a:r>
          </a:p>
          <a:p>
            <a:pPr lvl="1"/>
            <a:r>
              <a:rPr lang="fr-FR" altLang="fr-FR" sz="2500">
                <a:ea typeface="ＭＳ Ｐゴシック" panose="020B0600070205080204" pitchFamily="34" charset="-128"/>
              </a:rPr>
              <a:t>anti-histaminiques H1</a:t>
            </a:r>
          </a:p>
        </p:txBody>
      </p:sp>
    </p:spTree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Espace réservé du numéro de diapositive 4">
            <a:extLst>
              <a:ext uri="{FF2B5EF4-FFF2-40B4-BE49-F238E27FC236}">
                <a16:creationId xmlns:a16="http://schemas.microsoft.com/office/drawing/2014/main" id="{854940F4-51F0-91AF-4E98-039DDAB6C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B17436-EF46-3D44-AF29-2E65C11CCFD6}" type="slidenum">
              <a:rPr lang="fr-FR" altLang="fr-FR" sz="1000" smtClean="0">
                <a:solidFill>
                  <a:schemeClr val="folHlink"/>
                </a:solidFill>
              </a:rPr>
              <a:pPr/>
              <a:t>59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47114" name="Rectangle 10">
            <a:extLst>
              <a:ext uri="{FF2B5EF4-FFF2-40B4-BE49-F238E27FC236}">
                <a16:creationId xmlns:a16="http://schemas.microsoft.com/office/drawing/2014/main" id="{EF0EA661-E1DE-96E7-7D10-584306B04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347663"/>
            <a:ext cx="8567737" cy="1100137"/>
          </a:xfrm>
        </p:spPr>
        <p:txBody>
          <a:bodyPr/>
          <a:lstStyle/>
          <a:p>
            <a:pPr>
              <a:defRPr/>
            </a:pPr>
            <a:r>
              <a:rPr lang="fr-FR" altLang="fr-FR">
                <a:ea typeface="ＭＳ Ｐゴシック" panose="020B0600070205080204" pitchFamily="34" charset="-128"/>
              </a:rPr>
              <a:t>Thérapeutique</a:t>
            </a:r>
            <a:br>
              <a:rPr lang="fr-FR" altLang="fr-FR">
                <a:ea typeface="ＭＳ Ｐゴシック" panose="020B0600070205080204" pitchFamily="34" charset="-128"/>
              </a:rPr>
            </a:b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29027" name="Rectangle 11">
            <a:extLst>
              <a:ext uri="{FF2B5EF4-FFF2-40B4-BE49-F238E27FC236}">
                <a16:creationId xmlns:a16="http://schemas.microsoft.com/office/drawing/2014/main" id="{4A3A7820-D969-CA40-CE60-8CF3DF90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8509000" cy="5384800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Tranquillisation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Contention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Manipulation, traitements, prélèvements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Troubles du comportement :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conditionnements gênants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stress de transport et </a:t>
            </a:r>
            <a:r>
              <a:rPr lang="fr-FR" altLang="fr-FR" dirty="0" err="1">
                <a:ea typeface="ＭＳ Ｐゴシック" panose="020B0600070205080204" pitchFamily="34" charset="-128"/>
              </a:rPr>
              <a:t>caudophagie</a:t>
            </a:r>
            <a:r>
              <a:rPr lang="fr-FR" altLang="fr-FR" dirty="0">
                <a:ea typeface="ＭＳ Ｐゴシック" panose="020B0600070205080204" pitchFamily="34" charset="-128"/>
              </a:rPr>
              <a:t> (porc)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En anesthésie</a:t>
            </a:r>
          </a:p>
          <a:p>
            <a:pPr lvl="1"/>
            <a:r>
              <a:rPr lang="fr-FR" altLang="fr-FR" dirty="0" err="1">
                <a:ea typeface="ＭＳ Ｐゴシック" panose="020B0600070205080204" pitchFamily="34" charset="-128"/>
              </a:rPr>
              <a:t>Neuroleptanalgésie</a:t>
            </a:r>
            <a:endParaRPr lang="fr-FR" altLang="fr-FR" dirty="0">
              <a:ea typeface="ＭＳ Ｐゴシック" panose="020B0600070205080204" pitchFamily="34" charset="-128"/>
            </a:endParaRP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Prémédication avant hypnotique injectable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u numéro de diapositive 4">
            <a:extLst>
              <a:ext uri="{FF2B5EF4-FFF2-40B4-BE49-F238E27FC236}">
                <a16:creationId xmlns:a16="http://schemas.microsoft.com/office/drawing/2014/main" id="{762E5FB0-6B22-8DF3-10A7-1804CE6FFA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A2ED07-C429-D449-9993-3609C7E2911A}" type="slidenum">
              <a:rPr lang="fr-FR" altLang="fr-FR" sz="1000" smtClean="0">
                <a:solidFill>
                  <a:schemeClr val="folHlink"/>
                </a:solidFill>
              </a:rPr>
              <a:pPr/>
              <a:t>6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1E9F25BB-13B7-6640-01FF-5D9CF6804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8BEC85E0-2038-4BE7-9582-F2A3B0B57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963" y="22860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Définitions</a:t>
            </a:r>
          </a:p>
        </p:txBody>
      </p:sp>
      <p:sp>
        <p:nvSpPr>
          <p:cNvPr id="25604" name="Espace réservé du contenu 1">
            <a:extLst>
              <a:ext uri="{FF2B5EF4-FFF2-40B4-BE49-F238E27FC236}">
                <a16:creationId xmlns:a16="http://schemas.microsoft.com/office/drawing/2014/main" id="{5BF08FD9-772A-B13C-000B-A6D6F999D7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430338"/>
            <a:ext cx="8509000" cy="3816350"/>
          </a:xfrm>
        </p:spPr>
        <p:txBody>
          <a:bodyPr/>
          <a:lstStyle/>
          <a:p>
            <a:pPr marL="0" indent="0" defTabSz="995363">
              <a:buFont typeface="Monotype Sorts" pitchFamily="2" charset="2"/>
              <a:buNone/>
            </a:pPr>
            <a:r>
              <a:rPr lang="fr-FR" altLang="fr-FR" sz="2800" dirty="0">
                <a:ea typeface="ＭＳ Ｐゴシック" panose="020B0600070205080204" pitchFamily="34" charset="-128"/>
              </a:rPr>
              <a:t>Analgésie : </a:t>
            </a:r>
          </a:p>
          <a:p>
            <a:pPr marL="0" indent="0" defTabSz="995363"/>
            <a:r>
              <a:rPr lang="fr-FR" altLang="fr-FR" sz="2800" dirty="0">
                <a:ea typeface="ＭＳ Ｐゴシック" panose="020B0600070205080204" pitchFamily="34" charset="-128"/>
              </a:rPr>
              <a:t>Abolition de la sensibilité à la douleur</a:t>
            </a:r>
          </a:p>
          <a:p>
            <a:pPr marL="0" indent="0" defTabSz="995363"/>
            <a:endParaRPr lang="fr-FR" altLang="fr-FR" sz="2800" dirty="0">
              <a:ea typeface="ＭＳ Ｐゴシック" panose="020B0600070205080204" pitchFamily="34" charset="-128"/>
            </a:endParaRPr>
          </a:p>
          <a:p>
            <a:pPr marL="0" indent="0" defTabSz="995363">
              <a:buFont typeface="Monotype Sorts" pitchFamily="2" charset="2"/>
              <a:buNone/>
            </a:pPr>
            <a:r>
              <a:rPr lang="fr-FR" altLang="fr-FR" sz="2800" dirty="0">
                <a:ea typeface="ＭＳ Ｐゴシック" panose="020B0600070205080204" pitchFamily="34" charset="-128"/>
              </a:rPr>
              <a:t>Anesthésie : </a:t>
            </a:r>
          </a:p>
          <a:p>
            <a:pPr marL="0" indent="0" defTabSz="995363"/>
            <a:r>
              <a:rPr lang="fr-FR" altLang="fr-FR" sz="2800" u="sng" dirty="0">
                <a:ea typeface="ＭＳ Ｐゴシック" panose="020B0600070205080204" pitchFamily="34" charset="-128"/>
              </a:rPr>
              <a:t>Perte locale ou générale de la sensibilité</a:t>
            </a:r>
            <a:r>
              <a:rPr lang="fr-FR" altLang="fr-FR" sz="2800" dirty="0">
                <a:ea typeface="ＭＳ Ｐゴシック" panose="020B0600070205080204" pitchFamily="34" charset="-128"/>
              </a:rPr>
              <a:t>, en particulier de la sensibilité à la douleur (analgésie), produite par une maladie du système nerveux ou </a:t>
            </a:r>
            <a:r>
              <a:rPr lang="fr-FR" altLang="fr-FR" sz="2800" u="sng" dirty="0">
                <a:ea typeface="ＭＳ Ｐゴシック" panose="020B0600070205080204" pitchFamily="34" charset="-128"/>
              </a:rPr>
              <a:t>par un agent anesthésique</a:t>
            </a:r>
            <a:r>
              <a:rPr lang="fr-FR" altLang="fr-FR" sz="2800" dirty="0">
                <a:ea typeface="ＭＳ Ｐゴシック" panose="020B0600070205080204" pitchFamily="34" charset="-128"/>
              </a:rPr>
              <a:t>.</a:t>
            </a:r>
          </a:p>
          <a:p>
            <a:pPr marL="0" indent="0" defTabSz="995363"/>
            <a:endParaRPr lang="fr-FR" altLang="fr-FR" sz="2800" dirty="0">
              <a:ea typeface="ＭＳ Ｐゴシック" panose="020B0600070205080204" pitchFamily="34" charset="-128"/>
            </a:endParaRPr>
          </a:p>
        </p:txBody>
      </p:sp>
      <p:sp>
        <p:nvSpPr>
          <p:cNvPr id="25605" name="ZoneTexte 3">
            <a:extLst>
              <a:ext uri="{FF2B5EF4-FFF2-40B4-BE49-F238E27FC236}">
                <a16:creationId xmlns:a16="http://schemas.microsoft.com/office/drawing/2014/main" id="{333677D3-6276-C4F6-0609-1D38C932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3" y="5534025"/>
            <a:ext cx="2311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177" tIns="48088" rIns="96177" bIns="4808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i="1">
                <a:solidFill>
                  <a:srgbClr val="000000"/>
                </a:solidFill>
              </a:rPr>
              <a:t>(Larousse 2016)</a:t>
            </a:r>
          </a:p>
        </p:txBody>
      </p:sp>
    </p:spTree>
  </p:cSld>
  <p:clrMapOvr>
    <a:masterClrMapping/>
  </p:clrMapOvr>
  <p:transition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Espace réservé du numéro de diapositive 4">
            <a:extLst>
              <a:ext uri="{FF2B5EF4-FFF2-40B4-BE49-F238E27FC236}">
                <a16:creationId xmlns:a16="http://schemas.microsoft.com/office/drawing/2014/main" id="{29F90DA4-D3E4-809C-F149-37C9EF4C3F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9EAD64B-CD7B-D746-B555-2D995F19A5FF}" type="slidenum">
              <a:rPr lang="fr-FR" altLang="fr-FR" sz="1000" smtClean="0">
                <a:solidFill>
                  <a:schemeClr val="folHlink"/>
                </a:solidFill>
              </a:rPr>
              <a:pPr/>
              <a:t>60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9FE50CAB-1664-5E5F-A70D-0941FF975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728663"/>
            <a:ext cx="8567737" cy="1100137"/>
          </a:xfrm>
        </p:spPr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Effets secondaires</a:t>
            </a:r>
            <a:br>
              <a:rPr lang="fr-FR">
                <a:cs typeface="+mj-cs"/>
              </a:rPr>
            </a:br>
            <a:endParaRPr lang="fr-FR">
              <a:cs typeface="+mj-cs"/>
            </a:endParaRPr>
          </a:p>
        </p:txBody>
      </p:sp>
      <p:sp>
        <p:nvSpPr>
          <p:cNvPr id="131075" name="Rectangle 9">
            <a:extLst>
              <a:ext uri="{FF2B5EF4-FFF2-40B4-BE49-F238E27FC236}">
                <a16:creationId xmlns:a16="http://schemas.microsoft.com/office/drawing/2014/main" id="{FD6A7EC7-6893-2BA9-A675-AB301A5DF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Action antidopaminergique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Hypothermie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Ataxie (syndrome extra-pyramidal)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Dépression de la baro- et de la chémosensibilité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Galactorrhée (hyperprolactinémie)</a:t>
            </a:r>
          </a:p>
        </p:txBody>
      </p:sp>
    </p:spTree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Espace réservé du numéro de diapositive 4">
            <a:extLst>
              <a:ext uri="{FF2B5EF4-FFF2-40B4-BE49-F238E27FC236}">
                <a16:creationId xmlns:a16="http://schemas.microsoft.com/office/drawing/2014/main" id="{5437134D-A02E-20FC-4DC8-9E74A4097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29EE4C1-6344-A048-ABC2-0AC71E990EF1}" type="slidenum">
              <a:rPr lang="fr-FR" altLang="fr-FR" sz="1000" smtClean="0">
                <a:solidFill>
                  <a:schemeClr val="folHlink"/>
                </a:solidFill>
              </a:rPr>
              <a:pPr/>
              <a:t>61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43018" name="Rectangle 10">
            <a:extLst>
              <a:ext uri="{FF2B5EF4-FFF2-40B4-BE49-F238E27FC236}">
                <a16:creationId xmlns:a16="http://schemas.microsoft.com/office/drawing/2014/main" id="{119D9B79-EFF7-F02F-068B-6D7833703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38100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Effets secondaires</a:t>
            </a:r>
            <a:br>
              <a:rPr lang="fr-FR">
                <a:cs typeface="+mj-cs"/>
              </a:rPr>
            </a:br>
            <a:endParaRPr lang="fr-FR">
              <a:cs typeface="+mj-cs"/>
            </a:endParaRPr>
          </a:p>
        </p:txBody>
      </p:sp>
      <p:sp>
        <p:nvSpPr>
          <p:cNvPr id="133123" name="Rectangle 11">
            <a:extLst>
              <a:ext uri="{FF2B5EF4-FFF2-40B4-BE49-F238E27FC236}">
                <a16:creationId xmlns:a16="http://schemas.microsoft.com/office/drawing/2014/main" id="{521D2E94-4D6C-28D1-32B1-348767EBA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509000" cy="4876800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Action </a:t>
            </a:r>
            <a:r>
              <a:rPr lang="fr-FR" altLang="fr-FR" dirty="0">
                <a:latin typeface="Symbol" pitchFamily="2" charset="2"/>
                <a:ea typeface="ＭＳ Ｐゴシック" panose="020B0600070205080204" pitchFamily="34" charset="-128"/>
              </a:rPr>
              <a:t></a:t>
            </a:r>
            <a:r>
              <a:rPr lang="fr-FR" altLang="fr-FR" dirty="0">
                <a:ea typeface="ＭＳ Ｐゴシック" panose="020B0600070205080204" pitchFamily="34" charset="-128"/>
              </a:rPr>
              <a:t>1-lytique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vasodilatation, hypotension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protrusion pénienne avec difficultés d'éjaculation (cheval surtout)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Action anticholinergique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tachycardie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tarissement des sécrétions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dépression de la miction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effet antidiarrhéique (spasmolytique)</a:t>
            </a:r>
          </a:p>
        </p:txBody>
      </p:sp>
    </p:spTree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Espace réservé du numéro de diapositive 4">
            <a:extLst>
              <a:ext uri="{FF2B5EF4-FFF2-40B4-BE49-F238E27FC236}">
                <a16:creationId xmlns:a16="http://schemas.microsoft.com/office/drawing/2014/main" id="{1FBD6546-529B-7B39-A67B-F09598559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3B8EB7-2ED0-2045-94EA-17EE1EFE010D}" type="slidenum">
              <a:rPr lang="fr-FR" altLang="fr-FR" sz="1000" smtClean="0">
                <a:solidFill>
                  <a:schemeClr val="folHlink"/>
                </a:solidFill>
              </a:rPr>
              <a:pPr/>
              <a:t>62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40AE421-5531-0AB6-394A-97457BEFD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728663"/>
            <a:ext cx="8567737" cy="1100137"/>
          </a:xfrm>
        </p:spPr>
        <p:txBody>
          <a:bodyPr/>
          <a:lstStyle/>
          <a:p>
            <a:pPr>
              <a:defRPr/>
            </a:pPr>
            <a:r>
              <a:rPr lang="fr-FR">
                <a:cs typeface="+mj-cs"/>
              </a:rPr>
              <a:t>TRANQUILLISANTS</a:t>
            </a:r>
            <a:br>
              <a:rPr lang="fr-FR">
                <a:cs typeface="+mj-cs"/>
              </a:rPr>
            </a:br>
            <a:endParaRPr lang="fr-FR">
              <a:cs typeface="+mj-cs"/>
            </a:endParaRP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BC4BB665-6E49-E47D-3715-317303307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279650"/>
            <a:ext cx="8509000" cy="3816350"/>
          </a:xfrm>
        </p:spPr>
        <p:txBody>
          <a:bodyPr/>
          <a:lstStyle/>
          <a:p>
            <a:pPr>
              <a:buFont typeface="Monotype Sorts" charset="0"/>
              <a:buChar char=""/>
              <a:defRPr/>
            </a:pPr>
            <a:r>
              <a:rPr lang="fr-FR" dirty="0">
                <a:solidFill>
                  <a:schemeClr val="bg1">
                    <a:lumMod val="60000"/>
                    <a:lumOff val="40000"/>
                  </a:schemeClr>
                </a:solidFill>
                <a:cs typeface="+mn-cs"/>
              </a:rPr>
              <a:t>neuroleptiques</a:t>
            </a:r>
          </a:p>
          <a:p>
            <a:pPr lvl="1">
              <a:buFont typeface="Monotype Sorts" charset="0"/>
              <a:buChar char=""/>
              <a:defRPr/>
            </a:pPr>
            <a:r>
              <a:rPr lang="fr-FR" dirty="0">
                <a:solidFill>
                  <a:schemeClr val="bg1">
                    <a:lumMod val="60000"/>
                    <a:lumOff val="40000"/>
                  </a:schemeClr>
                </a:solidFill>
              </a:rPr>
              <a:t>tranquillisants majeurs</a:t>
            </a:r>
          </a:p>
          <a:p>
            <a:pPr lvl="1">
              <a:buFont typeface="Monotype Sorts" charset="0"/>
              <a:buChar char=""/>
              <a:defRPr/>
            </a:pPr>
            <a:endParaRPr lang="fr-FR" dirty="0"/>
          </a:p>
          <a:p>
            <a:pPr>
              <a:buFont typeface="Monotype Sorts" charset="0"/>
              <a:buChar char=""/>
              <a:defRPr/>
            </a:pPr>
            <a:r>
              <a:rPr lang="fr-FR" dirty="0">
                <a:cs typeface="+mn-cs"/>
              </a:rPr>
              <a:t>tranquillisants mineurs</a:t>
            </a:r>
          </a:p>
          <a:p>
            <a:pPr lvl="1">
              <a:buFont typeface="Monotype Sorts" charset="0"/>
              <a:buChar char=""/>
              <a:defRPr/>
            </a:pPr>
            <a:r>
              <a:rPr lang="fr-FR" dirty="0"/>
              <a:t>anxiolytiques</a:t>
            </a:r>
          </a:p>
          <a:p>
            <a:pPr lvl="1">
              <a:buFont typeface="Monotype Sorts" charset="0"/>
              <a:buChar char=""/>
              <a:defRPr/>
            </a:pPr>
            <a:r>
              <a:rPr lang="fr-FR" dirty="0"/>
              <a:t>myorelaxants</a:t>
            </a:r>
          </a:p>
        </p:txBody>
      </p:sp>
    </p:spTree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Espace réservé du numéro de diapositive 4">
            <a:extLst>
              <a:ext uri="{FF2B5EF4-FFF2-40B4-BE49-F238E27FC236}">
                <a16:creationId xmlns:a16="http://schemas.microsoft.com/office/drawing/2014/main" id="{833B9193-3F3B-CA79-EA5F-B965B6495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F54EB3C-8B31-E545-A1C2-D4B0C0C2D05C}" type="slidenum">
              <a:rPr lang="fr-FR" altLang="fr-FR" sz="1000" smtClean="0">
                <a:solidFill>
                  <a:schemeClr val="folHlink"/>
                </a:solidFill>
              </a:rPr>
              <a:pPr/>
              <a:t>63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37218" name="Rectangle 8">
            <a:extLst>
              <a:ext uri="{FF2B5EF4-FFF2-40B4-BE49-F238E27FC236}">
                <a16:creationId xmlns:a16="http://schemas.microsoft.com/office/drawing/2014/main" id="{874D3602-A009-6DCE-FA40-0AF6F364D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791200"/>
            <a:ext cx="6032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marL="342900" indent="-3429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ts val="2100"/>
              </a:lnSpc>
            </a:pPr>
            <a:endParaRPr lang="fr-FR" altLang="fr-FR" b="1">
              <a:solidFill>
                <a:srgbClr val="FEFF2A"/>
              </a:solidFill>
              <a:latin typeface="Times" charset="0"/>
            </a:endParaRPr>
          </a:p>
        </p:txBody>
      </p:sp>
      <p:sp>
        <p:nvSpPr>
          <p:cNvPr id="63660" name="Rectangle 172">
            <a:extLst>
              <a:ext uri="{FF2B5EF4-FFF2-40B4-BE49-F238E27FC236}">
                <a16:creationId xmlns:a16="http://schemas.microsoft.com/office/drawing/2014/main" id="{F4E23B93-4825-81A8-FA85-A9A5701ED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a typeface="ＭＳ Ｐゴシック" panose="020B0600070205080204" pitchFamily="34" charset="-128"/>
              </a:rPr>
              <a:t>Mécanisme d'action</a:t>
            </a:r>
            <a:br>
              <a:rPr lang="fr-FR" altLang="fr-FR">
                <a:ea typeface="ＭＳ Ｐゴシック" panose="020B0600070205080204" pitchFamily="34" charset="-128"/>
              </a:rPr>
            </a:b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37220" name="Rectangle 173">
            <a:extLst>
              <a:ext uri="{FF2B5EF4-FFF2-40B4-BE49-F238E27FC236}">
                <a16:creationId xmlns:a16="http://schemas.microsoft.com/office/drawing/2014/main" id="{FA3E3914-98BA-B9DA-F0CA-7B73D7DDE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87513"/>
            <a:ext cx="8509000" cy="4377482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Benzodiazépines (diazépam, </a:t>
            </a:r>
            <a:r>
              <a:rPr lang="fr-FR" altLang="fr-FR" dirty="0" err="1">
                <a:ea typeface="ＭＳ Ｐゴシック" panose="020B0600070205080204" pitchFamily="34" charset="-128"/>
              </a:rPr>
              <a:t>zolazépam</a:t>
            </a:r>
            <a:r>
              <a:rPr lang="fr-FR" altLang="fr-FR" dirty="0">
                <a:ea typeface="ＭＳ Ｐゴシック" panose="020B0600070205080204" pitchFamily="34" charset="-128"/>
              </a:rPr>
              <a:t>, …)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Agonistes non compétitifs du GABA</a:t>
            </a:r>
            <a:br>
              <a:rPr lang="fr-FR" altLang="fr-FR" dirty="0">
                <a:ea typeface="ＭＳ Ｐゴシック" panose="020B0600070205080204" pitchFamily="34" charset="-128"/>
              </a:rPr>
            </a:br>
            <a:r>
              <a:rPr lang="fr-FR" altLang="fr-FR" dirty="0">
                <a:ea typeface="ＭＳ Ｐゴシック" panose="020B0600070205080204" pitchFamily="34" charset="-128"/>
              </a:rPr>
              <a:t>sur ses récepteurs GABA</a:t>
            </a:r>
            <a:r>
              <a:rPr lang="fr-FR" altLang="fr-FR" baseline="-25000" dirty="0">
                <a:ea typeface="ＭＳ Ｐゴシック" panose="020B0600070205080204" pitchFamily="34" charset="-128"/>
              </a:rPr>
              <a:t>A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Agoniste de la Glycine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Hyperpolarisation membranaire des neurones</a:t>
            </a:r>
          </a:p>
          <a:p>
            <a:r>
              <a:rPr lang="fr-FR" altLang="fr-FR" dirty="0" err="1">
                <a:ea typeface="ＭＳ Ｐゴシック" panose="020B0600070205080204" pitchFamily="34" charset="-128"/>
              </a:rPr>
              <a:t>Guaïfénésine</a:t>
            </a:r>
            <a:endParaRPr lang="fr-FR" altLang="fr-FR" dirty="0">
              <a:ea typeface="ＭＳ Ｐゴシック" panose="020B0600070205080204" pitchFamily="34" charset="-128"/>
            </a:endParaRP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Forte dépression de la commande nerveuse des muscles squelettiques</a:t>
            </a:r>
          </a:p>
        </p:txBody>
      </p:sp>
    </p:spTree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Espace réservé du numéro de diapositive 4">
            <a:extLst>
              <a:ext uri="{FF2B5EF4-FFF2-40B4-BE49-F238E27FC236}">
                <a16:creationId xmlns:a16="http://schemas.microsoft.com/office/drawing/2014/main" id="{B4BE2980-111E-9E3E-5567-E1D7A200A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B6139F3-FC9A-2345-B208-29740F92A7A8}" type="slidenum">
              <a:rPr lang="fr-FR" altLang="fr-FR" sz="1000" smtClean="0">
                <a:solidFill>
                  <a:schemeClr val="folHlink"/>
                </a:solidFill>
              </a:rPr>
              <a:pPr/>
              <a:t>64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FC8C7DB9-1A5B-2377-82B8-E24118A9C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8725" y="-31750"/>
            <a:ext cx="8567738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Thérapeutique</a:t>
            </a:r>
          </a:p>
        </p:txBody>
      </p:sp>
      <p:sp>
        <p:nvSpPr>
          <p:cNvPr id="139267" name="Rectangle 9">
            <a:extLst>
              <a:ext uri="{FF2B5EF4-FFF2-40B4-BE49-F238E27FC236}">
                <a16:creationId xmlns:a16="http://schemas.microsoft.com/office/drawing/2014/main" id="{F3DB5C17-3DCC-4BED-2DF2-830BB7359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5475" y="1068388"/>
            <a:ext cx="9170988" cy="5029200"/>
          </a:xfrm>
        </p:spPr>
        <p:txBody>
          <a:bodyPr/>
          <a:lstStyle/>
          <a:p>
            <a:r>
              <a:rPr lang="fr-FR" altLang="fr-FR" sz="2800" dirty="0">
                <a:ea typeface="ＭＳ Ｐゴシック" panose="020B0600070205080204" pitchFamily="34" charset="-128"/>
              </a:rPr>
              <a:t>Action myorelaxante et sédative</a:t>
            </a:r>
          </a:p>
          <a:p>
            <a:pPr lvl="1"/>
            <a:r>
              <a:rPr lang="fr-FR" altLang="fr-FR" sz="2800" dirty="0" err="1">
                <a:ea typeface="ＭＳ Ｐゴシック" panose="020B0600070205080204" pitchFamily="34" charset="-128"/>
              </a:rPr>
              <a:t>Préanesthésie</a:t>
            </a:r>
            <a:r>
              <a:rPr lang="fr-FR" altLang="fr-FR" sz="2800" dirty="0">
                <a:ea typeface="ＭＳ Ｐゴシック" panose="020B0600070205080204" pitchFamily="34" charset="-128"/>
              </a:rPr>
              <a:t> des petits animaux (diazépam, </a:t>
            </a:r>
            <a:br>
              <a:rPr lang="fr-FR" altLang="fr-FR" sz="2800" dirty="0">
                <a:ea typeface="ＭＳ Ｐゴシック" panose="020B0600070205080204" pitchFamily="34" charset="-128"/>
              </a:rPr>
            </a:br>
            <a:r>
              <a:rPr lang="fr-FR" altLang="fr-FR" sz="2800" dirty="0" err="1">
                <a:ea typeface="ＭＳ Ｐゴシック" panose="020B0600070205080204" pitchFamily="34" charset="-128"/>
              </a:rPr>
              <a:t>zolazépam</a:t>
            </a:r>
            <a:r>
              <a:rPr lang="fr-FR" altLang="fr-FR" sz="28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fr-FR" altLang="fr-FR" sz="2800" dirty="0">
                <a:ea typeface="ＭＳ Ｐゴシック" panose="020B0600070205080204" pitchFamily="34" charset="-128"/>
              </a:rPr>
              <a:t>Couchage des chevaux (</a:t>
            </a:r>
            <a:r>
              <a:rPr lang="fr-FR" altLang="fr-FR" sz="2800" dirty="0" err="1">
                <a:ea typeface="ＭＳ Ｐゴシック" panose="020B0600070205080204" pitchFamily="34" charset="-128"/>
              </a:rPr>
              <a:t>guaïfénésine</a:t>
            </a:r>
            <a:r>
              <a:rPr lang="fr-FR" altLang="fr-FR" sz="2800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fr-FR" altLang="fr-FR" sz="2800" dirty="0">
                <a:ea typeface="ＭＳ Ｐゴシック" panose="020B0600070205080204" pitchFamily="34" charset="-128"/>
              </a:rPr>
              <a:t>Intoxications par les convulsivants (diazépam)</a:t>
            </a:r>
          </a:p>
          <a:p>
            <a:r>
              <a:rPr lang="fr-FR" altLang="fr-FR" sz="2800" dirty="0">
                <a:ea typeface="ＭＳ Ｐゴシック" panose="020B0600070205080204" pitchFamily="34" charset="-128"/>
              </a:rPr>
              <a:t>Action anxiolytique, amnésiante et </a:t>
            </a:r>
            <a:r>
              <a:rPr lang="fr-FR" altLang="fr-FR" sz="2800" dirty="0" err="1">
                <a:ea typeface="ＭＳ Ｐゴシック" panose="020B0600070205080204" pitchFamily="34" charset="-128"/>
              </a:rPr>
              <a:t>déconditionnante</a:t>
            </a:r>
            <a:endParaRPr lang="fr-FR" altLang="fr-FR" sz="2800" dirty="0">
              <a:ea typeface="ＭＳ Ｐゴシック" panose="020B0600070205080204" pitchFamily="34" charset="-128"/>
            </a:endParaRPr>
          </a:p>
          <a:p>
            <a:pPr lvl="1"/>
            <a:r>
              <a:rPr lang="fr-FR" altLang="fr-FR" sz="2800" dirty="0" err="1">
                <a:ea typeface="ＭＳ Ｐゴシック" panose="020B0600070205080204" pitchFamily="34" charset="-128"/>
              </a:rPr>
              <a:t>Préanesthésie</a:t>
            </a:r>
            <a:r>
              <a:rPr lang="fr-FR" altLang="fr-FR" sz="2800" dirty="0">
                <a:ea typeface="ＭＳ Ｐゴシック" panose="020B0600070205080204" pitchFamily="34" charset="-128"/>
              </a:rPr>
              <a:t> (diazépam)</a:t>
            </a:r>
          </a:p>
          <a:p>
            <a:pPr lvl="1"/>
            <a:r>
              <a:rPr lang="fr-FR" altLang="fr-FR" sz="2800" dirty="0">
                <a:ea typeface="ＭＳ Ｐゴシック" panose="020B0600070205080204" pitchFamily="34" charset="-128"/>
              </a:rPr>
              <a:t>Troubles du comportement</a:t>
            </a:r>
          </a:p>
          <a:p>
            <a:r>
              <a:rPr lang="fr-FR" altLang="fr-FR" sz="2800" dirty="0">
                <a:ea typeface="ＭＳ Ｐゴシック" panose="020B0600070205080204" pitchFamily="34" charset="-128"/>
              </a:rPr>
              <a:t>Orexigène (</a:t>
            </a:r>
            <a:r>
              <a:rPr lang="fr-FR" altLang="fr-FR" sz="2800" dirty="0" err="1">
                <a:ea typeface="ＭＳ Ｐゴシック" panose="020B0600070205080204" pitchFamily="34" charset="-128"/>
              </a:rPr>
              <a:t>brotizolam</a:t>
            </a:r>
            <a:r>
              <a:rPr lang="fr-FR" altLang="fr-FR" sz="2800" dirty="0">
                <a:ea typeface="ＭＳ Ｐゴシック" panose="020B0600070205080204" pitchFamily="34" charset="-128"/>
              </a:rPr>
              <a:t>, diazépam à faible dose)</a:t>
            </a:r>
          </a:p>
          <a:p>
            <a:pPr lvl="1"/>
            <a:r>
              <a:rPr lang="fr-FR" altLang="fr-FR" sz="2800" dirty="0">
                <a:ea typeface="ＭＳ Ｐゴシック" panose="020B0600070205080204" pitchFamily="34" charset="-128"/>
              </a:rPr>
              <a:t>Stimulant de l'appétit chez les ruminants </a:t>
            </a:r>
          </a:p>
        </p:txBody>
      </p:sp>
    </p:spTree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59B67-A45B-0390-2031-1F74437E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3" y="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dirty="0"/>
              <a:t>Conclusion</a:t>
            </a:r>
          </a:p>
        </p:txBody>
      </p:sp>
      <p:sp>
        <p:nvSpPr>
          <p:cNvPr id="141314" name="Espace réservé du contenu 2">
            <a:extLst>
              <a:ext uri="{FF2B5EF4-FFF2-40B4-BE49-F238E27FC236}">
                <a16:creationId xmlns:a16="http://schemas.microsoft.com/office/drawing/2014/main" id="{1A283F1E-F4A8-27B1-51B2-55B5FF8C38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7063" y="2293938"/>
            <a:ext cx="9291637" cy="3095625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Acépromazine, diazépam, guaïfénésine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Quelques molécules d’intérêt 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Confort (tranquillisation, association synergique)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Effets dose-dépendants avec effets secondaires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FEC39A-240F-EC8C-AA54-ECEA72EFE0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141316" name="Espace réservé du numéro de diapositive 4">
            <a:extLst>
              <a:ext uri="{FF2B5EF4-FFF2-40B4-BE49-F238E27FC236}">
                <a16:creationId xmlns:a16="http://schemas.microsoft.com/office/drawing/2014/main" id="{EA8AF6A6-1156-3DDF-6352-6E91EFB387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538BBEF-FBC2-6C45-86BC-F94DAEF19F97}" type="slidenum">
              <a:rPr lang="fr-FR" altLang="fr-FR" sz="1000" smtClean="0">
                <a:solidFill>
                  <a:schemeClr val="folHlink"/>
                </a:solidFill>
              </a:rPr>
              <a:pPr/>
              <a:t>65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Espace réservé du numéro de diapositive 4">
            <a:extLst>
              <a:ext uri="{FF2B5EF4-FFF2-40B4-BE49-F238E27FC236}">
                <a16:creationId xmlns:a16="http://schemas.microsoft.com/office/drawing/2014/main" id="{CC0DE611-F88A-C705-E990-49713706B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2CF0D10-2F6D-2743-9064-6353EA86865B}" type="slidenum">
              <a:rPr lang="fr-FR" altLang="fr-FR" sz="1000" smtClean="0">
                <a:solidFill>
                  <a:schemeClr val="folHlink"/>
                </a:solidFill>
              </a:rPr>
              <a:pPr/>
              <a:t>66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3F5013F9-F3A5-19A8-0D12-3919E2EB8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DA112A25-5631-0034-4D8C-88D8E7E98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5063" y="10160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Plan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F6924265-15DA-25E2-E1BF-5FABE164B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46238"/>
            <a:ext cx="9156700" cy="4856162"/>
          </a:xfrm>
        </p:spPr>
        <p:txBody>
          <a:bodyPr/>
          <a:lstStyle/>
          <a:p>
            <a:r>
              <a:rPr lang="fr-FR" altLang="fr-FR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Introduction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L’anesthésie générale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injectables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hypnotiques dissociatifs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autres hypnotiques</a:t>
            </a:r>
            <a:endParaRPr lang="fr-FR" altLang="fr-FR" sz="2000" dirty="0">
              <a:ea typeface="ＭＳ Ｐゴシック" panose="020B0600070205080204" pitchFamily="34" charset="-128"/>
            </a:endParaRP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volatils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anticonvulsivants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sédatifs analgésiques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tranquillisants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analgésiques centraux</a:t>
            </a:r>
          </a:p>
          <a:p>
            <a:r>
              <a:rPr lang="fr-FR" altLang="fr-FR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Les anesthésiques locaux</a:t>
            </a:r>
          </a:p>
        </p:txBody>
      </p:sp>
    </p:spTree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id="{5565C196-AC8C-A2BB-A9F5-0ED1B817D0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27100" y="2522538"/>
            <a:ext cx="8856663" cy="1066800"/>
          </a:xfrm>
        </p:spPr>
        <p:txBody>
          <a:bodyPr/>
          <a:lstStyle/>
          <a:p>
            <a:pPr>
              <a:defRPr/>
            </a:pPr>
            <a:r>
              <a:rPr lang="fr-FR" altLang="fr-FR" sz="4000" i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Chapitre 13</a:t>
            </a:r>
            <a:br>
              <a:rPr lang="fr-FR" altLang="fr-FR" sz="4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fr-FR" sz="4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LES ANALGESIQUES CENTRAUX</a:t>
            </a:r>
          </a:p>
        </p:txBody>
      </p:sp>
    </p:spTree>
  </p:cSld>
  <p:clrMapOvr>
    <a:masterClrMapping/>
  </p:clrMapOvr>
  <p:transition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Espace réservé du numéro de diapositive 4">
            <a:extLst>
              <a:ext uri="{FF2B5EF4-FFF2-40B4-BE49-F238E27FC236}">
                <a16:creationId xmlns:a16="http://schemas.microsoft.com/office/drawing/2014/main" id="{4F932B64-9AAA-7158-465B-4665F86A58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C890E2-3C50-8E49-95D2-9462073C9D1B}" type="slidenum">
              <a:rPr lang="fr-FR" altLang="fr-FR" sz="1000" smtClean="0">
                <a:solidFill>
                  <a:schemeClr val="folHlink"/>
                </a:solidFill>
                <a:ea typeface="ヒラギノ角ゴ Pro W3" pitchFamily="6" charset="-128"/>
              </a:rPr>
              <a:pPr/>
              <a:t>68</a:t>
            </a:fld>
            <a:endParaRPr lang="fr-FR" altLang="fr-FR" sz="1000">
              <a:solidFill>
                <a:schemeClr val="folHlink"/>
              </a:solidFill>
              <a:ea typeface="ヒラギノ角ゴ Pro W3" pitchFamily="6" charset="-128"/>
            </a:endParaRPr>
          </a:p>
        </p:txBody>
      </p:sp>
      <p:sp>
        <p:nvSpPr>
          <p:cNvPr id="146434" name="Rectangle 4">
            <a:extLst>
              <a:ext uri="{FF2B5EF4-FFF2-40B4-BE49-F238E27FC236}">
                <a16:creationId xmlns:a16="http://schemas.microsoft.com/office/drawing/2014/main" id="{DA58EBB1-5ACB-E39A-03CC-6497E2786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en-GB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6180" name="Rectangle 36">
            <a:extLst>
              <a:ext uri="{FF2B5EF4-FFF2-40B4-BE49-F238E27FC236}">
                <a16:creationId xmlns:a16="http://schemas.microsoft.com/office/drawing/2014/main" id="{9B1D3B07-515C-1CCF-D4F5-D772265C9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ANALGESIQUES CENTRAUX</a:t>
            </a:r>
          </a:p>
        </p:txBody>
      </p:sp>
      <p:sp>
        <p:nvSpPr>
          <p:cNvPr id="146436" name="Rectangle 37">
            <a:extLst>
              <a:ext uri="{FF2B5EF4-FFF2-40B4-BE49-F238E27FC236}">
                <a16:creationId xmlns:a16="http://schemas.microsoft.com/office/drawing/2014/main" id="{AD21DBFE-AF4F-DF12-41EA-6B33CDBE2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8509000" cy="3308350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alcaloïdes de l'opium et analogues artificiels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propriétés analgésiques puissantes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récepteurs opioïdes (morphiniques)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effets secondaires importants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tableau des stupéfiants (pour la plupart)</a:t>
            </a:r>
          </a:p>
        </p:txBody>
      </p:sp>
      <p:sp>
        <p:nvSpPr>
          <p:cNvPr id="146437" name="Text Box 38">
            <a:extLst>
              <a:ext uri="{FF2B5EF4-FFF2-40B4-BE49-F238E27FC236}">
                <a16:creationId xmlns:a16="http://schemas.microsoft.com/office/drawing/2014/main" id="{429935BA-557D-2106-E5CF-35276E879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4263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  <a:ea typeface="ヒラギノ角ゴ Pro W3" pitchFamily="6" charset="-128"/>
              </a:rPr>
              <a:t>intro</a:t>
            </a:r>
          </a:p>
        </p:txBody>
      </p:sp>
    </p:spTree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Espace réservé du numéro de diapositive 4">
            <a:extLst>
              <a:ext uri="{FF2B5EF4-FFF2-40B4-BE49-F238E27FC236}">
                <a16:creationId xmlns:a16="http://schemas.microsoft.com/office/drawing/2014/main" id="{CAEEA679-FF68-2581-56BD-F54A84E32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9A51437-72D1-9943-AAA3-5360BB2548DA}" type="slidenum">
              <a:rPr lang="fr-FR" altLang="fr-FR" sz="1000" smtClean="0">
                <a:solidFill>
                  <a:schemeClr val="folHlink"/>
                </a:solidFill>
                <a:ea typeface="ヒラギノ角ゴ Pro W3" pitchFamily="6" charset="-128"/>
              </a:rPr>
              <a:pPr/>
              <a:t>69</a:t>
            </a:fld>
            <a:endParaRPr lang="fr-FR" altLang="fr-FR" sz="1000">
              <a:solidFill>
                <a:schemeClr val="folHlink"/>
              </a:solidFill>
              <a:ea typeface="ヒラギノ角ゴ Pro W3" pitchFamily="6" charset="-128"/>
            </a:endParaRPr>
          </a:p>
        </p:txBody>
      </p:sp>
      <p:sp>
        <p:nvSpPr>
          <p:cNvPr id="148482" name="Rectangle 4">
            <a:extLst>
              <a:ext uri="{FF2B5EF4-FFF2-40B4-BE49-F238E27FC236}">
                <a16:creationId xmlns:a16="http://schemas.microsoft.com/office/drawing/2014/main" id="{A5632232-9B75-BCE3-A221-CA2E8425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en-GB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6180" name="Rectangle 36">
            <a:extLst>
              <a:ext uri="{FF2B5EF4-FFF2-40B4-BE49-F238E27FC236}">
                <a16:creationId xmlns:a16="http://schemas.microsoft.com/office/drawing/2014/main" id="{227E7B6C-5AB9-4883-0D94-2BBD033AE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9984" y="-240005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ANALGESIQUES CENTRAUX</a:t>
            </a:r>
          </a:p>
        </p:txBody>
      </p:sp>
      <p:sp>
        <p:nvSpPr>
          <p:cNvPr id="6181" name="Rectangle 37">
            <a:extLst>
              <a:ext uri="{FF2B5EF4-FFF2-40B4-BE49-F238E27FC236}">
                <a16:creationId xmlns:a16="http://schemas.microsoft.com/office/drawing/2014/main" id="{963EF55E-6F26-AFE1-009E-3FC7FE343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000" y="619125"/>
            <a:ext cx="8509000" cy="4814888"/>
          </a:xfrm>
        </p:spPr>
        <p:txBody>
          <a:bodyPr/>
          <a:lstStyle/>
          <a:p>
            <a:pPr>
              <a:defRPr/>
            </a:pPr>
            <a:r>
              <a:rPr lang="fr-FR" alt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Agonistes entiers mu :</a:t>
            </a:r>
          </a:p>
          <a:p>
            <a:pPr lvl="2">
              <a:defRPr/>
            </a:pPr>
            <a:r>
              <a:rPr lang="fr-FR" alt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morphine, méthadone, fentanyl</a:t>
            </a:r>
          </a:p>
          <a:p>
            <a:pPr>
              <a:defRPr/>
            </a:pPr>
            <a:r>
              <a:rPr lang="fr-FR" alt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Agonistes partiels mu :</a:t>
            </a:r>
          </a:p>
          <a:p>
            <a:pPr lvl="2">
              <a:defRPr/>
            </a:pPr>
            <a:r>
              <a:rPr lang="fr-FR" altLang="fr-FR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buprénorphine</a:t>
            </a:r>
            <a:r>
              <a:rPr lang="fr-FR" altLang="fr-FR" sz="24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, </a:t>
            </a:r>
            <a:r>
              <a:rPr lang="fr-FR" altLang="fr-FR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tramadol</a:t>
            </a:r>
            <a:endParaRPr lang="fr-FR" altLang="fr-FR" sz="2400" b="1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fr-FR" altLang="fr-F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Agoniste partiel kappa :</a:t>
            </a:r>
          </a:p>
          <a:p>
            <a:pPr lvl="2">
              <a:defRPr/>
            </a:pPr>
            <a:r>
              <a:rPr lang="fr-FR" altLang="fr-FR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butorphanol</a:t>
            </a:r>
            <a:endParaRPr lang="fr-FR" altLang="fr-FR" sz="2400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fr-FR" altLang="fr-FR" sz="2400" dirty="0">
                <a:ea typeface="ＭＳ Ｐゴシック" panose="020B0600070205080204" pitchFamily="34" charset="-128"/>
              </a:rPr>
              <a:t>rang B :</a:t>
            </a:r>
          </a:p>
          <a:p>
            <a:pPr lvl="1">
              <a:defRPr/>
            </a:pPr>
            <a:r>
              <a:rPr lang="fr-FR" altLang="fr-FR" sz="2000" dirty="0">
                <a:ea typeface="ＭＳ Ｐゴシック" panose="020B0600070205080204" pitchFamily="34" charset="-128"/>
              </a:rPr>
              <a:t>codéine, </a:t>
            </a:r>
            <a:r>
              <a:rPr lang="fr-FR" altLang="fr-FR" sz="2000" dirty="0" err="1">
                <a:ea typeface="ＭＳ Ｐゴシック" panose="020B0600070205080204" pitchFamily="34" charset="-128"/>
              </a:rPr>
              <a:t>tramadol</a:t>
            </a:r>
            <a:endParaRPr lang="fr-FR" altLang="fr-FR" sz="20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fr-FR" altLang="fr-FR" sz="2000" dirty="0">
                <a:ea typeface="ＭＳ Ｐゴシック" panose="020B0600070205080204" pitchFamily="34" charset="-128"/>
              </a:rPr>
              <a:t>antagoniste compétitif :</a:t>
            </a:r>
          </a:p>
          <a:p>
            <a:pPr marL="476250" lvl="1" indent="0">
              <a:buFont typeface="Monotype Sorts" pitchFamily="2" charset="2"/>
              <a:buNone/>
              <a:defRPr/>
            </a:pPr>
            <a:r>
              <a:rPr lang="fr-FR" altLang="fr-FR" sz="2000" dirty="0">
                <a:ea typeface="ＭＳ Ｐゴシック" panose="020B0600070205080204" pitchFamily="34" charset="-128"/>
              </a:rPr>
              <a:t>     </a:t>
            </a:r>
            <a:r>
              <a:rPr lang="fr-FR" altLang="fr-FR" sz="2000" dirty="0" err="1">
                <a:ea typeface="ＭＳ Ｐゴシック" panose="020B0600070205080204" pitchFamily="34" charset="-128"/>
              </a:rPr>
              <a:t>naloxone</a:t>
            </a:r>
            <a:endParaRPr lang="fr-FR" altLang="fr-FR" sz="2000" dirty="0">
              <a:ea typeface="ＭＳ Ｐゴシック" panose="020B0600070205080204" pitchFamily="34" charset="-128"/>
            </a:endParaRPr>
          </a:p>
        </p:txBody>
      </p:sp>
      <p:sp>
        <p:nvSpPr>
          <p:cNvPr id="148485" name="Text Box 38">
            <a:extLst>
              <a:ext uri="{FF2B5EF4-FFF2-40B4-BE49-F238E27FC236}">
                <a16:creationId xmlns:a16="http://schemas.microsoft.com/office/drawing/2014/main" id="{F9E09ED0-65C1-AA8B-88DD-6575CD249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4263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  <a:ea typeface="ヒラギノ角ゴ Pro W3" pitchFamily="6" charset="-128"/>
              </a:rPr>
              <a:t>intro</a:t>
            </a:r>
          </a:p>
        </p:txBody>
      </p:sp>
      <p:pic>
        <p:nvPicPr>
          <p:cNvPr id="148486" name="Image 6">
            <a:extLst>
              <a:ext uri="{FF2B5EF4-FFF2-40B4-BE49-F238E27FC236}">
                <a16:creationId xmlns:a16="http://schemas.microsoft.com/office/drawing/2014/main" id="{0B91545C-CD2C-2E88-0C9B-E3D3C676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027363"/>
            <a:ext cx="56165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7" name="ZoneTexte 7">
            <a:extLst>
              <a:ext uri="{FF2B5EF4-FFF2-40B4-BE49-F238E27FC236}">
                <a16:creationId xmlns:a16="http://schemas.microsoft.com/office/drawing/2014/main" id="{AEAEA771-5C7A-90B0-511A-DD2A8288C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908675"/>
            <a:ext cx="2222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600" dirty="0">
                <a:solidFill>
                  <a:schemeClr val="bg2"/>
                </a:solidFill>
              </a:rPr>
              <a:t>Desfontis, NEVA, 2014, Vol 13, N°58, 59-61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4409F3-F017-0965-6F75-4AA1C0502A33}"/>
              </a:ext>
            </a:extLst>
          </p:cNvPr>
          <p:cNvGrpSpPr/>
          <p:nvPr/>
        </p:nvGrpSpPr>
        <p:grpSpPr>
          <a:xfrm>
            <a:off x="6875087" y="542388"/>
            <a:ext cx="3101891" cy="2545737"/>
            <a:chOff x="4023246" y="2449603"/>
            <a:chExt cx="4188109" cy="3437201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1442C430-FD13-4D62-D00D-AB46F5FA684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23246" y="5451918"/>
              <a:ext cx="3240360" cy="103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F082826D-898F-DF07-314D-68131C4EBC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23246" y="2666280"/>
              <a:ext cx="0" cy="27959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2292205-B624-29AF-625F-3DCA8AF9775B}"/>
                </a:ext>
              </a:extLst>
            </p:cNvPr>
            <p:cNvSpPr txBox="1"/>
            <p:nvPr/>
          </p:nvSpPr>
          <p:spPr>
            <a:xfrm>
              <a:off x="6574984" y="5471250"/>
              <a:ext cx="1199479" cy="4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Log Dose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5C60F27-67A1-8532-4344-EA9776D75A00}"/>
                </a:ext>
              </a:extLst>
            </p:cNvPr>
            <p:cNvSpPr txBox="1"/>
            <p:nvPr/>
          </p:nvSpPr>
          <p:spPr>
            <a:xfrm>
              <a:off x="4040196" y="2666280"/>
              <a:ext cx="1555187" cy="70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>
                  <a:solidFill>
                    <a:schemeClr val="bg1"/>
                  </a:solidFill>
                </a:rPr>
                <a:t>Effet</a:t>
              </a:r>
              <a:r>
                <a:rPr lang="en-GB" sz="1400" dirty="0">
                  <a:solidFill>
                    <a:schemeClr val="bg1"/>
                  </a:solidFill>
                </a:rPr>
                <a:t> </a:t>
              </a:r>
              <a:r>
                <a:rPr lang="en-GB" sz="1400" dirty="0" err="1">
                  <a:solidFill>
                    <a:schemeClr val="bg1"/>
                  </a:solidFill>
                </a:rPr>
                <a:t>analgésique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Connecteur en arc 6">
              <a:extLst>
                <a:ext uri="{FF2B5EF4-FFF2-40B4-BE49-F238E27FC236}">
                  <a16:creationId xmlns:a16="http://schemas.microsoft.com/office/drawing/2014/main" id="{7F8A206E-F4B6-E1EF-42F8-E7624F5271A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19390" y="3477828"/>
              <a:ext cx="2184529" cy="1984412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Connecteur en arc 7">
              <a:extLst>
                <a:ext uri="{FF2B5EF4-FFF2-40B4-BE49-F238E27FC236}">
                  <a16:creationId xmlns:a16="http://schemas.microsoft.com/office/drawing/2014/main" id="{577C3B2F-787E-1316-4174-FD1C44AF23D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23246" y="2730814"/>
              <a:ext cx="2736304" cy="2721104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Connecteur en arc 8">
              <a:extLst>
                <a:ext uri="{FF2B5EF4-FFF2-40B4-BE49-F238E27FC236}">
                  <a16:creationId xmlns:a16="http://schemas.microsoft.com/office/drawing/2014/main" id="{594EC6BC-87B0-87A2-A577-6ABAE1F06DA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63309" y="4166608"/>
              <a:ext cx="2250248" cy="1285310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Connecteur en arc 9">
              <a:extLst>
                <a:ext uri="{FF2B5EF4-FFF2-40B4-BE49-F238E27FC236}">
                  <a16:creationId xmlns:a16="http://schemas.microsoft.com/office/drawing/2014/main" id="{04F93F42-A45E-AE44-601B-E01FA21E90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46550" y="4670152"/>
              <a:ext cx="1512168" cy="781766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2C716C5-32B1-E51D-1605-22F36A5C892B}"/>
                </a:ext>
              </a:extLst>
            </p:cNvPr>
            <p:cNvSpPr txBox="1"/>
            <p:nvPr/>
          </p:nvSpPr>
          <p:spPr>
            <a:xfrm>
              <a:off x="6963862" y="2449603"/>
              <a:ext cx="1247493" cy="41555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B050"/>
                  </a:solidFill>
                </a:rPr>
                <a:t>fentanyl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335F69E-7445-B202-D5AC-3A4791EB2412}"/>
                </a:ext>
              </a:extLst>
            </p:cNvPr>
            <p:cNvSpPr txBox="1"/>
            <p:nvPr/>
          </p:nvSpPr>
          <p:spPr>
            <a:xfrm>
              <a:off x="6825702" y="3238881"/>
              <a:ext cx="1385653" cy="70644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75000"/>
                    </a:schemeClr>
                  </a:solidFill>
                </a:rPr>
                <a:t>morphine, </a:t>
              </a:r>
              <a:r>
                <a:rPr lang="en-GB" sz="1400" dirty="0" err="1">
                  <a:solidFill>
                    <a:schemeClr val="accent6">
                      <a:lumMod val="75000"/>
                    </a:schemeClr>
                  </a:solidFill>
                </a:rPr>
                <a:t>méthadone</a:t>
              </a:r>
              <a:endParaRPr lang="en-GB" sz="1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EEF466D-2F99-4987-6685-2DF7C9D5CFFF}"/>
                </a:ext>
              </a:extLst>
            </p:cNvPr>
            <p:cNvSpPr txBox="1"/>
            <p:nvPr/>
          </p:nvSpPr>
          <p:spPr>
            <a:xfrm>
              <a:off x="6438869" y="4095662"/>
              <a:ext cx="1772486" cy="415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>
                  <a:solidFill>
                    <a:schemeClr val="bg1"/>
                  </a:solidFill>
                </a:rPr>
                <a:t>buprénorphine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C31B79B-810D-5390-49C9-B35A4B887294}"/>
                </a:ext>
              </a:extLst>
            </p:cNvPr>
            <p:cNvSpPr txBox="1"/>
            <p:nvPr/>
          </p:nvSpPr>
          <p:spPr>
            <a:xfrm>
              <a:off x="6438869" y="4670152"/>
              <a:ext cx="1515992" cy="415554"/>
            </a:xfrm>
            <a:prstGeom prst="rect">
              <a:avLst/>
            </a:prstGeom>
            <a:noFill/>
            <a:ln>
              <a:solidFill>
                <a:schemeClr val="accent3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3">
                      <a:lumMod val="25000"/>
                    </a:schemeClr>
                  </a:solidFill>
                </a:rPr>
                <a:t>butorphanol</a:t>
              </a:r>
            </a:p>
          </p:txBody>
        </p:sp>
      </p:grp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24">
            <a:extLst>
              <a:ext uri="{FF2B5EF4-FFF2-40B4-BE49-F238E27FC236}">
                <a16:creationId xmlns:a16="http://schemas.microsoft.com/office/drawing/2014/main" id="{D3CD80F5-9382-A98F-55E1-33CA0DD64A8F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285875"/>
            <a:ext cx="5759450" cy="2857500"/>
            <a:chOff x="495300" y="1286355"/>
            <a:chExt cx="5760194" cy="2856539"/>
          </a:xfrm>
          <a:solidFill>
            <a:srgbClr val="C176FF"/>
          </a:solidFill>
        </p:grpSpPr>
        <p:sp>
          <p:nvSpPr>
            <p:cNvPr id="37910" name="Rectangle 3">
              <a:extLst>
                <a:ext uri="{FF2B5EF4-FFF2-40B4-BE49-F238E27FC236}">
                  <a16:creationId xmlns:a16="http://schemas.microsoft.com/office/drawing/2014/main" id="{F8AC0AF5-2066-770A-D144-8DEAE8510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" y="3556000"/>
              <a:ext cx="2893277" cy="58689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911" name="Rectangle 4">
              <a:extLst>
                <a:ext uri="{FF2B5EF4-FFF2-40B4-BE49-F238E27FC236}">
                  <a16:creationId xmlns:a16="http://schemas.microsoft.com/office/drawing/2014/main" id="{3E1F6A82-6AD5-E03B-F220-D698624F7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911" y="1286355"/>
              <a:ext cx="2949583" cy="100767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schemeClr val="bg2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91845" name="Text Box 5">
            <a:extLst>
              <a:ext uri="{FF2B5EF4-FFF2-40B4-BE49-F238E27FC236}">
                <a16:creationId xmlns:a16="http://schemas.microsoft.com/office/drawing/2014/main" id="{1B7465AF-709D-2708-783E-A4EB57E0B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553085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200" b="1">
                <a:solidFill>
                  <a:schemeClr val="bg2"/>
                </a:solidFill>
                <a:latin typeface="Century Gothic" panose="020B0502020202020204" pitchFamily="34" charset="0"/>
              </a:rPr>
              <a:t>dépression de vigilance</a:t>
            </a:r>
          </a:p>
        </p:txBody>
      </p:sp>
      <p:sp>
        <p:nvSpPr>
          <p:cNvPr id="291846" name="Text Box 6">
            <a:extLst>
              <a:ext uri="{FF2B5EF4-FFF2-40B4-BE49-F238E27FC236}">
                <a16:creationId xmlns:a16="http://schemas.microsoft.com/office/drawing/2014/main" id="{537378D3-EEED-3671-1DCB-7B9C4D7B7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3530600"/>
            <a:ext cx="298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200" b="1">
                <a:solidFill>
                  <a:schemeClr val="bg2"/>
                </a:solidFill>
                <a:latin typeface="Century Gothic" panose="020B0502020202020204" pitchFamily="34" charset="0"/>
              </a:rPr>
              <a:t>myorésolution</a:t>
            </a:r>
          </a:p>
        </p:txBody>
      </p:sp>
      <p:sp>
        <p:nvSpPr>
          <p:cNvPr id="291847" name="Text Box 7">
            <a:extLst>
              <a:ext uri="{FF2B5EF4-FFF2-40B4-BE49-F238E27FC236}">
                <a16:creationId xmlns:a16="http://schemas.microsoft.com/office/drawing/2014/main" id="{BE021CE0-8FFC-E706-8607-35EDA6315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5306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200" b="1">
                <a:solidFill>
                  <a:schemeClr val="bg2"/>
                </a:solidFill>
                <a:latin typeface="Century Gothic" panose="020B0502020202020204" pitchFamily="34" charset="0"/>
              </a:rPr>
              <a:t>sécurité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A81BF2E2-201C-E5D0-47EA-66E06591CFAB}"/>
              </a:ext>
            </a:extLst>
          </p:cNvPr>
          <p:cNvGrpSpPr>
            <a:grpSpLocks/>
          </p:cNvGrpSpPr>
          <p:nvPr/>
        </p:nvGrpSpPr>
        <p:grpSpPr bwMode="auto">
          <a:xfrm>
            <a:off x="2887663" y="2254250"/>
            <a:ext cx="3692525" cy="3119438"/>
            <a:chOff x="2112" y="1536"/>
            <a:chExt cx="2144" cy="2040"/>
          </a:xfrm>
        </p:grpSpPr>
        <p:sp>
          <p:nvSpPr>
            <p:cNvPr id="27665" name="AutoShape 9">
              <a:extLst>
                <a:ext uri="{FF2B5EF4-FFF2-40B4-BE49-F238E27FC236}">
                  <a16:creationId xmlns:a16="http://schemas.microsoft.com/office/drawing/2014/main" id="{344BA443-7401-60B9-5FA9-A91216B29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536"/>
              <a:ext cx="2144" cy="2040"/>
            </a:xfrm>
            <a:prstGeom prst="star4">
              <a:avLst>
                <a:gd name="adj" fmla="val 125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fr-FR" altLang="fr-FR">
                <a:solidFill>
                  <a:schemeClr val="bg2"/>
                </a:solidFill>
              </a:endParaRPr>
            </a:p>
          </p:txBody>
        </p:sp>
        <p:sp>
          <p:nvSpPr>
            <p:cNvPr id="27666" name="AutoShape 10">
              <a:extLst>
                <a:ext uri="{FF2B5EF4-FFF2-40B4-BE49-F238E27FC236}">
                  <a16:creationId xmlns:a16="http://schemas.microsoft.com/office/drawing/2014/main" id="{01AC19E5-FF8E-78C3-270B-2B30EA1F6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944"/>
              <a:ext cx="1216" cy="1224"/>
            </a:xfrm>
            <a:prstGeom prst="star4">
              <a:avLst>
                <a:gd name="adj" fmla="val 125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fr-FR" alt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6FD981E4-DDD3-37BE-8D0C-3EC1B2AB3BB6}"/>
              </a:ext>
            </a:extLst>
          </p:cNvPr>
          <p:cNvGrpSpPr>
            <a:grpSpLocks/>
          </p:cNvGrpSpPr>
          <p:nvPr/>
        </p:nvGrpSpPr>
        <p:grpSpPr bwMode="auto">
          <a:xfrm>
            <a:off x="1287463" y="2609850"/>
            <a:ext cx="6929437" cy="2646363"/>
            <a:chOff x="745" y="1457"/>
            <a:chExt cx="4025" cy="1732"/>
          </a:xfrm>
        </p:grpSpPr>
        <p:grpSp>
          <p:nvGrpSpPr>
            <p:cNvPr id="27658" name="Group 12">
              <a:extLst>
                <a:ext uri="{FF2B5EF4-FFF2-40B4-BE49-F238E27FC236}">
                  <a16:creationId xmlns:a16="http://schemas.microsoft.com/office/drawing/2014/main" id="{687430D2-2860-F737-9A5A-F415EA54430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643558">
              <a:off x="1959" y="1477"/>
              <a:ext cx="1562" cy="1485"/>
              <a:chOff x="3024" y="1632"/>
              <a:chExt cx="2144" cy="2040"/>
            </a:xfrm>
          </p:grpSpPr>
          <p:sp>
            <p:nvSpPr>
              <p:cNvPr id="27663" name="AutoShape 13">
                <a:extLst>
                  <a:ext uri="{FF2B5EF4-FFF2-40B4-BE49-F238E27FC236}">
                    <a16:creationId xmlns:a16="http://schemas.microsoft.com/office/drawing/2014/main" id="{576765DD-A67B-A72C-0024-25E3A97E78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24" y="1632"/>
                <a:ext cx="2144" cy="2040"/>
              </a:xfrm>
              <a:prstGeom prst="star4">
                <a:avLst>
                  <a:gd name="adj" fmla="val 125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fr-FR" altLang="fr-FR">
                  <a:solidFill>
                    <a:schemeClr val="bg2"/>
                  </a:solidFill>
                </a:endParaRPr>
              </a:p>
            </p:txBody>
          </p:sp>
          <p:sp>
            <p:nvSpPr>
              <p:cNvPr id="27664" name="AutoShape 14">
                <a:extLst>
                  <a:ext uri="{FF2B5EF4-FFF2-40B4-BE49-F238E27FC236}">
                    <a16:creationId xmlns:a16="http://schemas.microsoft.com/office/drawing/2014/main" id="{379014A5-ECD8-9F05-C013-8267D3817C4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88" y="2040"/>
                <a:ext cx="1216" cy="1224"/>
              </a:xfrm>
              <a:prstGeom prst="star4">
                <a:avLst>
                  <a:gd name="adj" fmla="val 125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fr-FR" altLang="fr-FR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7659" name="Text Box 15">
              <a:extLst>
                <a:ext uri="{FF2B5EF4-FFF2-40B4-BE49-F238E27FC236}">
                  <a16:creationId xmlns:a16="http://schemas.microsoft.com/office/drawing/2014/main" id="{62A3A19A-42BB-6EDB-59DF-DD2980443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706"/>
              <a:ext cx="1292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b="1">
                  <a:solidFill>
                    <a:srgbClr val="7F7F7F"/>
                  </a:solidFill>
                  <a:latin typeface="Century Gothic" panose="020B0502020202020204" pitchFamily="34" charset="0"/>
                </a:rPr>
                <a:t>rapidité </a:t>
              </a:r>
              <a:endParaRPr lang="fr-FR" altLang="fr-FR" sz="1800" b="1">
                <a:solidFill>
                  <a:srgbClr val="7F7F7F"/>
                </a:solidFill>
                <a:latin typeface="Century Gothic" panose="020B0502020202020204" pitchFamily="34" charset="0"/>
              </a:endParaRPr>
            </a:p>
            <a:p>
              <a:pPr eaLnBrk="1" hangingPunct="1"/>
              <a:r>
                <a:rPr lang="fr-FR" altLang="fr-FR" sz="1800" b="1">
                  <a:solidFill>
                    <a:srgbClr val="7F7F7F"/>
                  </a:solidFill>
                  <a:latin typeface="Century Gothic" panose="020B0502020202020204" pitchFamily="34" charset="0"/>
                </a:rPr>
                <a:t>de mise en œuvre</a:t>
              </a:r>
              <a:endParaRPr lang="fr-FR" altLang="fr-FR" b="1">
                <a:solidFill>
                  <a:srgbClr val="7F7F7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0" name="Text Box 16">
              <a:extLst>
                <a:ext uri="{FF2B5EF4-FFF2-40B4-BE49-F238E27FC236}">
                  <a16:creationId xmlns:a16="http://schemas.microsoft.com/office/drawing/2014/main" id="{C9EF6F9B-A1F1-C5F7-D095-1A130C9B9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7" y="1473"/>
              <a:ext cx="15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CA" altLang="fr-FR" sz="2200" b="1">
                  <a:solidFill>
                    <a:srgbClr val="7F7F7F"/>
                  </a:solidFill>
                  <a:latin typeface="Century Gothic" panose="020B0502020202020204" pitchFamily="34" charset="0"/>
                </a:rPr>
                <a:t>maîtrise des coûts</a:t>
              </a:r>
              <a:endParaRPr lang="fr-FR" altLang="fr-FR" sz="2200" b="1">
                <a:solidFill>
                  <a:srgbClr val="7F7F7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1" name="Text Box 17">
              <a:extLst>
                <a:ext uri="{FF2B5EF4-FFF2-40B4-BE49-F238E27FC236}">
                  <a16:creationId xmlns:a16="http://schemas.microsoft.com/office/drawing/2014/main" id="{2BEA293B-CEC4-C216-B9DD-3F38BA9B1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" y="1457"/>
              <a:ext cx="150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b="1">
                  <a:solidFill>
                    <a:srgbClr val="7F7F7F"/>
                  </a:solidFill>
                  <a:latin typeface="Century Gothic" panose="020B0502020202020204" pitchFamily="34" charset="0"/>
                </a:rPr>
                <a:t>qualité du réveil</a:t>
              </a:r>
            </a:p>
          </p:txBody>
        </p:sp>
        <p:sp>
          <p:nvSpPr>
            <p:cNvPr id="27662" name="Text Box 18">
              <a:extLst>
                <a:ext uri="{FF2B5EF4-FFF2-40B4-BE49-F238E27FC236}">
                  <a16:creationId xmlns:a16="http://schemas.microsoft.com/office/drawing/2014/main" id="{F26FAE66-5869-9548-913F-983713B3E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" y="2705"/>
              <a:ext cx="988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b="1">
                  <a:solidFill>
                    <a:srgbClr val="7F7F7F"/>
                  </a:solidFill>
                  <a:latin typeface="Century Gothic" panose="020B0502020202020204" pitchFamily="34" charset="0"/>
                </a:rPr>
                <a:t>facilité </a:t>
              </a:r>
            </a:p>
            <a:p>
              <a:pPr algn="r" eaLnBrk="1" hangingPunct="1"/>
              <a:r>
                <a:rPr lang="fr-FR" altLang="fr-FR" sz="1800" b="1">
                  <a:solidFill>
                    <a:srgbClr val="7F7F7F"/>
                  </a:solidFill>
                  <a:latin typeface="Century Gothic" panose="020B0502020202020204" pitchFamily="34" charset="0"/>
                </a:rPr>
                <a:t>de réalisation</a:t>
              </a:r>
              <a:endParaRPr lang="fr-FR" altLang="fr-FR" b="1">
                <a:solidFill>
                  <a:srgbClr val="7F7F7F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4153B87D-1C46-1091-4CFE-859EC609B212}"/>
              </a:ext>
            </a:extLst>
          </p:cNvPr>
          <p:cNvGrpSpPr>
            <a:grpSpLocks/>
          </p:cNvGrpSpPr>
          <p:nvPr/>
        </p:nvGrpSpPr>
        <p:grpSpPr bwMode="auto">
          <a:xfrm>
            <a:off x="3063881" y="1263651"/>
            <a:ext cx="3465513" cy="1022464"/>
            <a:chOff x="1779" y="569"/>
            <a:chExt cx="2013" cy="668"/>
          </a:xfrm>
          <a:noFill/>
        </p:grpSpPr>
        <p:sp>
          <p:nvSpPr>
            <p:cNvPr id="37899" name="Text Box 20">
              <a:extLst>
                <a:ext uri="{FF2B5EF4-FFF2-40B4-BE49-F238E27FC236}">
                  <a16:creationId xmlns:a16="http://schemas.microsoft.com/office/drawing/2014/main" id="{E66BCBA4-E1FC-5AF3-802A-DBF35B104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5" y="569"/>
              <a:ext cx="1247" cy="382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3200" b="1" dirty="0">
                  <a:solidFill>
                    <a:schemeClr val="bg2"/>
                  </a:solidFill>
                  <a:latin typeface="Century Gothic" charset="0"/>
                </a:rPr>
                <a:t>analgésie</a:t>
              </a:r>
            </a:p>
          </p:txBody>
        </p:sp>
        <p:sp>
          <p:nvSpPr>
            <p:cNvPr id="37900" name="Text Box 21">
              <a:extLst>
                <a:ext uri="{FF2B5EF4-FFF2-40B4-BE49-F238E27FC236}">
                  <a16:creationId xmlns:a16="http://schemas.microsoft.com/office/drawing/2014/main" id="{48D3004F-CEB6-D8EE-2258-30CB27C8A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" y="935"/>
              <a:ext cx="2013" cy="30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b="1">
                  <a:solidFill>
                    <a:schemeClr val="bg2"/>
                  </a:solidFill>
                  <a:latin typeface="Century Gothic" charset="0"/>
                </a:rPr>
                <a:t>antinociception</a:t>
              </a:r>
            </a:p>
          </p:txBody>
        </p:sp>
      </p:grpSp>
      <p:sp>
        <p:nvSpPr>
          <p:cNvPr id="291862" name="Rectangle 22">
            <a:extLst>
              <a:ext uri="{FF2B5EF4-FFF2-40B4-BE49-F238E27FC236}">
                <a16:creationId xmlns:a16="http://schemas.microsoft.com/office/drawing/2014/main" id="{1A42EA12-A545-7297-2BDE-E2FC9A376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76200"/>
            <a:ext cx="8567737" cy="914400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Les vrais objectifs de l</a:t>
            </a:r>
            <a:r>
              <a:rPr lang="ja-JP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anesthésie</a:t>
            </a: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7657" name="Espace réservé du numéro de diapositive 22">
            <a:extLst>
              <a:ext uri="{FF2B5EF4-FFF2-40B4-BE49-F238E27FC236}">
                <a16:creationId xmlns:a16="http://schemas.microsoft.com/office/drawing/2014/main" id="{E551D5E0-041F-7DA7-84DD-D10A9E967F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9855E26-170F-5F4F-A642-738449B3B684}" type="slidenum">
              <a:rPr lang="fr-FR" altLang="fr-FR" sz="1000" smtClean="0">
                <a:solidFill>
                  <a:schemeClr val="folHlink"/>
                </a:solidFill>
              </a:rPr>
              <a:pPr/>
              <a:t>7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 autoUpdateAnimBg="0"/>
      <p:bldP spid="291846" grpId="0" autoUpdateAnimBg="0"/>
      <p:bldP spid="291847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4CA6EE63-6F88-4E3C-EC6C-61F289DA8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587375"/>
            <a:ext cx="8567737" cy="1100138"/>
          </a:xfrm>
          <a:effectLst/>
        </p:spPr>
        <p:txBody>
          <a:bodyPr lIns="90487" tIns="44450" rIns="90487" bIns="44450"/>
          <a:lstStyle/>
          <a:p>
            <a:r>
              <a:rPr lang="fr-FR" altLang="fr-FR"/>
              <a:t>Contrôle central</a:t>
            </a:r>
            <a:br>
              <a:rPr lang="fr-FR" altLang="fr-FR"/>
            </a:br>
            <a:endParaRPr lang="fr-FR" altLang="fr-FR"/>
          </a:p>
        </p:txBody>
      </p:sp>
      <p:sp>
        <p:nvSpPr>
          <p:cNvPr id="150529" name="Espace réservé du numéro de diapositive 3">
            <a:extLst>
              <a:ext uri="{FF2B5EF4-FFF2-40B4-BE49-F238E27FC236}">
                <a16:creationId xmlns:a16="http://schemas.microsoft.com/office/drawing/2014/main" id="{2CEA91E9-8AC8-1E8E-2C29-EBF0245ED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23400" y="6383338"/>
            <a:ext cx="495300" cy="2206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08ADEAD-E352-954C-B0E2-C1AEA9E582E0}" type="slidenum">
              <a:rPr lang="fr-FR" altLang="fr-FR" smtClean="0"/>
              <a:pPr/>
              <a:t>70</a:t>
            </a:fld>
            <a:endParaRPr lang="fr-FR" altLang="fr-FR"/>
          </a:p>
        </p:txBody>
      </p:sp>
      <p:pic>
        <p:nvPicPr>
          <p:cNvPr id="149508" name="Picture 3">
            <a:extLst>
              <a:ext uri="{FF2B5EF4-FFF2-40B4-BE49-F238E27FC236}">
                <a16:creationId xmlns:a16="http://schemas.microsoft.com/office/drawing/2014/main" id="{593F3D07-5069-8E6F-B7F4-14376638390E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800" y="1285875"/>
            <a:ext cx="7300913" cy="47942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</p:pic>
      <p:sp>
        <p:nvSpPr>
          <p:cNvPr id="150532" name="Text Box 4">
            <a:extLst>
              <a:ext uri="{FF2B5EF4-FFF2-40B4-BE49-F238E27FC236}">
                <a16:creationId xmlns:a16="http://schemas.microsoft.com/office/drawing/2014/main" id="{8DBF6DA7-8A93-7703-7F79-FF483B3AC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  <a:ea typeface="ヒラギノ角ゴ Pro W3" pitchFamily="6" charset="-128"/>
              </a:rPr>
              <a:t>opium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5B7619-87B3-2787-6C53-4AFF6F99A996}"/>
              </a:ext>
            </a:extLst>
          </p:cNvPr>
          <p:cNvSpPr txBox="1"/>
          <p:nvPr/>
        </p:nvSpPr>
        <p:spPr>
          <a:xfrm>
            <a:off x="2795588" y="3279775"/>
            <a:ext cx="18034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Morphine</a:t>
            </a:r>
          </a:p>
        </p:txBody>
      </p:sp>
      <p:grpSp>
        <p:nvGrpSpPr>
          <p:cNvPr id="19" name="Grouper 18">
            <a:extLst>
              <a:ext uri="{FF2B5EF4-FFF2-40B4-BE49-F238E27FC236}">
                <a16:creationId xmlns:a16="http://schemas.microsoft.com/office/drawing/2014/main" id="{6302EE24-DF19-8D28-11F6-9E0D7FF06E8E}"/>
              </a:ext>
            </a:extLst>
          </p:cNvPr>
          <p:cNvGrpSpPr>
            <a:grpSpLocks/>
          </p:cNvGrpSpPr>
          <p:nvPr/>
        </p:nvGrpSpPr>
        <p:grpSpPr bwMode="auto">
          <a:xfrm>
            <a:off x="4598988" y="2006600"/>
            <a:ext cx="2736850" cy="2951163"/>
            <a:chOff x="4599309" y="2005856"/>
            <a:chExt cx="2736305" cy="2952328"/>
          </a:xfrm>
        </p:grpSpPr>
        <p:grpSp>
          <p:nvGrpSpPr>
            <p:cNvPr id="150544" name="Grouper 15">
              <a:extLst>
                <a:ext uri="{FF2B5EF4-FFF2-40B4-BE49-F238E27FC236}">
                  <a16:creationId xmlns:a16="http://schemas.microsoft.com/office/drawing/2014/main" id="{05CE4ADE-CF6E-58D9-B41F-168CE0C3F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99309" y="3518024"/>
              <a:ext cx="2232249" cy="1440160"/>
              <a:chOff x="4599309" y="3518024"/>
              <a:chExt cx="2232249" cy="1440160"/>
            </a:xfrm>
          </p:grpSpPr>
          <p:cxnSp>
            <p:nvCxnSpPr>
              <p:cNvPr id="150546" name="Connecteur droit avec flèche 3">
                <a:extLst>
                  <a:ext uri="{FF2B5EF4-FFF2-40B4-BE49-F238E27FC236}">
                    <a16:creationId xmlns:a16="http://schemas.microsoft.com/office/drawing/2014/main" id="{02F35F42-58DA-979F-ECF5-48940143FB7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599309" y="3518024"/>
                <a:ext cx="2232249" cy="10653"/>
              </a:xfrm>
              <a:prstGeom prst="straightConnector1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0547" name="Grouper 14">
                <a:extLst>
                  <a:ext uri="{FF2B5EF4-FFF2-40B4-BE49-F238E27FC236}">
                    <a16:creationId xmlns:a16="http://schemas.microsoft.com/office/drawing/2014/main" id="{6F007B84-BDAB-5C28-5DBC-998E2B0516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9309" y="3662039"/>
                <a:ext cx="2088233" cy="1296145"/>
                <a:chOff x="4599309" y="3662039"/>
                <a:chExt cx="2088233" cy="1296145"/>
              </a:xfrm>
            </p:grpSpPr>
            <p:cxnSp>
              <p:nvCxnSpPr>
                <p:cNvPr id="150548" name="Connecteur droit avec flèche 9">
                  <a:extLst>
                    <a:ext uri="{FF2B5EF4-FFF2-40B4-BE49-F238E27FC236}">
                      <a16:creationId xmlns:a16="http://schemas.microsoft.com/office/drawing/2014/main" id="{03E626FE-D613-93C8-4FE8-024236A1C24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687542" y="4022080"/>
                  <a:ext cx="0" cy="936104"/>
                </a:xfrm>
                <a:prstGeom prst="straightConnector1">
                  <a:avLst/>
                </a:prstGeom>
                <a:noFill/>
                <a:ln w="57150">
                  <a:solidFill>
                    <a:schemeClr val="tx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0549" name="Connecteur droit 8">
                  <a:extLst>
                    <a:ext uri="{FF2B5EF4-FFF2-40B4-BE49-F238E27FC236}">
                      <a16:creationId xmlns:a16="http://schemas.microsoft.com/office/drawing/2014/main" id="{74B06557-59C5-0F12-80E6-922498D7928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599309" y="3662039"/>
                  <a:ext cx="2088233" cy="360041"/>
                </a:xfrm>
                <a:prstGeom prst="line">
                  <a:avLst/>
                </a:prstGeom>
                <a:noFill/>
                <a:ln w="57150">
                  <a:solidFill>
                    <a:srgbClr val="8CF4E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50545" name="Connecteur droit avec flèche 17">
              <a:extLst>
                <a:ext uri="{FF2B5EF4-FFF2-40B4-BE49-F238E27FC236}">
                  <a16:creationId xmlns:a16="http://schemas.microsoft.com/office/drawing/2014/main" id="{710A4D74-2369-AA04-1F89-84761425CC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99309" y="2005856"/>
              <a:ext cx="2736305" cy="1442290"/>
            </a:xfrm>
            <a:prstGeom prst="straightConnector1">
              <a:avLst/>
            </a:prstGeom>
            <a:noFill/>
            <a:ln w="57150">
              <a:solidFill>
                <a:srgbClr val="8CF4EA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50535" name="Image 13">
            <a:extLst>
              <a:ext uri="{FF2B5EF4-FFF2-40B4-BE49-F238E27FC236}">
                <a16:creationId xmlns:a16="http://schemas.microsoft.com/office/drawing/2014/main" id="{4AD2A55E-21F5-0016-6331-9E5F4495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285875"/>
            <a:ext cx="28797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6" name="Groupe 11">
            <a:extLst>
              <a:ext uri="{FF2B5EF4-FFF2-40B4-BE49-F238E27FC236}">
                <a16:creationId xmlns:a16="http://schemas.microsoft.com/office/drawing/2014/main" id="{B605AB37-1779-AD01-FCF4-690852600D1C}"/>
              </a:ext>
            </a:extLst>
          </p:cNvPr>
          <p:cNvGrpSpPr>
            <a:grpSpLocks/>
          </p:cNvGrpSpPr>
          <p:nvPr/>
        </p:nvGrpSpPr>
        <p:grpSpPr bwMode="auto">
          <a:xfrm>
            <a:off x="1719263" y="2627313"/>
            <a:ext cx="1435100" cy="100012"/>
            <a:chOff x="1718990" y="2626701"/>
            <a:chExt cx="1435527" cy="100759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C2E41F2-5492-E978-460A-98F592CA88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18990" y="2727460"/>
              <a:ext cx="1295785" cy="0"/>
            </a:xfrm>
            <a:prstGeom prst="line">
              <a:avLst/>
            </a:prstGeom>
            <a:ln w="38100">
              <a:solidFill>
                <a:srgbClr val="E5E40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E5ABF6C5-9FBA-683C-393E-A646AA0048A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14775" y="2626701"/>
              <a:ext cx="139742" cy="99160"/>
            </a:xfrm>
            <a:prstGeom prst="line">
              <a:avLst/>
            </a:prstGeom>
            <a:ln w="38100">
              <a:solidFill>
                <a:srgbClr val="E5E40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0537" name="Groupe 24">
            <a:extLst>
              <a:ext uri="{FF2B5EF4-FFF2-40B4-BE49-F238E27FC236}">
                <a16:creationId xmlns:a16="http://schemas.microsoft.com/office/drawing/2014/main" id="{2A42E86D-4504-8368-EF7A-02E6616B8714}"/>
              </a:ext>
            </a:extLst>
          </p:cNvPr>
          <p:cNvGrpSpPr>
            <a:grpSpLocks/>
          </p:cNvGrpSpPr>
          <p:nvPr/>
        </p:nvGrpSpPr>
        <p:grpSpPr bwMode="auto">
          <a:xfrm>
            <a:off x="2552700" y="2192338"/>
            <a:ext cx="506413" cy="344487"/>
            <a:chOff x="2553313" y="2191921"/>
            <a:chExt cx="505799" cy="344818"/>
          </a:xfrm>
        </p:grpSpPr>
        <p:sp>
          <p:nvSpPr>
            <p:cNvPr id="150538" name="Ellipse 12">
              <a:extLst>
                <a:ext uri="{FF2B5EF4-FFF2-40B4-BE49-F238E27FC236}">
                  <a16:creationId xmlns:a16="http://schemas.microsoft.com/office/drawing/2014/main" id="{7FC0BD47-F9CF-F030-1787-03C2392DE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313" y="2223458"/>
              <a:ext cx="260711" cy="275738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  <p:cxnSp>
          <p:nvCxnSpPr>
            <p:cNvPr id="150539" name="Connecteur droit 15">
              <a:extLst>
                <a:ext uri="{FF2B5EF4-FFF2-40B4-BE49-F238E27FC236}">
                  <a16:creationId xmlns:a16="http://schemas.microsoft.com/office/drawing/2014/main" id="{CCFBEC79-C06A-B413-8840-46AC0C72FC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4024" y="2361327"/>
              <a:ext cx="14783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40" name="Connecteur droit 28">
              <a:extLst>
                <a:ext uri="{FF2B5EF4-FFF2-40B4-BE49-F238E27FC236}">
                  <a16:creationId xmlns:a16="http://schemas.microsoft.com/office/drawing/2014/main" id="{A2F35240-6344-94A1-7712-B861D93C9F3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36987" y="2191921"/>
              <a:ext cx="122125" cy="16940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41" name="Connecteur droit 31">
              <a:extLst>
                <a:ext uri="{FF2B5EF4-FFF2-40B4-BE49-F238E27FC236}">
                  <a16:creationId xmlns:a16="http://schemas.microsoft.com/office/drawing/2014/main" id="{24BD731A-6791-D4C9-7C37-B0B71C75C2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17274" y="2357084"/>
              <a:ext cx="141838" cy="179655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84FF944-FF0D-37F1-8C1A-5E2084B1C2B8}"/>
              </a:ext>
            </a:extLst>
          </p:cNvPr>
          <p:cNvSpPr txBox="1"/>
          <p:nvPr/>
        </p:nvSpPr>
        <p:spPr>
          <a:xfrm>
            <a:off x="1576511" y="5745718"/>
            <a:ext cx="3999813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800" dirty="0"/>
              <a:t>C.I.D. : contrôles inhibiteurs descendants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1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Espace réservé du numéro de diapositive 4">
            <a:extLst>
              <a:ext uri="{FF2B5EF4-FFF2-40B4-BE49-F238E27FC236}">
                <a16:creationId xmlns:a16="http://schemas.microsoft.com/office/drawing/2014/main" id="{9F6C81CC-BF8B-BBBF-AE7C-6D82D6BC8D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616810A-AC60-6249-B54F-DEB5BAF8E461}" type="slidenum">
              <a:rPr lang="fr-FR" altLang="fr-FR" sz="1000" smtClean="0">
                <a:solidFill>
                  <a:schemeClr val="folHlink"/>
                </a:solidFill>
                <a:ea typeface="ヒラギノ角ゴ Pro W3" pitchFamily="6" charset="-128"/>
              </a:rPr>
              <a:pPr/>
              <a:t>71</a:t>
            </a:fld>
            <a:endParaRPr lang="fr-FR" altLang="fr-FR" sz="1000">
              <a:solidFill>
                <a:schemeClr val="folHlink"/>
              </a:solidFill>
              <a:ea typeface="ヒラギノ角ゴ Pro W3" pitchFamily="6" charset="-128"/>
            </a:endParaRPr>
          </a:p>
        </p:txBody>
      </p:sp>
      <p:sp>
        <p:nvSpPr>
          <p:cNvPr id="57371" name="Rectangle 27">
            <a:extLst>
              <a:ext uri="{FF2B5EF4-FFF2-40B4-BE49-F238E27FC236}">
                <a16:creationId xmlns:a16="http://schemas.microsoft.com/office/drawing/2014/main" id="{6B1C9D93-8A7E-EDD5-91C9-A0837B122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Effets analgésiques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51555" name="Rectangle 28">
            <a:extLst>
              <a:ext uri="{FF2B5EF4-FFF2-40B4-BE49-F238E27FC236}">
                <a16:creationId xmlns:a16="http://schemas.microsoft.com/office/drawing/2014/main" id="{584BA884-EE0B-46FC-ED2E-7357566E5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1828800"/>
            <a:ext cx="9145588" cy="38163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moelle épinière</a:t>
            </a:r>
            <a:br>
              <a:rPr lang="fr-FR" altLang="fr-FR" dirty="0">
                <a:ea typeface="ＭＳ Ｐゴシック" panose="020B0600070205080204" pitchFamily="34" charset="-128"/>
              </a:rPr>
            </a:br>
            <a:r>
              <a:rPr lang="fr-FR" altLang="fr-FR" dirty="0">
                <a:ea typeface="ＭＳ Ｐゴシック" panose="020B0600070205080204" pitchFamily="34" charset="-128"/>
              </a:rPr>
              <a:t>interneurones </a:t>
            </a:r>
            <a:r>
              <a:rPr lang="fr-FR" altLang="fr-FR" dirty="0" err="1">
                <a:ea typeface="ＭＳ Ｐゴシック" panose="020B0600070205080204" pitchFamily="34" charset="-128"/>
              </a:rPr>
              <a:t>enképhalinergiques</a:t>
            </a:r>
            <a:r>
              <a:rPr lang="fr-FR" altLang="fr-FR" dirty="0">
                <a:ea typeface="ＭＳ Ｐゴシック" panose="020B0600070205080204" pitchFamily="34" charset="-128"/>
              </a:rPr>
              <a:t> ("</a:t>
            </a:r>
            <a:r>
              <a:rPr lang="fr-FR" altLang="fr-FR" dirty="0" err="1">
                <a:ea typeface="ＭＳ Ｐゴシック" panose="020B0600070205080204" pitchFamily="34" charset="-128"/>
              </a:rPr>
              <a:t>gate</a:t>
            </a:r>
            <a:r>
              <a:rPr lang="fr-FR" altLang="fr-FR" dirty="0">
                <a:ea typeface="ＭＳ Ｐゴシック" panose="020B0600070205080204" pitchFamily="34" charset="-128"/>
              </a:rPr>
              <a:t>-control")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tronc cérébral</a:t>
            </a:r>
            <a:br>
              <a:rPr lang="fr-FR" altLang="fr-FR" dirty="0">
                <a:ea typeface="ＭＳ Ｐゴシック" panose="020B0600070205080204" pitchFamily="34" charset="-128"/>
              </a:rPr>
            </a:br>
            <a:r>
              <a:rPr lang="fr-FR" altLang="fr-FR" dirty="0">
                <a:ea typeface="ＭＳ Ｐゴシック" panose="020B0600070205080204" pitchFamily="34" charset="-128"/>
              </a:rPr>
              <a:t>inhibition des contrôles inhibiteurs descendants (C.I.D.)</a:t>
            </a:r>
          </a:p>
          <a:p>
            <a:pPr>
              <a:lnSpc>
                <a:spcPct val="90000"/>
              </a:lnSpc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centres supérieurs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altLang="fr-FR" dirty="0">
                <a:ea typeface="ＭＳ Ｐゴシック" panose="020B0600070205080204" pitchFamily="34" charset="-128"/>
              </a:rPr>
              <a:t>   intégration centrale</a:t>
            </a:r>
          </a:p>
        </p:txBody>
      </p:sp>
      <p:sp>
        <p:nvSpPr>
          <p:cNvPr id="152580" name="Text Box 29">
            <a:extLst>
              <a:ext uri="{FF2B5EF4-FFF2-40B4-BE49-F238E27FC236}">
                <a16:creationId xmlns:a16="http://schemas.microsoft.com/office/drawing/2014/main" id="{CDB2AEED-E7F2-E130-2FA0-5BE050C02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  <a:ea typeface="ヒラギノ角ゴ Pro W3" pitchFamily="6" charset="-128"/>
              </a:rPr>
              <a:t>opium</a:t>
            </a:r>
          </a:p>
        </p:txBody>
      </p:sp>
    </p:spTree>
  </p:cSld>
  <p:clrMapOvr>
    <a:masterClrMapping/>
  </p:clrMapOvr>
  <p:transition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Espace réservé du numéro de diapositive 4">
            <a:extLst>
              <a:ext uri="{FF2B5EF4-FFF2-40B4-BE49-F238E27FC236}">
                <a16:creationId xmlns:a16="http://schemas.microsoft.com/office/drawing/2014/main" id="{0400EC09-0A4B-B1EE-849B-DC3E86920F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5149C8-248C-8C48-B668-11ADD13B93CB}" type="slidenum">
              <a:rPr lang="fr-FR" altLang="fr-FR" sz="1000" smtClean="0">
                <a:solidFill>
                  <a:schemeClr val="folHlink"/>
                </a:solidFill>
                <a:ea typeface="ヒラギノ角ゴ Pro W3" pitchFamily="6" charset="-128"/>
              </a:rPr>
              <a:pPr/>
              <a:t>72</a:t>
            </a:fld>
            <a:endParaRPr lang="fr-FR" altLang="fr-FR" sz="1000">
              <a:solidFill>
                <a:schemeClr val="folHlink"/>
              </a:solidFill>
              <a:ea typeface="ヒラギノ角ゴ Pro W3" pitchFamily="6" charset="-128"/>
            </a:endParaRPr>
          </a:p>
        </p:txBody>
      </p:sp>
      <p:sp>
        <p:nvSpPr>
          <p:cNvPr id="67611" name="Rectangle 27">
            <a:extLst>
              <a:ext uri="{FF2B5EF4-FFF2-40B4-BE49-F238E27FC236}">
                <a16:creationId xmlns:a16="http://schemas.microsoft.com/office/drawing/2014/main" id="{E5FB6A69-D82F-16B0-2F0E-5E15F3A1C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Effets centraux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54627" name="Rectangle 28">
            <a:extLst>
              <a:ext uri="{FF2B5EF4-FFF2-40B4-BE49-F238E27FC236}">
                <a16:creationId xmlns:a16="http://schemas.microsoft.com/office/drawing/2014/main" id="{74C05545-1CDD-F81D-0FF9-5C3E06DB6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357313"/>
            <a:ext cx="8509000" cy="4775200"/>
          </a:xfrm>
        </p:spPr>
        <p:txBody>
          <a:bodyPr/>
          <a:lstStyle/>
          <a:p>
            <a:r>
              <a:rPr lang="fr-FR" altLang="fr-FR" sz="2900">
                <a:ea typeface="ＭＳ Ｐゴシック" panose="020B0600070205080204" pitchFamily="34" charset="-128"/>
              </a:rPr>
              <a:t>action centrale très variable</a:t>
            </a:r>
          </a:p>
          <a:p>
            <a:r>
              <a:rPr lang="fr-FR" altLang="fr-FR" sz="3200">
                <a:ea typeface="ＭＳ Ｐゴシック" panose="020B0600070205080204" pitchFamily="34" charset="-128"/>
              </a:rPr>
              <a:t>analgésie dose-dépendante</a:t>
            </a:r>
          </a:p>
          <a:p>
            <a:r>
              <a:rPr lang="fr-FR" altLang="fr-FR" sz="2900">
                <a:ea typeface="ＭＳ Ｐゴシック" panose="020B0600070205080204" pitchFamily="34" charset="-128"/>
              </a:rPr>
              <a:t>espèce, dose et voie d'administration</a:t>
            </a:r>
          </a:p>
          <a:p>
            <a:pPr lvl="1"/>
            <a:r>
              <a:rPr lang="fr-FR" altLang="fr-FR" sz="2500">
                <a:ea typeface="ＭＳ Ｐゴシック" panose="020B0600070205080204" pitchFamily="34" charset="-128"/>
              </a:rPr>
              <a:t>chat : diminuer la dose</a:t>
            </a:r>
          </a:p>
          <a:p>
            <a:pPr lvl="1"/>
            <a:r>
              <a:rPr lang="fr-FR" altLang="fr-FR" sz="2500">
                <a:ea typeface="ＭＳ Ｐゴシック" panose="020B0600070205080204" pitchFamily="34" charset="-128"/>
              </a:rPr>
              <a:t>cheval sain : excitation</a:t>
            </a:r>
          </a:p>
          <a:p>
            <a:pPr lvl="1"/>
            <a:r>
              <a:rPr lang="fr-FR" altLang="fr-FR" sz="2500">
                <a:ea typeface="ＭＳ Ｐゴシック" panose="020B0600070205080204" pitchFamily="34" charset="-128"/>
              </a:rPr>
              <a:t>cheval en état de souffrance : sédation</a:t>
            </a:r>
          </a:p>
          <a:p>
            <a:pPr lvl="1"/>
            <a:r>
              <a:rPr lang="fr-FR" altLang="fr-FR" sz="2500">
                <a:ea typeface="ＭＳ Ｐゴシック" panose="020B0600070205080204" pitchFamily="34" charset="-128"/>
              </a:rPr>
              <a:t>bovins : sédation, catatonie</a:t>
            </a:r>
          </a:p>
          <a:p>
            <a:r>
              <a:rPr lang="fr-FR" altLang="fr-FR" sz="2900">
                <a:ea typeface="ＭＳ Ｐゴシック" panose="020B0600070205080204" pitchFamily="34" charset="-128"/>
              </a:rPr>
              <a:t>dépression respiratoire, apnée mortelle si surdosage</a:t>
            </a:r>
          </a:p>
          <a:p>
            <a:r>
              <a:rPr lang="fr-FR" altLang="fr-FR" sz="2900">
                <a:ea typeface="ＭＳ Ｐゴシック" panose="020B0600070205080204" pitchFamily="34" charset="-128"/>
              </a:rPr>
              <a:t>action vomitive à faible dose</a:t>
            </a:r>
          </a:p>
        </p:txBody>
      </p:sp>
      <p:sp>
        <p:nvSpPr>
          <p:cNvPr id="154628" name="Text Box 29">
            <a:extLst>
              <a:ext uri="{FF2B5EF4-FFF2-40B4-BE49-F238E27FC236}">
                <a16:creationId xmlns:a16="http://schemas.microsoft.com/office/drawing/2014/main" id="{26A6C523-79BE-DC5E-DCF2-727A0B31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  <a:ea typeface="ヒラギノ角ゴ Pro W3" pitchFamily="6" charset="-128"/>
              </a:rPr>
              <a:t>opium</a:t>
            </a:r>
          </a:p>
        </p:txBody>
      </p:sp>
    </p:spTree>
  </p:cSld>
  <p:clrMapOvr>
    <a:masterClrMapping/>
  </p:clrMapOvr>
  <p:transition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Espace réservé du numéro de diapositive 4">
            <a:extLst>
              <a:ext uri="{FF2B5EF4-FFF2-40B4-BE49-F238E27FC236}">
                <a16:creationId xmlns:a16="http://schemas.microsoft.com/office/drawing/2014/main" id="{2F36D2D5-C01F-68DB-A8AC-6E0DE1A2D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EDFA089-31EE-9644-858E-26361CF30D07}" type="slidenum">
              <a:rPr lang="fr-FR" altLang="fr-FR" sz="1000" smtClean="0">
                <a:solidFill>
                  <a:schemeClr val="folHlink"/>
                </a:solidFill>
                <a:ea typeface="ヒラギノ角ゴ Pro W3" pitchFamily="6" charset="-128"/>
              </a:rPr>
              <a:pPr/>
              <a:t>73</a:t>
            </a:fld>
            <a:endParaRPr lang="fr-FR" altLang="fr-FR" sz="1000">
              <a:solidFill>
                <a:schemeClr val="folHlink"/>
              </a:solidFill>
              <a:ea typeface="ヒラギノ角ゴ Pro W3" pitchFamily="6" charset="-128"/>
            </a:endParaRPr>
          </a:p>
        </p:txBody>
      </p:sp>
      <p:sp>
        <p:nvSpPr>
          <p:cNvPr id="102433" name="Rectangle 33">
            <a:extLst>
              <a:ext uri="{FF2B5EF4-FFF2-40B4-BE49-F238E27FC236}">
                <a16:creationId xmlns:a16="http://schemas.microsoft.com/office/drawing/2014/main" id="{E6ED5FBB-4F7C-2D13-0132-235E5FC9D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728663"/>
            <a:ext cx="8567737" cy="1100137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Indications</a:t>
            </a:r>
          </a:p>
        </p:txBody>
      </p:sp>
      <p:sp>
        <p:nvSpPr>
          <p:cNvPr id="156675" name="Rectangle 34">
            <a:extLst>
              <a:ext uri="{FF2B5EF4-FFF2-40B4-BE49-F238E27FC236}">
                <a16:creationId xmlns:a16="http://schemas.microsoft.com/office/drawing/2014/main" id="{CB2789D6-9137-3B1C-CBCE-DC424FC34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660650"/>
            <a:ext cx="8509000" cy="3722688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Analgésie</a:t>
            </a:r>
          </a:p>
          <a:p>
            <a:r>
              <a:rPr lang="fr-FR" altLang="fr-FR" dirty="0" err="1">
                <a:ea typeface="ＭＳ Ｐゴシック" panose="020B0600070205080204" pitchFamily="34" charset="-128"/>
              </a:rPr>
              <a:t>Neuroleptanalgésie</a:t>
            </a:r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Synergie avec les hypnotiques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sz="2800" dirty="0">
                <a:ea typeface="ＭＳ Ｐゴシック" panose="020B0600070205080204" pitchFamily="34" charset="-128"/>
              </a:rPr>
              <a:t>Antitussifs</a:t>
            </a:r>
          </a:p>
          <a:p>
            <a:r>
              <a:rPr lang="fr-FR" altLang="fr-FR" sz="2800" dirty="0">
                <a:ea typeface="ＭＳ Ｐゴシック" panose="020B0600070205080204" pitchFamily="34" charset="-128"/>
              </a:rPr>
              <a:t>Antidiarrhéiques</a:t>
            </a:r>
          </a:p>
        </p:txBody>
      </p:sp>
      <p:sp>
        <p:nvSpPr>
          <p:cNvPr id="156676" name="Text Box 35">
            <a:extLst>
              <a:ext uri="{FF2B5EF4-FFF2-40B4-BE49-F238E27FC236}">
                <a16:creationId xmlns:a16="http://schemas.microsoft.com/office/drawing/2014/main" id="{19AD31CC-F281-544F-D031-E11889379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  <a:ea typeface="ヒラギノ角ゴ Pro W3" pitchFamily="6" charset="-128"/>
              </a:rPr>
              <a:t>thera</a:t>
            </a:r>
          </a:p>
        </p:txBody>
      </p:sp>
    </p:spTree>
  </p:cSld>
  <p:clrMapOvr>
    <a:masterClrMapping/>
  </p:clrMapOvr>
  <p:transition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>
            <a:extLst>
              <a:ext uri="{FF2B5EF4-FFF2-40B4-BE49-F238E27FC236}">
                <a16:creationId xmlns:a16="http://schemas.microsoft.com/office/drawing/2014/main" id="{03B1D2A5-629C-E8E2-CDC6-DFAAA5569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675" y="1347788"/>
            <a:ext cx="6762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177" tIns="48088" rIns="96177" bIns="4808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337C6"/>
              </a:solidFill>
            </a:endParaRPr>
          </a:p>
        </p:txBody>
      </p:sp>
      <p:sp>
        <p:nvSpPr>
          <p:cNvPr id="158722" name="Rectangle 3">
            <a:extLst>
              <a:ext uri="{FF2B5EF4-FFF2-40B4-BE49-F238E27FC236}">
                <a16:creationId xmlns:a16="http://schemas.microsoft.com/office/drawing/2014/main" id="{8FB4F5C4-5207-4185-5E39-8CADD563B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101725"/>
            <a:ext cx="3098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37" tIns="28385" rIns="20037" bIns="28385"/>
          <a:lstStyle>
            <a:lvl1pPr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2950"/>
              </a:lnSpc>
            </a:pP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DENOMINATION</a:t>
            </a:r>
            <a:br>
              <a:rPr lang="fr-FR" altLang="fr-FR" b="1">
                <a:solidFill>
                  <a:srgbClr val="0337C6"/>
                </a:solidFill>
                <a:latin typeface="Times" charset="0"/>
              </a:rPr>
            </a:b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COMMUNE</a:t>
            </a:r>
          </a:p>
        </p:txBody>
      </p:sp>
      <p:sp>
        <p:nvSpPr>
          <p:cNvPr id="158723" name="Line 4">
            <a:extLst>
              <a:ext uri="{FF2B5EF4-FFF2-40B4-BE49-F238E27FC236}">
                <a16:creationId xmlns:a16="http://schemas.microsoft.com/office/drawing/2014/main" id="{49390C36-39BC-FDB9-25BA-0D99C2BFE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052513"/>
            <a:ext cx="800893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177" tIns="48088" rIns="96177" bIns="48088" anchor="ctr"/>
          <a:lstStyle/>
          <a:p>
            <a:endParaRPr lang="en-GB"/>
          </a:p>
        </p:txBody>
      </p:sp>
      <p:sp>
        <p:nvSpPr>
          <p:cNvPr id="158724" name="Line 5">
            <a:extLst>
              <a:ext uri="{FF2B5EF4-FFF2-40B4-BE49-F238E27FC236}">
                <a16:creationId xmlns:a16="http://schemas.microsoft.com/office/drawing/2014/main" id="{6809ED4B-C71F-296F-D313-D4BD195F1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0938" y="1998663"/>
            <a:ext cx="80216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177" tIns="48088" rIns="96177" bIns="48088" anchor="ctr"/>
          <a:lstStyle/>
          <a:p>
            <a:endParaRPr lang="en-GB"/>
          </a:p>
        </p:txBody>
      </p:sp>
      <p:sp>
        <p:nvSpPr>
          <p:cNvPr id="158725" name="Line 6">
            <a:extLst>
              <a:ext uri="{FF2B5EF4-FFF2-40B4-BE49-F238E27FC236}">
                <a16:creationId xmlns:a16="http://schemas.microsoft.com/office/drawing/2014/main" id="{9BC7028C-59BE-342F-B05D-7AE71084C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6245225"/>
            <a:ext cx="80089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177" tIns="48088" rIns="96177" bIns="48088" anchor="ctr"/>
          <a:lstStyle/>
          <a:p>
            <a:endParaRPr lang="en-GB"/>
          </a:p>
        </p:txBody>
      </p:sp>
      <p:sp>
        <p:nvSpPr>
          <p:cNvPr id="158726" name="Rectangle 7">
            <a:extLst>
              <a:ext uri="{FF2B5EF4-FFF2-40B4-BE49-F238E27FC236}">
                <a16:creationId xmlns:a16="http://schemas.microsoft.com/office/drawing/2014/main" id="{A546C842-B21B-5CE0-B4A4-C89ABEDFE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788" y="1236663"/>
            <a:ext cx="25034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37" tIns="28385" rIns="20037" bIns="28385"/>
          <a:lstStyle>
            <a:lvl1pPr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950"/>
              </a:lnSpc>
            </a:pP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NOM DEPOSE</a:t>
            </a:r>
            <a:br>
              <a:rPr lang="fr-FR" altLang="fr-FR" b="1">
                <a:solidFill>
                  <a:srgbClr val="0337C6"/>
                </a:solidFill>
                <a:latin typeface="Times" charset="0"/>
              </a:rPr>
            </a:br>
            <a:endParaRPr lang="fr-FR" altLang="fr-FR" b="1">
              <a:solidFill>
                <a:srgbClr val="0337C6"/>
              </a:solidFill>
              <a:latin typeface="Times" charset="0"/>
            </a:endParaRPr>
          </a:p>
        </p:txBody>
      </p:sp>
      <p:sp>
        <p:nvSpPr>
          <p:cNvPr id="158727" name="Rectangle 8">
            <a:extLst>
              <a:ext uri="{FF2B5EF4-FFF2-40B4-BE49-F238E27FC236}">
                <a16:creationId xmlns:a16="http://schemas.microsoft.com/office/drawing/2014/main" id="{B0BBEBE2-682D-1E06-A7EA-F8FF626B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200" y="1952625"/>
            <a:ext cx="30575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37" tIns="28385" rIns="20037" bIns="28385"/>
          <a:lstStyle>
            <a:lvl1pPr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morphine</a:t>
            </a:r>
          </a:p>
          <a:p>
            <a:pPr>
              <a:lnSpc>
                <a:spcPct val="150000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méthadone</a:t>
            </a:r>
          </a:p>
          <a:p>
            <a:pPr>
              <a:lnSpc>
                <a:spcPct val="150000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fentanyl</a:t>
            </a:r>
          </a:p>
          <a:p>
            <a:pPr>
              <a:lnSpc>
                <a:spcPct val="150000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buprénorphine</a:t>
            </a:r>
          </a:p>
          <a:p>
            <a:pPr>
              <a:lnSpc>
                <a:spcPct val="150000"/>
              </a:lnSpc>
            </a:pPr>
            <a:endParaRPr lang="fr-FR" altLang="fr-FR" b="1" i="1">
              <a:solidFill>
                <a:srgbClr val="0337C6"/>
              </a:solidFill>
              <a:latin typeface="Times" charset="0"/>
            </a:endParaRPr>
          </a:p>
          <a:p>
            <a:pPr>
              <a:lnSpc>
                <a:spcPct val="150000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tramadol</a:t>
            </a:r>
          </a:p>
          <a:p>
            <a:pPr>
              <a:lnSpc>
                <a:spcPct val="150000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butorphanol</a:t>
            </a:r>
          </a:p>
        </p:txBody>
      </p:sp>
      <p:sp>
        <p:nvSpPr>
          <p:cNvPr id="158728" name="Rectangle 9">
            <a:extLst>
              <a:ext uri="{FF2B5EF4-FFF2-40B4-BE49-F238E27FC236}">
                <a16:creationId xmlns:a16="http://schemas.microsoft.com/office/drawing/2014/main" id="{8021C6C5-394A-9E62-024A-7CB1BA4D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88" y="2006600"/>
            <a:ext cx="61214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37" tIns="28385" rIns="20037" bIns="28385"/>
          <a:lstStyle>
            <a:lvl1pPr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FR" altLang="fr-FR" sz="2000" dirty="0">
                <a:solidFill>
                  <a:srgbClr val="0337C6"/>
                </a:solidFill>
                <a:latin typeface="Times" charset="0"/>
              </a:rPr>
              <a:t>en ampoules (H)</a:t>
            </a:r>
          </a:p>
          <a:p>
            <a:pPr>
              <a:lnSpc>
                <a:spcPct val="150000"/>
              </a:lnSpc>
            </a:pP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Comfortan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®, </a:t>
            </a: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Insistor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</a:t>
            </a:r>
          </a:p>
          <a:p>
            <a:pPr>
              <a:lnSpc>
                <a:spcPct val="150000"/>
              </a:lnSpc>
            </a:pP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Fentadon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®, </a:t>
            </a:r>
            <a:r>
              <a:rPr lang="fr-FR" altLang="fr-FR" sz="1800" dirty="0">
                <a:solidFill>
                  <a:srgbClr val="0337C6"/>
                </a:solidFill>
                <a:latin typeface="Times" charset="0"/>
              </a:rPr>
              <a:t>Fentanyl® (H) </a:t>
            </a:r>
          </a:p>
          <a:p>
            <a:pPr>
              <a:lnSpc>
                <a:spcPct val="150000"/>
              </a:lnSpc>
            </a:pP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Buprecare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 ®, </a:t>
            </a: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Bupaq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®, </a:t>
            </a: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Bupredine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®, </a:t>
            </a: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Vetergesic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®, …</a:t>
            </a:r>
          </a:p>
          <a:p>
            <a:pPr>
              <a:lnSpc>
                <a:spcPct val="150000"/>
              </a:lnSpc>
            </a:pP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Tralieve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®, </a:t>
            </a: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Tramadog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®, </a:t>
            </a: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Tramvetol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</a:t>
            </a:r>
          </a:p>
          <a:p>
            <a:pPr>
              <a:lnSpc>
                <a:spcPct val="150000"/>
              </a:lnSpc>
            </a:pP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Alvegesic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®, </a:t>
            </a: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Butador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®, </a:t>
            </a: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Dolorex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 ®, </a:t>
            </a: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Torbugésic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 ®, </a:t>
            </a: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Torphadine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®, </a:t>
            </a:r>
            <a:r>
              <a:rPr lang="fr-FR" altLang="fr-FR" b="1" dirty="0" err="1">
                <a:solidFill>
                  <a:srgbClr val="0337C6"/>
                </a:solidFill>
                <a:latin typeface="Times" charset="0"/>
              </a:rPr>
              <a:t>Torphasol</a:t>
            </a:r>
            <a:r>
              <a:rPr lang="fr-FR" altLang="fr-FR" b="1" dirty="0">
                <a:solidFill>
                  <a:srgbClr val="0337C6"/>
                </a:solidFill>
                <a:latin typeface="Times" charset="0"/>
              </a:rPr>
              <a:t>®</a:t>
            </a:r>
          </a:p>
        </p:txBody>
      </p:sp>
      <p:sp>
        <p:nvSpPr>
          <p:cNvPr id="158729" name="Rectangle 10">
            <a:extLst>
              <a:ext uri="{FF2B5EF4-FFF2-40B4-BE49-F238E27FC236}">
                <a16:creationId xmlns:a16="http://schemas.microsoft.com/office/drawing/2014/main" id="{9380F7E7-D15A-9767-D19F-7342AD487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5029200"/>
            <a:ext cx="23923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177" tIns="48088" rIns="96177" bIns="4808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337C6"/>
              </a:solidFill>
            </a:endParaRPr>
          </a:p>
        </p:txBody>
      </p:sp>
      <p:sp>
        <p:nvSpPr>
          <p:cNvPr id="158730" name="Rectangle 12">
            <a:extLst>
              <a:ext uri="{FF2B5EF4-FFF2-40B4-BE49-F238E27FC236}">
                <a16:creationId xmlns:a16="http://schemas.microsoft.com/office/drawing/2014/main" id="{5A8F869B-B29A-CF2C-1B4E-9D8368F8C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-60949"/>
            <a:ext cx="856773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"/>
              <a:defRPr sz="33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0913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"/>
              <a:defRPr sz="29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0913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"/>
              <a:defRPr sz="25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0913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600">
                <a:solidFill>
                  <a:schemeClr val="bg1"/>
                </a:solidFill>
              </a:rPr>
              <a:t>Spécialités pharmaceutiques</a:t>
            </a:r>
            <a:br>
              <a:rPr lang="fr-FR" altLang="fr-FR" sz="4600">
                <a:solidFill>
                  <a:schemeClr val="bg1"/>
                </a:solidFill>
              </a:rPr>
            </a:br>
            <a:endParaRPr lang="fr-FR" altLang="fr-FR" sz="4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Espace réservé du numéro de diapositive 3">
            <a:extLst>
              <a:ext uri="{FF2B5EF4-FFF2-40B4-BE49-F238E27FC236}">
                <a16:creationId xmlns:a16="http://schemas.microsoft.com/office/drawing/2014/main" id="{27446FA1-D591-7624-9353-3F844AEB1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4F2E101-AA20-4441-8E95-3D64DADA0348}" type="slidenum">
              <a:rPr lang="fr-FR" altLang="fr-FR" sz="1000" smtClean="0">
                <a:solidFill>
                  <a:schemeClr val="folHlink"/>
                </a:solidFill>
                <a:ea typeface="ヒラギノ角ゴ Pro W3" pitchFamily="6" charset="-128"/>
              </a:rPr>
              <a:pPr/>
              <a:t>75</a:t>
            </a:fld>
            <a:endParaRPr lang="fr-FR" altLang="fr-FR" sz="1000">
              <a:solidFill>
                <a:schemeClr val="folHlink"/>
              </a:solidFill>
              <a:ea typeface="ヒラギノ角ゴ Pro W3" pitchFamily="6" charset="-128"/>
            </a:endParaRPr>
          </a:p>
        </p:txBody>
      </p:sp>
      <p:sp>
        <p:nvSpPr>
          <p:cNvPr id="160770" name="Line 2">
            <a:extLst>
              <a:ext uri="{FF2B5EF4-FFF2-40B4-BE49-F238E27FC236}">
                <a16:creationId xmlns:a16="http://schemas.microsoft.com/office/drawing/2014/main" id="{1D3E3B47-5302-42F0-9B6F-D6FC96E47E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9875" y="2787650"/>
            <a:ext cx="4298950" cy="2349500"/>
          </a:xfrm>
          <a:prstGeom prst="line">
            <a:avLst/>
          </a:prstGeom>
          <a:noFill/>
          <a:ln w="15240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0771" name="Text Box 3">
            <a:extLst>
              <a:ext uri="{FF2B5EF4-FFF2-40B4-BE49-F238E27FC236}">
                <a16:creationId xmlns:a16="http://schemas.microsoft.com/office/drawing/2014/main" id="{0138C7EF-8B6E-F749-7C42-EB6212A4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505200"/>
            <a:ext cx="2644775" cy="28622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 b="1">
                <a:solidFill>
                  <a:srgbClr val="ED181E"/>
                </a:solidFill>
                <a:latin typeface="Helvetica" pitchFamily="2" charset="0"/>
                <a:ea typeface="ヒラギノ角ゴ Pro W3" pitchFamily="6" charset="-128"/>
              </a:rPr>
              <a:t>Douleur de palier I</a:t>
            </a:r>
          </a:p>
          <a:p>
            <a:pPr algn="ctr"/>
            <a:r>
              <a:rPr lang="fr-FR" altLang="fr-FR" sz="1800" b="1">
                <a:solidFill>
                  <a:srgbClr val="ED181E"/>
                </a:solidFill>
                <a:latin typeface="Helvetica" pitchFamily="2" charset="0"/>
                <a:ea typeface="ヒラギノ角ゴ Pro W3" pitchFamily="6" charset="-128"/>
              </a:rPr>
              <a:t>(douleur légère)</a:t>
            </a:r>
            <a:endParaRPr lang="fr-FR" altLang="fr-FR" sz="1600" b="1">
              <a:solidFill>
                <a:srgbClr val="ED181E"/>
              </a:solidFill>
              <a:latin typeface="Helvetica" pitchFamily="2" charset="0"/>
              <a:ea typeface="ヒラギノ角ゴ Pro W3" pitchFamily="6" charset="-128"/>
            </a:endParaRP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prévisible ou constatée</a:t>
            </a:r>
          </a:p>
          <a:p>
            <a:pPr algn="ctr"/>
            <a:endParaRPr lang="fr-FR" altLang="fr-FR" sz="1600" b="1">
              <a:solidFill>
                <a:schemeClr val="bg2"/>
              </a:solidFill>
              <a:latin typeface="Helvetica" pitchFamily="2" charset="0"/>
              <a:ea typeface="ヒラギノ角ゴ Pro W3" pitchFamily="6" charset="-128"/>
            </a:endParaRP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AINS </a:t>
            </a: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ou</a:t>
            </a: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morphine, méthadone dose faible</a:t>
            </a: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ou </a:t>
            </a: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buprénorphine</a:t>
            </a:r>
            <a:endParaRPr lang="fr-FR" altLang="fr-FR" sz="1600" b="1">
              <a:latin typeface="Helvetica" pitchFamily="2" charset="0"/>
              <a:ea typeface="ヒラギノ角ゴ Pro W3" pitchFamily="6" charset="-128"/>
            </a:endParaRPr>
          </a:p>
          <a:p>
            <a:pPr algn="ctr"/>
            <a:endParaRPr lang="fr-FR" altLang="fr-FR" sz="1600" b="1">
              <a:latin typeface="Helvetica" pitchFamily="2" charset="0"/>
              <a:ea typeface="ヒラギノ角ゴ Pro W3" pitchFamily="6" charset="-128"/>
            </a:endParaRPr>
          </a:p>
        </p:txBody>
      </p:sp>
      <p:sp>
        <p:nvSpPr>
          <p:cNvPr id="205828" name="Text Box 4">
            <a:extLst>
              <a:ext uri="{FF2B5EF4-FFF2-40B4-BE49-F238E27FC236}">
                <a16:creationId xmlns:a16="http://schemas.microsoft.com/office/drawing/2014/main" id="{B8E022B6-DD3B-12F7-2E8F-DA0A19A76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09838"/>
            <a:ext cx="2644775" cy="35528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 b="1">
                <a:solidFill>
                  <a:srgbClr val="ED181E"/>
                </a:solidFill>
                <a:latin typeface="Helvetica" pitchFamily="2" charset="0"/>
                <a:ea typeface="ヒラギノ角ゴ Pro W3" pitchFamily="6" charset="-128"/>
              </a:rPr>
              <a:t>Douleur de palier II</a:t>
            </a:r>
          </a:p>
          <a:p>
            <a:pPr algn="ctr"/>
            <a:r>
              <a:rPr lang="fr-FR" altLang="fr-FR" sz="1800" b="1">
                <a:solidFill>
                  <a:srgbClr val="ED181E"/>
                </a:solidFill>
                <a:latin typeface="Helvetica" pitchFamily="2" charset="0"/>
                <a:ea typeface="ヒラギノ角ゴ Pro W3" pitchFamily="6" charset="-128"/>
              </a:rPr>
              <a:t>(douleur modérée)</a:t>
            </a: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prévisible ou constatée</a:t>
            </a: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Echec des analgésiques</a:t>
            </a: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de palier I</a:t>
            </a:r>
          </a:p>
          <a:p>
            <a:pPr algn="ctr"/>
            <a:endParaRPr lang="fr-FR" altLang="fr-FR" sz="1600" b="1">
              <a:solidFill>
                <a:schemeClr val="bg2"/>
              </a:solidFill>
              <a:latin typeface="Helvetica" pitchFamily="2" charset="0"/>
              <a:ea typeface="ヒラギノ角ゴ Pro W3" pitchFamily="6" charset="-128"/>
            </a:endParaRP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AINS + buprénorphine</a:t>
            </a: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ou </a:t>
            </a: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AINS + morphine ou méthadone à faible dose</a:t>
            </a: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ou </a:t>
            </a:r>
          </a:p>
          <a:p>
            <a:pPr algn="ctr"/>
            <a:r>
              <a:rPr lang="fr-FR" altLang="fr-FR" sz="16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anesthésie locale</a:t>
            </a:r>
          </a:p>
        </p:txBody>
      </p:sp>
      <p:sp>
        <p:nvSpPr>
          <p:cNvPr id="205829" name="Text Box 5">
            <a:extLst>
              <a:ext uri="{FF2B5EF4-FFF2-40B4-BE49-F238E27FC236}">
                <a16:creationId xmlns:a16="http://schemas.microsoft.com/office/drawing/2014/main" id="{F13A0DFB-6A3B-36F9-1308-27CC5333C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5" y="1214438"/>
            <a:ext cx="2644775" cy="4506912"/>
          </a:xfrm>
          <a:prstGeom prst="rect">
            <a:avLst/>
          </a:prstGeom>
          <a:solidFill>
            <a:srgbClr val="FA4E1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Douleur de palier III</a:t>
            </a:r>
          </a:p>
          <a:p>
            <a:pPr algn="ctr"/>
            <a:r>
              <a:rPr lang="fr-FR" altLang="fr-FR" sz="1800" b="1">
                <a:solidFill>
                  <a:schemeClr val="bg2"/>
                </a:solidFill>
                <a:latin typeface="Helvetica" pitchFamily="2" charset="0"/>
                <a:ea typeface="ヒラギノ角ゴ Pro W3" pitchFamily="6" charset="-128"/>
              </a:rPr>
              <a:t>(douleur sévère)</a:t>
            </a:r>
          </a:p>
          <a:p>
            <a:pPr algn="ctr"/>
            <a:r>
              <a:rPr lang="fr-FR" altLang="fr-FR" sz="1600" b="1">
                <a:latin typeface="Helvetica" pitchFamily="2" charset="0"/>
                <a:ea typeface="ヒラギノ角ゴ Pro W3" pitchFamily="6" charset="-128"/>
              </a:rPr>
              <a:t>prévisible ou constatée</a:t>
            </a:r>
          </a:p>
          <a:p>
            <a:pPr algn="ctr"/>
            <a:r>
              <a:rPr lang="fr-FR" altLang="fr-FR" sz="1600" b="1">
                <a:latin typeface="Helvetica" pitchFamily="2" charset="0"/>
                <a:ea typeface="ヒラギノ角ゴ Pro W3" pitchFamily="6" charset="-128"/>
              </a:rPr>
              <a:t>Echec des analgésiques</a:t>
            </a:r>
          </a:p>
          <a:p>
            <a:pPr algn="ctr"/>
            <a:r>
              <a:rPr lang="fr-FR" altLang="fr-FR" sz="1600" b="1">
                <a:latin typeface="Helvetica" pitchFamily="2" charset="0"/>
                <a:ea typeface="ヒラギノ角ゴ Pro W3" pitchFamily="6" charset="-128"/>
              </a:rPr>
              <a:t>de palier II</a:t>
            </a:r>
          </a:p>
          <a:p>
            <a:pPr algn="ctr"/>
            <a:endParaRPr lang="fr-FR" altLang="fr-FR" sz="1600" b="1">
              <a:latin typeface="Helvetica" pitchFamily="2" charset="0"/>
              <a:ea typeface="ヒラギノ角ゴ Pro W3" pitchFamily="6" charset="-128"/>
            </a:endParaRPr>
          </a:p>
          <a:p>
            <a:pPr algn="ctr"/>
            <a:r>
              <a:rPr lang="fr-FR" altLang="fr-FR" sz="1600" b="1">
                <a:latin typeface="Helvetica" pitchFamily="2" charset="0"/>
                <a:ea typeface="ヒラギノ角ゴ Pro W3" pitchFamily="6" charset="-128"/>
              </a:rPr>
              <a:t>morphine ou méthadone dose forte</a:t>
            </a:r>
          </a:p>
          <a:p>
            <a:pPr algn="ctr"/>
            <a:r>
              <a:rPr lang="fr-FR" altLang="fr-FR" sz="1600" b="1">
                <a:latin typeface="Helvetica" pitchFamily="2" charset="0"/>
                <a:ea typeface="ヒラギノ角ゴ Pro W3" pitchFamily="6" charset="-128"/>
              </a:rPr>
              <a:t> ou</a:t>
            </a:r>
          </a:p>
          <a:p>
            <a:pPr algn="ctr"/>
            <a:r>
              <a:rPr lang="fr-FR" altLang="fr-FR" sz="1600" b="1">
                <a:latin typeface="Helvetica" pitchFamily="2" charset="0"/>
                <a:ea typeface="ヒラギノ角ゴ Pro W3" pitchFamily="6" charset="-128"/>
              </a:rPr>
              <a:t>fentanyl </a:t>
            </a:r>
          </a:p>
          <a:p>
            <a:pPr algn="ctr"/>
            <a:r>
              <a:rPr lang="fr-FR" altLang="fr-FR" sz="1600" b="1">
                <a:latin typeface="Helvetica" pitchFamily="2" charset="0"/>
                <a:ea typeface="ヒラギノ角ゴ Pro W3" pitchFamily="6" charset="-128"/>
              </a:rPr>
              <a:t>ou</a:t>
            </a:r>
          </a:p>
          <a:p>
            <a:pPr algn="ctr"/>
            <a:r>
              <a:rPr lang="fr-FR" altLang="fr-FR" sz="1600" b="1">
                <a:latin typeface="Helvetica" pitchFamily="2" charset="0"/>
                <a:ea typeface="ヒラギノ角ゴ Pro W3" pitchFamily="6" charset="-128"/>
              </a:rPr>
              <a:t>anesthésie loco-régionale</a:t>
            </a:r>
          </a:p>
          <a:p>
            <a:pPr algn="ctr"/>
            <a:r>
              <a:rPr lang="fr-FR" altLang="fr-FR" sz="1600" b="1">
                <a:latin typeface="Helvetica" pitchFamily="2" charset="0"/>
                <a:ea typeface="ヒラギノ角ゴ Pro W3" pitchFamily="6" charset="-128"/>
              </a:rPr>
              <a:t>+</a:t>
            </a:r>
          </a:p>
          <a:p>
            <a:pPr algn="ctr"/>
            <a:r>
              <a:rPr lang="fr-FR" altLang="fr-FR" sz="1600" b="1">
                <a:latin typeface="Helvetica" pitchFamily="2" charset="0"/>
                <a:ea typeface="ヒラギノ角ゴ Pro W3" pitchFamily="6" charset="-128"/>
              </a:rPr>
              <a:t>potentialisation</a:t>
            </a:r>
          </a:p>
          <a:p>
            <a:pPr algn="ctr"/>
            <a:r>
              <a:rPr lang="fr-FR" altLang="fr-FR" sz="1600" b="1">
                <a:latin typeface="Helvetica" pitchFamily="2" charset="0"/>
                <a:ea typeface="ヒラギノ角ゴ Pro W3" pitchFamily="6" charset="-128"/>
              </a:rPr>
              <a:t>(AINS, kétamine,</a:t>
            </a:r>
            <a:r>
              <a:rPr lang="fr-FR" altLang="fr-FR" sz="1600" b="1">
                <a:latin typeface="Symbol" pitchFamily="2" charset="2"/>
                <a:ea typeface="ヒラギノ角ゴ Pro W3" pitchFamily="6" charset="-128"/>
              </a:rPr>
              <a:t> </a:t>
            </a:r>
          </a:p>
          <a:p>
            <a:pPr algn="ctr"/>
            <a:r>
              <a:rPr lang="fr-FR" altLang="fr-FR" sz="1600" b="1">
                <a:latin typeface="Symbol" pitchFamily="2" charset="2"/>
                <a:ea typeface="ヒラギノ角ゴ Pro W3" pitchFamily="6" charset="-128"/>
              </a:rPr>
              <a:t>a</a:t>
            </a:r>
            <a:r>
              <a:rPr lang="fr-FR" altLang="fr-FR" sz="1600" b="1">
                <a:latin typeface="Helvetica" pitchFamily="2" charset="0"/>
                <a:ea typeface="ヒラギノ角ゴ Pro W3" pitchFamily="6" charset="-128"/>
              </a:rPr>
              <a:t>2-agoniste)</a:t>
            </a:r>
          </a:p>
        </p:txBody>
      </p:sp>
      <p:sp>
        <p:nvSpPr>
          <p:cNvPr id="205834" name="Rectangle 10">
            <a:extLst>
              <a:ext uri="{FF2B5EF4-FFF2-40B4-BE49-F238E27FC236}">
                <a16:creationId xmlns:a16="http://schemas.microsoft.com/office/drawing/2014/main" id="{BF372D87-322D-8D08-09B7-4E08F6F1C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8567738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Arbre décisionnel simplifié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nimBg="1" autoUpdateAnimBg="0"/>
      <p:bldP spid="205829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Espace réservé du numéro de diapositive 4">
            <a:extLst>
              <a:ext uri="{FF2B5EF4-FFF2-40B4-BE49-F238E27FC236}">
                <a16:creationId xmlns:a16="http://schemas.microsoft.com/office/drawing/2014/main" id="{D43C13FF-B470-8D00-C1CC-B2B78AFFF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EB73B7-8652-0747-A95F-3DC05D1A0484}" type="slidenum">
              <a:rPr lang="fr-FR" altLang="fr-FR" sz="1000" smtClean="0">
                <a:solidFill>
                  <a:schemeClr val="folHlink"/>
                </a:solidFill>
                <a:ea typeface="ヒラギノ角ゴ Pro W3" pitchFamily="6" charset="-128"/>
              </a:rPr>
              <a:pPr/>
              <a:t>76</a:t>
            </a:fld>
            <a:endParaRPr lang="fr-FR" altLang="fr-FR" sz="1000">
              <a:solidFill>
                <a:schemeClr val="folHlink"/>
              </a:solidFill>
              <a:ea typeface="ヒラギノ角ゴ Pro W3" pitchFamily="6" charset="-128"/>
            </a:endParaRP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FBDDB88B-8701-F70F-F75A-428397F2F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209800"/>
            <a:ext cx="23495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600"/>
              </a:lnSpc>
            </a:pPr>
            <a:endParaRPr lang="en-GB" altLang="fr-FR" b="1">
              <a:solidFill>
                <a:srgbClr val="55FFF4"/>
              </a:solidFill>
              <a:latin typeface="Times" charset="0"/>
            </a:endParaRPr>
          </a:p>
        </p:txBody>
      </p:sp>
      <p:sp>
        <p:nvSpPr>
          <p:cNvPr id="162819" name="Line 3">
            <a:extLst>
              <a:ext uri="{FF2B5EF4-FFF2-40B4-BE49-F238E27FC236}">
                <a16:creationId xmlns:a16="http://schemas.microsoft.com/office/drawing/2014/main" id="{2EB43259-B832-6836-84AF-7B0AC7843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0300" y="1968500"/>
            <a:ext cx="0" cy="2717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AA6E7426-31EC-63F8-4801-05F5DE1E7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209800"/>
            <a:ext cx="54356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3600"/>
              </a:lnSpc>
            </a:pPr>
            <a:endParaRPr lang="en-GB" altLang="fr-FR" b="1">
              <a:solidFill>
                <a:srgbClr val="FEFF2A"/>
              </a:solidFill>
              <a:latin typeface="Times" charset="0"/>
            </a:endParaRPr>
          </a:p>
        </p:txBody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C4BB3CCE-62AE-56F0-5EB8-B98AFE46C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804863"/>
            <a:ext cx="8567737" cy="1100137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Toxicité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endParaRPr lang="fr-FR" altLang="fr-FR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94566" name="Rectangle 6">
            <a:extLst>
              <a:ext uri="{FF2B5EF4-FFF2-40B4-BE49-F238E27FC236}">
                <a16:creationId xmlns:a16="http://schemas.microsoft.com/office/drawing/2014/main" id="{3965BA01-FCCD-D5C9-984E-B5F7A2ACC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006600"/>
            <a:ext cx="8509000" cy="4103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Aiguë</a:t>
            </a:r>
          </a:p>
          <a:p>
            <a:pPr lvl="1"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dépression respiratoire mortelle (apnée)</a:t>
            </a:r>
          </a:p>
          <a:p>
            <a:pPr lvl="1"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excitation centrale (chat, cheval)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fr-FR" altLang="fr-FR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Chronique</a:t>
            </a:r>
          </a:p>
          <a:p>
            <a:pPr lvl="1"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dépendance</a:t>
            </a:r>
          </a:p>
          <a:p>
            <a:pPr lvl="1">
              <a:lnSpc>
                <a:spcPct val="90000"/>
              </a:lnSpc>
            </a:pPr>
            <a:r>
              <a:rPr lang="fr-FR" altLang="fr-FR">
                <a:ea typeface="ＭＳ Ｐゴシック" panose="020B0600070205080204" pitchFamily="34" charset="-128"/>
              </a:rPr>
              <a:t>toxicomanie chez l'homme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7BA66F-0141-BAF2-9F77-1BA1E065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3" y="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dirty="0"/>
              <a:t>Conclusion</a:t>
            </a:r>
          </a:p>
        </p:txBody>
      </p:sp>
      <p:sp>
        <p:nvSpPr>
          <p:cNvPr id="164866" name="Espace réservé du contenu 2">
            <a:extLst>
              <a:ext uri="{FF2B5EF4-FFF2-40B4-BE49-F238E27FC236}">
                <a16:creationId xmlns:a16="http://schemas.microsoft.com/office/drawing/2014/main" id="{A572951B-B681-A817-52E5-68C6F973FD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7063" y="1584325"/>
            <a:ext cx="9291637" cy="4310063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Méthadone, morphine, fentanyl -&gt; Paliers 2, 3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Buprénorphine, </a:t>
            </a:r>
            <a:r>
              <a:rPr lang="fr-FR" altLang="fr-FR" dirty="0" err="1">
                <a:ea typeface="ＭＳ Ｐゴシック" panose="020B0600070205080204" pitchFamily="34" charset="-128"/>
              </a:rPr>
              <a:t>butorphanol</a:t>
            </a:r>
            <a:r>
              <a:rPr lang="fr-FR" altLang="fr-FR" dirty="0">
                <a:ea typeface="ＭＳ Ｐゴシック" panose="020B0600070205080204" pitchFamily="34" charset="-128"/>
              </a:rPr>
              <a:t>, </a:t>
            </a:r>
            <a:r>
              <a:rPr lang="fr-FR" altLang="fr-FR" dirty="0" err="1">
                <a:ea typeface="ＭＳ Ｐゴシック" panose="020B0600070205080204" pitchFamily="34" charset="-128"/>
              </a:rPr>
              <a:t>tramadol</a:t>
            </a:r>
            <a:r>
              <a:rPr lang="fr-FR" altLang="fr-FR" dirty="0">
                <a:ea typeface="ＭＳ Ｐゴシック" panose="020B0600070205080204" pitchFamily="34" charset="-128"/>
              </a:rPr>
              <a:t>-&gt; Paliers 1,2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Plusieurs molécules d’intérêt majeur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Prise en charge de toute douleur (analgésie)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Effets dose-dépendants et effets secondaires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Surveillance de l’efficacité et de la toxicité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Association synergique de molécules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C50531-9493-E485-6B07-04206A9D45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J.-C. Desfontis, Oniris-Nantes, 2022</a:t>
            </a:r>
          </a:p>
        </p:txBody>
      </p:sp>
      <p:sp>
        <p:nvSpPr>
          <p:cNvPr id="164868" name="Espace réservé du numéro de diapositive 4">
            <a:extLst>
              <a:ext uri="{FF2B5EF4-FFF2-40B4-BE49-F238E27FC236}">
                <a16:creationId xmlns:a16="http://schemas.microsoft.com/office/drawing/2014/main" id="{54E5F78F-7876-CA9B-2AC9-5014D53B4A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227C54-E98A-794B-BAA0-14DCDBBEA6B0}" type="slidenum">
              <a:rPr lang="fr-FR" altLang="fr-FR" sz="1000" smtClean="0">
                <a:solidFill>
                  <a:schemeClr val="folHlink"/>
                </a:solidFill>
              </a:rPr>
              <a:pPr/>
              <a:t>77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Espace réservé du numéro de diapositive 4">
            <a:extLst>
              <a:ext uri="{FF2B5EF4-FFF2-40B4-BE49-F238E27FC236}">
                <a16:creationId xmlns:a16="http://schemas.microsoft.com/office/drawing/2014/main" id="{1404B8CF-4D8C-EB3E-E5CA-FF09CB26D0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134D903-2EC2-584B-A2C2-D31DD549E79A}" type="slidenum">
              <a:rPr lang="fr-FR" altLang="fr-FR" sz="1000" smtClean="0">
                <a:solidFill>
                  <a:schemeClr val="folHlink"/>
                </a:solidFill>
              </a:rPr>
              <a:pPr/>
              <a:t>78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F1B85D9D-B548-8637-FDE7-81555D91F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fr-FR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BBCFE953-0667-CFA4-B895-8CA8715C9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5063" y="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Plan</a:t>
            </a:r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25AF9C58-8A16-EFFD-B79B-234CB40DA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46238"/>
            <a:ext cx="9156700" cy="4856162"/>
          </a:xfrm>
        </p:spPr>
        <p:txBody>
          <a:bodyPr/>
          <a:lstStyle/>
          <a:p>
            <a:r>
              <a:rPr lang="fr-FR" altLang="fr-FR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Introduction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L’anesthésie générale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injectables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hypnotiques dissociatifs</a:t>
            </a:r>
          </a:p>
          <a:p>
            <a:pPr lvl="1"/>
            <a:r>
              <a:rPr lang="fr-FR" altLang="fr-FR" sz="1800" dirty="0">
                <a:ea typeface="ＭＳ Ｐゴシック" panose="020B0600070205080204" pitchFamily="34" charset="-128"/>
              </a:rPr>
              <a:t>Les autres hypnotiques</a:t>
            </a:r>
            <a:endParaRPr lang="fr-FR" altLang="fr-FR" sz="2000" dirty="0">
              <a:ea typeface="ＭＳ Ｐゴシック" panose="020B0600070205080204" pitchFamily="34" charset="-128"/>
            </a:endParaRP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hypnotiques volatils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anticonvulsivants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sédatifs analgésiques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tranquillisants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analgésiques centraux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Les anesthésiques locaux</a:t>
            </a:r>
          </a:p>
        </p:txBody>
      </p:sp>
    </p:spTree>
  </p:cSld>
  <p:clrMapOvr>
    <a:masterClrMapping/>
  </p:clrMapOvr>
  <p:transition>
    <p:rand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BA7DAC4F-E104-6E28-B9F1-03F5DA2AD9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9156700" cy="1066800"/>
          </a:xfrm>
        </p:spPr>
        <p:txBody>
          <a:bodyPr/>
          <a:lstStyle/>
          <a:p>
            <a:pPr>
              <a:defRPr/>
            </a:pPr>
            <a:r>
              <a:rPr lang="fr-FR" altLang="fr-FR" i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Chapitre 14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Les ANESTHESIQUES LOCAUX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1C457-4AE8-6CEF-1AC9-71EF33D2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3" y="41275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a typeface="ＭＳ Ｐゴシック" panose="020B0600070205080204" pitchFamily="34" charset="-128"/>
              </a:rPr>
              <a:t>Les vrais buts de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anesthésie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29698" name="Espace réservé du contenu 2">
            <a:extLst>
              <a:ext uri="{FF2B5EF4-FFF2-40B4-BE49-F238E27FC236}">
                <a16:creationId xmlns:a16="http://schemas.microsoft.com/office/drawing/2014/main" id="{15031900-6983-4D14-A67F-F0C989AB00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300" y="2078038"/>
            <a:ext cx="8509000" cy="3816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Déprimer la commande centrale</a:t>
            </a:r>
          </a:p>
          <a:p>
            <a:pPr lvl="1"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dépression de la vigilance (sédation, narcose)</a:t>
            </a:r>
          </a:p>
          <a:p>
            <a:pPr lvl="1"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déprimer la motricité (</a:t>
            </a:r>
            <a:r>
              <a:rPr lang="fr-FR" altLang="fr-FR" sz="2500" dirty="0" err="1">
                <a:ea typeface="ＭＳ Ｐゴシック" panose="020B0600070205080204" pitchFamily="34" charset="-128"/>
              </a:rPr>
              <a:t>myorésolution</a:t>
            </a:r>
            <a:r>
              <a:rPr lang="fr-FR" altLang="fr-FR" sz="25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endParaRPr lang="fr-FR" altLang="fr-FR" sz="25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Supprimer la nociception et ses conséquences :</a:t>
            </a:r>
          </a:p>
          <a:p>
            <a:pPr lvl="1"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comportementales</a:t>
            </a:r>
          </a:p>
          <a:p>
            <a:pPr lvl="1">
              <a:lnSpc>
                <a:spcPct val="90000"/>
              </a:lnSpc>
            </a:pPr>
            <a:r>
              <a:rPr lang="fr-FR" altLang="fr-FR" sz="2500" dirty="0">
                <a:ea typeface="ＭＳ Ｐゴシック" panose="020B0600070205080204" pitchFamily="34" charset="-128"/>
              </a:rPr>
              <a:t>végétatives (SN sympathique et axe corticotrope</a:t>
            </a:r>
            <a:r>
              <a:rPr lang="fr-FR" altLang="ja-JP" sz="2500" dirty="0">
                <a:ea typeface="ＭＳ Ｐゴシック" panose="020B0600070205080204" pitchFamily="34" charset="-128"/>
              </a:rPr>
              <a:t>)</a:t>
            </a:r>
            <a:endParaRPr lang="fr-FR" altLang="fr-FR" sz="2500" dirty="0">
              <a:ea typeface="ＭＳ Ｐゴシック" panose="020B0600070205080204" pitchFamily="34" charset="-128"/>
            </a:endParaRPr>
          </a:p>
        </p:txBody>
      </p:sp>
      <p:sp>
        <p:nvSpPr>
          <p:cNvPr id="29699" name="Espace réservé du numéro de diapositive 4">
            <a:extLst>
              <a:ext uri="{FF2B5EF4-FFF2-40B4-BE49-F238E27FC236}">
                <a16:creationId xmlns:a16="http://schemas.microsoft.com/office/drawing/2014/main" id="{6B373BF3-57CA-662C-E3C4-5D0C255CAE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CFE5685-4570-3845-898E-ED72E526F0CA}" type="slidenum">
              <a:rPr lang="fr-FR" altLang="fr-FR" sz="1000" smtClean="0">
                <a:solidFill>
                  <a:schemeClr val="folHlink"/>
                </a:solidFill>
              </a:rPr>
              <a:pPr/>
              <a:t>8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0EDB84A-28E1-A182-BC13-1773E215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30188"/>
            <a:ext cx="9740900" cy="844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5174" tIns="46753" rIns="95174" bIns="46753" anchor="ctr"/>
          <a:lstStyle>
            <a:lvl1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/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2pPr>
            <a:lvl3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3pPr>
            <a:lvl4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4pPr>
            <a:lvl5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5pPr>
            <a:lvl6pPr marL="4572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6pPr>
            <a:lvl7pPr marL="9144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7pPr>
            <a:lvl8pPr marL="1371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8pPr>
            <a:lvl9pPr marL="18288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9pPr>
          </a:lstStyle>
          <a:p>
            <a:pPr defTabSz="996831">
              <a:defRPr/>
            </a:pPr>
            <a:endParaRPr lang="fr-FR" dirty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er 7">
            <a:extLst>
              <a:ext uri="{FF2B5EF4-FFF2-40B4-BE49-F238E27FC236}">
                <a16:creationId xmlns:a16="http://schemas.microsoft.com/office/drawing/2014/main" id="{2D5EB0C9-4CF6-B349-9A2E-560B26DB3C82}"/>
              </a:ext>
            </a:extLst>
          </p:cNvPr>
          <p:cNvGrpSpPr>
            <a:grpSpLocks/>
          </p:cNvGrpSpPr>
          <p:nvPr/>
        </p:nvGrpSpPr>
        <p:grpSpPr bwMode="auto">
          <a:xfrm>
            <a:off x="7119590" y="2147696"/>
            <a:ext cx="2648099" cy="1717291"/>
            <a:chOff x="5777086" y="1687314"/>
            <a:chExt cx="2567519" cy="936104"/>
          </a:xfrm>
        </p:grpSpPr>
        <p:sp>
          <p:nvSpPr>
            <p:cNvPr id="29708" name="ZoneTexte 5">
              <a:extLst>
                <a:ext uri="{FF2B5EF4-FFF2-40B4-BE49-F238E27FC236}">
                  <a16:creationId xmlns:a16="http://schemas.microsoft.com/office/drawing/2014/main" id="{19B42A6F-249D-5FCE-CEAB-99A1BD456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4467" y="1742173"/>
              <a:ext cx="2170138" cy="351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fr-FR" altLang="fr-FR" b="1" dirty="0">
                  <a:solidFill>
                    <a:srgbClr val="00897C"/>
                  </a:solidFill>
                </a:rPr>
                <a:t>Hypnotiques</a:t>
              </a:r>
            </a:p>
          </p:txBody>
        </p:sp>
        <p:sp>
          <p:nvSpPr>
            <p:cNvPr id="29709" name="Double flèche verticale 6">
              <a:extLst>
                <a:ext uri="{FF2B5EF4-FFF2-40B4-BE49-F238E27FC236}">
                  <a16:creationId xmlns:a16="http://schemas.microsoft.com/office/drawing/2014/main" id="{DC62DE3A-0706-178B-A3CE-AA55AFF11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7086" y="1687314"/>
              <a:ext cx="584983" cy="936104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11" name="Grouper 10">
            <a:extLst>
              <a:ext uri="{FF2B5EF4-FFF2-40B4-BE49-F238E27FC236}">
                <a16:creationId xmlns:a16="http://schemas.microsoft.com/office/drawing/2014/main" id="{00111F8D-B0FC-8597-8A38-B9ADC2C2FB3F}"/>
              </a:ext>
            </a:extLst>
          </p:cNvPr>
          <p:cNvGrpSpPr>
            <a:grpSpLocks/>
          </p:cNvGrpSpPr>
          <p:nvPr/>
        </p:nvGrpSpPr>
        <p:grpSpPr bwMode="auto">
          <a:xfrm>
            <a:off x="7626350" y="3408329"/>
            <a:ext cx="2271712" cy="1609318"/>
            <a:chOff x="6785198" y="2767434"/>
            <a:chExt cx="2086955" cy="936104"/>
          </a:xfrm>
        </p:grpSpPr>
        <p:sp>
          <p:nvSpPr>
            <p:cNvPr id="29706" name="Double flèche verticale 11">
              <a:extLst>
                <a:ext uri="{FF2B5EF4-FFF2-40B4-BE49-F238E27FC236}">
                  <a16:creationId xmlns:a16="http://schemas.microsoft.com/office/drawing/2014/main" id="{352760AB-EEA3-DC98-9AB2-A41BC9906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198" y="2767434"/>
              <a:ext cx="556408" cy="936104"/>
            </a:xfrm>
            <a:prstGeom prst="upDown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9707" name="ZoneTexte 12">
              <a:extLst>
                <a:ext uri="{FF2B5EF4-FFF2-40B4-BE49-F238E27FC236}">
                  <a16:creationId xmlns:a16="http://schemas.microsoft.com/office/drawing/2014/main" id="{E95ADDFE-84C1-7D58-8DEA-3D5E18764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6252" y="3000174"/>
              <a:ext cx="1755901" cy="374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fr-FR" altLang="fr-FR" b="1" dirty="0">
                  <a:solidFill>
                    <a:srgbClr val="00897C"/>
                  </a:solidFill>
                </a:rPr>
                <a:t>Analgésiques</a:t>
              </a:r>
            </a:p>
          </p:txBody>
        </p:sp>
      </p:grpSp>
      <p:grpSp>
        <p:nvGrpSpPr>
          <p:cNvPr id="14" name="Grouper 13">
            <a:extLst>
              <a:ext uri="{FF2B5EF4-FFF2-40B4-BE49-F238E27FC236}">
                <a16:creationId xmlns:a16="http://schemas.microsoft.com/office/drawing/2014/main" id="{5CFD6107-C53C-0466-B08A-75C9BA604920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1285875"/>
            <a:ext cx="2979737" cy="3744913"/>
            <a:chOff x="160462" y="1039242"/>
            <a:chExt cx="1759466" cy="2664296"/>
          </a:xfrm>
        </p:grpSpPr>
        <p:sp>
          <p:nvSpPr>
            <p:cNvPr id="15" name="Double flèche verticale 14">
              <a:extLst>
                <a:ext uri="{FF2B5EF4-FFF2-40B4-BE49-F238E27FC236}">
                  <a16:creationId xmlns:a16="http://schemas.microsoft.com/office/drawing/2014/main" id="{03B38A03-C79C-8C23-0A05-962ABCEFCB86}"/>
                </a:ext>
              </a:extLst>
            </p:cNvPr>
            <p:cNvSpPr/>
            <p:nvPr/>
          </p:nvSpPr>
          <p:spPr bwMode="auto">
            <a:xfrm>
              <a:off x="160462" y="1615245"/>
              <a:ext cx="340269" cy="2088293"/>
            </a:xfrm>
            <a:prstGeom prst="upDownArrow">
              <a:avLst/>
            </a:prstGeom>
            <a:solidFill>
              <a:schemeClr val="accent2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Times New Roman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5" name="ZoneTexte 15">
              <a:extLst>
                <a:ext uri="{FF2B5EF4-FFF2-40B4-BE49-F238E27FC236}">
                  <a16:creationId xmlns:a16="http://schemas.microsoft.com/office/drawing/2014/main" id="{C2349FD0-4283-9F18-6D66-7B442B316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62" y="1039242"/>
              <a:ext cx="1759466" cy="50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fr-FR" altLang="fr-FR" sz="3600">
                  <a:solidFill>
                    <a:srgbClr val="D9BCF1"/>
                  </a:solidFill>
                </a:rPr>
                <a:t>« </a:t>
              </a:r>
              <a:r>
                <a:rPr lang="fr-FR" altLang="fr-FR" sz="3600" b="1">
                  <a:solidFill>
                    <a:srgbClr val="9443D6"/>
                  </a:solidFill>
                </a:rPr>
                <a:t>Anesthésie</a:t>
              </a:r>
              <a:r>
                <a:rPr lang="fr-FR" altLang="fr-FR" sz="3600">
                  <a:solidFill>
                    <a:srgbClr val="D9BCF1"/>
                  </a:solidFill>
                </a:rPr>
                <a:t> 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Espace réservé du numéro de diapositive 4">
            <a:extLst>
              <a:ext uri="{FF2B5EF4-FFF2-40B4-BE49-F238E27FC236}">
                <a16:creationId xmlns:a16="http://schemas.microsoft.com/office/drawing/2014/main" id="{847EDEB9-5943-886E-C454-BD325FCA8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87A6684-0B10-0A4D-B9A3-1721214CAE4A}" type="slidenum">
              <a:rPr lang="fr-FR" altLang="fr-FR" sz="1000" smtClean="0">
                <a:solidFill>
                  <a:schemeClr val="folHlink"/>
                </a:solidFill>
              </a:rPr>
              <a:pPr/>
              <a:t>80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69986" name="Rectangle 4">
            <a:extLst>
              <a:ext uri="{FF2B5EF4-FFF2-40B4-BE49-F238E27FC236}">
                <a16:creationId xmlns:a16="http://schemas.microsoft.com/office/drawing/2014/main" id="{65430393-5F3A-4A43-701C-65A291112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6172200"/>
            <a:ext cx="215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7" rIns="19050" bIns="26987"/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600"/>
              </a:lnSpc>
            </a:pPr>
            <a:endParaRPr lang="en-GB" altLang="fr-FR" sz="1400">
              <a:solidFill>
                <a:srgbClr val="FFFFFF"/>
              </a:solidFill>
              <a:latin typeface="Palatino" pitchFamily="2" charset="77"/>
            </a:endParaRP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F7B0E96-65FB-7830-A717-095D87193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728663"/>
            <a:ext cx="8567737" cy="1100137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Anesthésiques locaux</a:t>
            </a:r>
          </a:p>
        </p:txBody>
      </p:sp>
      <p:sp>
        <p:nvSpPr>
          <p:cNvPr id="169988" name="Rectangle 8">
            <a:extLst>
              <a:ext uri="{FF2B5EF4-FFF2-40B4-BE49-F238E27FC236}">
                <a16:creationId xmlns:a16="http://schemas.microsoft.com/office/drawing/2014/main" id="{4E6C322F-0AA9-DBF2-CB62-C3DBEBDDB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432050"/>
            <a:ext cx="8509000" cy="2978150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composés organiques artificiels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dérivés de la cocaïne (suffixe –</a:t>
            </a:r>
            <a:r>
              <a:rPr lang="fr-FR" altLang="fr-FR" dirty="0" err="1">
                <a:ea typeface="ＭＳ Ｐゴシック" panose="020B0600070205080204" pitchFamily="34" charset="-128"/>
              </a:rPr>
              <a:t>aïne</a:t>
            </a:r>
            <a:r>
              <a:rPr lang="fr-FR" altLang="fr-FR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propriétés anesthésiques locales par blocage des canaux sodiques neuronaux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très grande innocuité</a:t>
            </a:r>
          </a:p>
        </p:txBody>
      </p:sp>
      <p:sp>
        <p:nvSpPr>
          <p:cNvPr id="169989" name="Text Box 9">
            <a:extLst>
              <a:ext uri="{FF2B5EF4-FFF2-40B4-BE49-F238E27FC236}">
                <a16:creationId xmlns:a16="http://schemas.microsoft.com/office/drawing/2014/main" id="{BA8DC177-F299-BB03-FD68-E2A87171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</a:rPr>
              <a:t>intro</a:t>
            </a:r>
          </a:p>
        </p:txBody>
      </p:sp>
    </p:spTree>
  </p:cSld>
  <p:clrMapOvr>
    <a:masterClrMapping/>
  </p:clrMapOvr>
  <p:transition>
    <p:rand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Espace réservé du numéro de diapositive 3">
            <a:extLst>
              <a:ext uri="{FF2B5EF4-FFF2-40B4-BE49-F238E27FC236}">
                <a16:creationId xmlns:a16="http://schemas.microsoft.com/office/drawing/2014/main" id="{60558C6F-D001-FBD4-A28F-51A0AD2471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30CF07-D43B-DB4C-B40D-3B3A144BE465}" type="slidenum">
              <a:rPr lang="fr-FR" altLang="fr-FR" sz="1000" smtClean="0">
                <a:solidFill>
                  <a:schemeClr val="folHlink"/>
                </a:solidFill>
              </a:rPr>
              <a:pPr/>
              <a:t>81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grpSp>
        <p:nvGrpSpPr>
          <p:cNvPr id="172034" name="Group 83">
            <a:extLst>
              <a:ext uri="{FF2B5EF4-FFF2-40B4-BE49-F238E27FC236}">
                <a16:creationId xmlns:a16="http://schemas.microsoft.com/office/drawing/2014/main" id="{16F66C7B-8DB1-54EB-D069-DEB98227F24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295400"/>
            <a:ext cx="7327900" cy="5080000"/>
            <a:chOff x="1152" y="816"/>
            <a:chExt cx="4616" cy="3200"/>
          </a:xfrm>
        </p:grpSpPr>
        <p:sp>
          <p:nvSpPr>
            <p:cNvPr id="167988" name="Arc 4">
              <a:extLst>
                <a:ext uri="{FF2B5EF4-FFF2-40B4-BE49-F238E27FC236}">
                  <a16:creationId xmlns:a16="http://schemas.microsoft.com/office/drawing/2014/main" id="{B3AEE2EB-615A-7189-E6A2-1FB1405E7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836"/>
              <a:ext cx="137" cy="156"/>
            </a:xfrm>
            <a:custGeom>
              <a:avLst/>
              <a:gdLst>
                <a:gd name="T0" fmla="*/ 0 w 17659"/>
                <a:gd name="T1" fmla="*/ 0 h 21600"/>
                <a:gd name="T2" fmla="*/ 0 w 17659"/>
                <a:gd name="T3" fmla="*/ 0 h 21600"/>
                <a:gd name="T4" fmla="*/ 0 w 17659"/>
                <a:gd name="T5" fmla="*/ 0 h 21600"/>
                <a:gd name="T6" fmla="*/ 0 60000 65536"/>
                <a:gd name="T7" fmla="*/ 0 60000 65536"/>
                <a:gd name="T8" fmla="*/ 0 60000 65536"/>
                <a:gd name="T9" fmla="*/ 0 w 17659"/>
                <a:gd name="T10" fmla="*/ 0 h 21600"/>
                <a:gd name="T11" fmla="*/ 17659 w 176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59" h="21600" fill="none" extrusionOk="0">
                  <a:moveTo>
                    <a:pt x="17659" y="19736"/>
                  </a:moveTo>
                  <a:cubicBezTo>
                    <a:pt x="14896" y="20965"/>
                    <a:pt x="11906" y="21599"/>
                    <a:pt x="8883" y="21599"/>
                  </a:cubicBezTo>
                  <a:cubicBezTo>
                    <a:pt x="5819" y="21599"/>
                    <a:pt x="2791" y="20948"/>
                    <a:pt x="-1" y="19688"/>
                  </a:cubicBezTo>
                </a:path>
                <a:path w="17659" h="21600" stroke="0" extrusionOk="0">
                  <a:moveTo>
                    <a:pt x="17659" y="19736"/>
                  </a:moveTo>
                  <a:cubicBezTo>
                    <a:pt x="14896" y="20965"/>
                    <a:pt x="11906" y="21599"/>
                    <a:pt x="8883" y="21599"/>
                  </a:cubicBezTo>
                  <a:cubicBezTo>
                    <a:pt x="5819" y="21599"/>
                    <a:pt x="2791" y="20948"/>
                    <a:pt x="-1" y="19688"/>
                  </a:cubicBezTo>
                  <a:lnTo>
                    <a:pt x="8883" y="0"/>
                  </a:lnTo>
                  <a:lnTo>
                    <a:pt x="17659" y="19736"/>
                  </a:lnTo>
                  <a:close/>
                </a:path>
              </a:pathLst>
            </a:custGeom>
            <a:solidFill>
              <a:srgbClr val="7F7F7F"/>
            </a:solidFill>
            <a:ln w="12700" cap="rnd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989" name="Line 5">
              <a:extLst>
                <a:ext uri="{FF2B5EF4-FFF2-40B4-BE49-F238E27FC236}">
                  <a16:creationId xmlns:a16="http://schemas.microsoft.com/office/drawing/2014/main" id="{E57B85FB-3D85-6E27-4BFC-D081AB023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" y="944"/>
              <a:ext cx="0" cy="1992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990" name="Arc 6">
              <a:extLst>
                <a:ext uri="{FF2B5EF4-FFF2-40B4-BE49-F238E27FC236}">
                  <a16:creationId xmlns:a16="http://schemas.microsoft.com/office/drawing/2014/main" id="{4B92C9BA-EF6C-AC38-2996-826B1E7DB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9" y="1332"/>
              <a:ext cx="168" cy="137"/>
            </a:xfrm>
            <a:custGeom>
              <a:avLst/>
              <a:gdLst>
                <a:gd name="T0" fmla="*/ 0 w 21600"/>
                <a:gd name="T1" fmla="*/ 0 h 17555"/>
                <a:gd name="T2" fmla="*/ 0 w 21600"/>
                <a:gd name="T3" fmla="*/ 0 h 17555"/>
                <a:gd name="T4" fmla="*/ 0 w 21600"/>
                <a:gd name="T5" fmla="*/ 0 h 175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555"/>
                <a:gd name="T11" fmla="*/ 21600 w 21600"/>
                <a:gd name="T12" fmla="*/ 17555 h 17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555" fill="none" extrusionOk="0">
                  <a:moveTo>
                    <a:pt x="1840" y="17555"/>
                  </a:moveTo>
                  <a:cubicBezTo>
                    <a:pt x="626" y="14806"/>
                    <a:pt x="0" y="11835"/>
                    <a:pt x="0" y="8831"/>
                  </a:cubicBezTo>
                  <a:cubicBezTo>
                    <a:pt x="0" y="5787"/>
                    <a:pt x="643" y="2777"/>
                    <a:pt x="1887" y="-1"/>
                  </a:cubicBezTo>
                </a:path>
                <a:path w="21600" h="17555" stroke="0" extrusionOk="0">
                  <a:moveTo>
                    <a:pt x="1840" y="17555"/>
                  </a:moveTo>
                  <a:cubicBezTo>
                    <a:pt x="626" y="14806"/>
                    <a:pt x="0" y="11835"/>
                    <a:pt x="0" y="8831"/>
                  </a:cubicBezTo>
                  <a:cubicBezTo>
                    <a:pt x="0" y="5787"/>
                    <a:pt x="643" y="2777"/>
                    <a:pt x="1887" y="-1"/>
                  </a:cubicBezTo>
                  <a:lnTo>
                    <a:pt x="21600" y="8831"/>
                  </a:lnTo>
                  <a:lnTo>
                    <a:pt x="1840" y="17555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12700" cap="rnd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991" name="Line 7">
              <a:extLst>
                <a:ext uri="{FF2B5EF4-FFF2-40B4-BE49-F238E27FC236}">
                  <a16:creationId xmlns:a16="http://schemas.microsoft.com/office/drawing/2014/main" id="{6F1E1808-468C-7CB3-C758-5303CED36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6" y="1400"/>
              <a:ext cx="3800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992" name="Line 8">
              <a:extLst>
                <a:ext uri="{FF2B5EF4-FFF2-40B4-BE49-F238E27FC236}">
                  <a16:creationId xmlns:a16="http://schemas.microsoft.com/office/drawing/2014/main" id="{087D1DE8-473D-3852-0322-7E39C7768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488"/>
              <a:ext cx="64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88" name="Rectangle 9">
              <a:extLst>
                <a:ext uri="{FF2B5EF4-FFF2-40B4-BE49-F238E27FC236}">
                  <a16:creationId xmlns:a16="http://schemas.microsoft.com/office/drawing/2014/main" id="{6ADFB93E-1599-4038-AFA6-1955266E3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" y="2320"/>
              <a:ext cx="3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 b="1">
                  <a:solidFill>
                    <a:srgbClr val="595959"/>
                  </a:solidFill>
                  <a:latin typeface="Palatino" pitchFamily="2" charset="77"/>
                </a:rPr>
                <a:t>-70</a:t>
              </a:r>
            </a:p>
          </p:txBody>
        </p:sp>
        <p:sp>
          <p:nvSpPr>
            <p:cNvPr id="172089" name="Rectangle 10">
              <a:extLst>
                <a:ext uri="{FF2B5EF4-FFF2-40B4-BE49-F238E27FC236}">
                  <a16:creationId xmlns:a16="http://schemas.microsoft.com/office/drawing/2014/main" id="{28D8C5F3-952F-0CBC-72EA-4870E4A25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816"/>
              <a:ext cx="4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 b="1">
                  <a:solidFill>
                    <a:srgbClr val="595959"/>
                  </a:solidFill>
                  <a:latin typeface="Palatino" pitchFamily="2" charset="77"/>
                </a:rPr>
                <a:t>mV</a:t>
              </a:r>
            </a:p>
          </p:txBody>
        </p:sp>
        <p:sp>
          <p:nvSpPr>
            <p:cNvPr id="172090" name="Rectangle 11">
              <a:extLst>
                <a:ext uri="{FF2B5EF4-FFF2-40B4-BE49-F238E27FC236}">
                  <a16:creationId xmlns:a16="http://schemas.microsoft.com/office/drawing/2014/main" id="{9078E60C-DA54-6DC3-C9F4-AD668689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1240"/>
              <a:ext cx="2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 b="1">
                  <a:solidFill>
                    <a:srgbClr val="595959"/>
                  </a:solidFill>
                  <a:latin typeface="Palatino" pitchFamily="2" charset="77"/>
                </a:rPr>
                <a:t>0</a:t>
              </a:r>
            </a:p>
          </p:txBody>
        </p:sp>
        <p:sp>
          <p:nvSpPr>
            <p:cNvPr id="172091" name="Rectangle 12">
              <a:extLst>
                <a:ext uri="{FF2B5EF4-FFF2-40B4-BE49-F238E27FC236}">
                  <a16:creationId xmlns:a16="http://schemas.microsoft.com/office/drawing/2014/main" id="{1936C185-A64B-F06E-A36E-96875C74C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832"/>
              <a:ext cx="712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 b="1">
                  <a:solidFill>
                    <a:srgbClr val="595959"/>
                  </a:solidFill>
                  <a:latin typeface="Palatino" pitchFamily="2" charset="77"/>
                </a:rPr>
                <a:t>temps </a:t>
              </a:r>
              <a:br>
                <a:rPr lang="fr-FR" altLang="fr-FR" b="1">
                  <a:solidFill>
                    <a:srgbClr val="595959"/>
                  </a:solidFill>
                  <a:latin typeface="Palatino" pitchFamily="2" charset="77"/>
                </a:rPr>
              </a:br>
              <a:r>
                <a:rPr lang="fr-FR" altLang="fr-FR" b="1">
                  <a:solidFill>
                    <a:srgbClr val="595959"/>
                  </a:solidFill>
                  <a:latin typeface="Palatino" pitchFamily="2" charset="77"/>
                </a:rPr>
                <a:t>(ms)</a:t>
              </a:r>
            </a:p>
          </p:txBody>
        </p:sp>
        <p:sp>
          <p:nvSpPr>
            <p:cNvPr id="167997" name="Line 13">
              <a:extLst>
                <a:ext uri="{FF2B5EF4-FFF2-40B4-BE49-F238E27FC236}">
                  <a16:creationId xmlns:a16="http://schemas.microsoft.com/office/drawing/2014/main" id="{58F807FC-F962-7444-6E5F-EF80D4B18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1416"/>
              <a:ext cx="0" cy="16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93" name="Rectangle 14">
              <a:extLst>
                <a:ext uri="{FF2B5EF4-FFF2-40B4-BE49-F238E27FC236}">
                  <a16:creationId xmlns:a16="http://schemas.microsoft.com/office/drawing/2014/main" id="{A935C3FA-30ED-7809-3357-5BCCDE972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" y="1456"/>
              <a:ext cx="3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100"/>
                </a:lnSpc>
              </a:pPr>
              <a:r>
                <a:rPr lang="fr-FR" altLang="fr-FR" sz="1800" b="1">
                  <a:solidFill>
                    <a:srgbClr val="595959"/>
                  </a:solidFill>
                  <a:latin typeface="Palatino" pitchFamily="2" charset="77"/>
                </a:rPr>
                <a:t>1</a:t>
              </a:r>
            </a:p>
          </p:txBody>
        </p:sp>
        <p:sp>
          <p:nvSpPr>
            <p:cNvPr id="167999" name="Line 16">
              <a:extLst>
                <a:ext uri="{FF2B5EF4-FFF2-40B4-BE49-F238E27FC236}">
                  <a16:creationId xmlns:a16="http://schemas.microsoft.com/office/drawing/2014/main" id="{354C48BD-9CDB-57D1-5AE7-54CB7E5A3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8" y="2488"/>
              <a:ext cx="120" cy="0"/>
            </a:xfrm>
            <a:prstGeom prst="line">
              <a:avLst/>
            </a:prstGeom>
            <a:noFill/>
            <a:ln w="5080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95" name="Line 17">
              <a:extLst>
                <a:ext uri="{FF2B5EF4-FFF2-40B4-BE49-F238E27FC236}">
                  <a16:creationId xmlns:a16="http://schemas.microsoft.com/office/drawing/2014/main" id="{3C6A04E9-79A6-BBCF-4E81-A57153F83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" y="1104"/>
              <a:ext cx="128" cy="1384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96" name="Line 18">
              <a:extLst>
                <a:ext uri="{FF2B5EF4-FFF2-40B4-BE49-F238E27FC236}">
                  <a16:creationId xmlns:a16="http://schemas.microsoft.com/office/drawing/2014/main" id="{123EEB73-A036-FB40-77ED-D510B4B22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0" y="1120"/>
              <a:ext cx="104" cy="1368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97" name="Line 19">
              <a:extLst>
                <a:ext uri="{FF2B5EF4-FFF2-40B4-BE49-F238E27FC236}">
                  <a16:creationId xmlns:a16="http://schemas.microsoft.com/office/drawing/2014/main" id="{567A2555-33BD-AA96-3D19-27CBB0F12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6" y="2504"/>
              <a:ext cx="16" cy="16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98" name="Line 20">
              <a:extLst>
                <a:ext uri="{FF2B5EF4-FFF2-40B4-BE49-F238E27FC236}">
                  <a16:creationId xmlns:a16="http://schemas.microsoft.com/office/drawing/2014/main" id="{9A2C40D0-ECB5-50C7-2719-97D637B35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4" y="2552"/>
              <a:ext cx="16" cy="16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99" name="Line 21">
              <a:extLst>
                <a:ext uri="{FF2B5EF4-FFF2-40B4-BE49-F238E27FC236}">
                  <a16:creationId xmlns:a16="http://schemas.microsoft.com/office/drawing/2014/main" id="{AFBD7963-F4D1-C1F3-91AA-09A15B818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" y="2584"/>
              <a:ext cx="16" cy="0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005" name="Line 22">
              <a:extLst>
                <a:ext uri="{FF2B5EF4-FFF2-40B4-BE49-F238E27FC236}">
                  <a16:creationId xmlns:a16="http://schemas.microsoft.com/office/drawing/2014/main" id="{73742F96-7BF9-D766-5E2E-ED56F146C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584"/>
              <a:ext cx="24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101" name="Line 23">
              <a:extLst>
                <a:ext uri="{FF2B5EF4-FFF2-40B4-BE49-F238E27FC236}">
                  <a16:creationId xmlns:a16="http://schemas.microsoft.com/office/drawing/2014/main" id="{75BA6A98-3ECE-E088-FCEE-6541B6FB4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6" y="2552"/>
              <a:ext cx="16" cy="32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102" name="Line 24">
              <a:extLst>
                <a:ext uri="{FF2B5EF4-FFF2-40B4-BE49-F238E27FC236}">
                  <a16:creationId xmlns:a16="http://schemas.microsoft.com/office/drawing/2014/main" id="{2C0120D0-0D86-7176-0CF9-84055CFC8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4" y="2536"/>
              <a:ext cx="16" cy="16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103" name="Line 25">
              <a:extLst>
                <a:ext uri="{FF2B5EF4-FFF2-40B4-BE49-F238E27FC236}">
                  <a16:creationId xmlns:a16="http://schemas.microsoft.com/office/drawing/2014/main" id="{0A04C0E5-0541-AEDB-FB00-AC98C06B3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2" y="2504"/>
              <a:ext cx="32" cy="32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104" name="Line 26">
              <a:extLst>
                <a:ext uri="{FF2B5EF4-FFF2-40B4-BE49-F238E27FC236}">
                  <a16:creationId xmlns:a16="http://schemas.microsoft.com/office/drawing/2014/main" id="{6406991C-70EA-88DB-BDFB-8E445FA230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6" y="2488"/>
              <a:ext cx="16" cy="16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105" name="Line 27">
              <a:extLst>
                <a:ext uri="{FF2B5EF4-FFF2-40B4-BE49-F238E27FC236}">
                  <a16:creationId xmlns:a16="http://schemas.microsoft.com/office/drawing/2014/main" id="{21AB4E28-E0D3-82B8-C7BA-07D001999A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4" y="2472"/>
              <a:ext cx="32" cy="16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011" name="Arc 28">
              <a:extLst>
                <a:ext uri="{FF2B5EF4-FFF2-40B4-BE49-F238E27FC236}">
                  <a16:creationId xmlns:a16="http://schemas.microsoft.com/office/drawing/2014/main" id="{2CD93983-FD85-C1F6-7FD2-6510C4C9A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584"/>
              <a:ext cx="137" cy="168"/>
            </a:xfrm>
            <a:custGeom>
              <a:avLst/>
              <a:gdLst>
                <a:gd name="T0" fmla="*/ 0 w 17651"/>
                <a:gd name="T1" fmla="*/ 0 h 21600"/>
                <a:gd name="T2" fmla="*/ 0 w 17651"/>
                <a:gd name="T3" fmla="*/ 0 h 21600"/>
                <a:gd name="T4" fmla="*/ 0 w 17651"/>
                <a:gd name="T5" fmla="*/ 0 h 21600"/>
                <a:gd name="T6" fmla="*/ 0 60000 65536"/>
                <a:gd name="T7" fmla="*/ 0 60000 65536"/>
                <a:gd name="T8" fmla="*/ 0 60000 65536"/>
                <a:gd name="T9" fmla="*/ 0 w 17651"/>
                <a:gd name="T10" fmla="*/ 0 h 21600"/>
                <a:gd name="T11" fmla="*/ 17651 w 176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51" h="21600" fill="none" extrusionOk="0">
                  <a:moveTo>
                    <a:pt x="17651" y="19738"/>
                  </a:moveTo>
                  <a:cubicBezTo>
                    <a:pt x="14889" y="20965"/>
                    <a:pt x="11901" y="21599"/>
                    <a:pt x="8879" y="21599"/>
                  </a:cubicBezTo>
                  <a:cubicBezTo>
                    <a:pt x="5817" y="21599"/>
                    <a:pt x="2790" y="20949"/>
                    <a:pt x="-1" y="19690"/>
                  </a:cubicBezTo>
                </a:path>
                <a:path w="17651" h="21600" stroke="0" extrusionOk="0">
                  <a:moveTo>
                    <a:pt x="17651" y="19738"/>
                  </a:moveTo>
                  <a:cubicBezTo>
                    <a:pt x="14889" y="20965"/>
                    <a:pt x="11901" y="21599"/>
                    <a:pt x="8879" y="21599"/>
                  </a:cubicBezTo>
                  <a:cubicBezTo>
                    <a:pt x="5817" y="21599"/>
                    <a:pt x="2790" y="20949"/>
                    <a:pt x="-1" y="19690"/>
                  </a:cubicBezTo>
                  <a:lnTo>
                    <a:pt x="8879" y="0"/>
                  </a:lnTo>
                  <a:lnTo>
                    <a:pt x="17651" y="19738"/>
                  </a:lnTo>
                  <a:close/>
                </a:path>
              </a:pathLst>
            </a:custGeom>
            <a:solidFill>
              <a:srgbClr val="0337C6"/>
            </a:solidFill>
            <a:ln w="12700" cap="rnd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107" name="Line 29">
              <a:extLst>
                <a:ext uri="{FF2B5EF4-FFF2-40B4-BE49-F238E27FC236}">
                  <a16:creationId xmlns:a16="http://schemas.microsoft.com/office/drawing/2014/main" id="{056E16D1-14C3-B988-26EA-CAC301710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20"/>
              <a:ext cx="0" cy="48"/>
            </a:xfrm>
            <a:prstGeom prst="line">
              <a:avLst/>
            </a:prstGeom>
            <a:noFill/>
            <a:ln w="50800">
              <a:solidFill>
                <a:srgbClr val="0225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108" name="Rectangle 30">
              <a:extLst>
                <a:ext uri="{FF2B5EF4-FFF2-40B4-BE49-F238E27FC236}">
                  <a16:creationId xmlns:a16="http://schemas.microsoft.com/office/drawing/2014/main" id="{05A0FD16-D833-BA42-1D2E-5BE7C5310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" y="3024"/>
              <a:ext cx="904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chemeClr val="bg2"/>
                  </a:solidFill>
                  <a:latin typeface="Palatino" pitchFamily="2" charset="77"/>
                </a:rPr>
                <a:t>Neurone </a:t>
              </a:r>
              <a:br>
                <a:rPr lang="fr-FR" altLang="fr-FR">
                  <a:solidFill>
                    <a:schemeClr val="bg2"/>
                  </a:solidFill>
                  <a:latin typeface="Palatino" pitchFamily="2" charset="77"/>
                </a:rPr>
              </a:br>
              <a:r>
                <a:rPr lang="fr-FR" altLang="fr-FR">
                  <a:solidFill>
                    <a:schemeClr val="bg2"/>
                  </a:solidFill>
                  <a:latin typeface="Palatino" pitchFamily="2" charset="77"/>
                </a:rPr>
                <a:t>normal</a:t>
              </a:r>
            </a:p>
          </p:txBody>
        </p:sp>
        <p:sp>
          <p:nvSpPr>
            <p:cNvPr id="168014" name="Arc 31">
              <a:extLst>
                <a:ext uri="{FF2B5EF4-FFF2-40B4-BE49-F238E27FC236}">
                  <a16:creationId xmlns:a16="http://schemas.microsoft.com/office/drawing/2014/main" id="{54CABFF9-33F1-1B9B-6072-1766C881F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3664"/>
              <a:ext cx="137" cy="168"/>
            </a:xfrm>
            <a:custGeom>
              <a:avLst/>
              <a:gdLst>
                <a:gd name="T0" fmla="*/ 0 w 17651"/>
                <a:gd name="T1" fmla="*/ 0 h 21600"/>
                <a:gd name="T2" fmla="*/ 0 w 17651"/>
                <a:gd name="T3" fmla="*/ 0 h 21600"/>
                <a:gd name="T4" fmla="*/ 0 w 17651"/>
                <a:gd name="T5" fmla="*/ 0 h 21600"/>
                <a:gd name="T6" fmla="*/ 0 60000 65536"/>
                <a:gd name="T7" fmla="*/ 0 60000 65536"/>
                <a:gd name="T8" fmla="*/ 0 60000 65536"/>
                <a:gd name="T9" fmla="*/ 0 w 17651"/>
                <a:gd name="T10" fmla="*/ 0 h 21600"/>
                <a:gd name="T11" fmla="*/ 17651 w 176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51" h="21600" fill="none" extrusionOk="0">
                  <a:moveTo>
                    <a:pt x="17651" y="19738"/>
                  </a:moveTo>
                  <a:cubicBezTo>
                    <a:pt x="14889" y="20965"/>
                    <a:pt x="11901" y="21599"/>
                    <a:pt x="8879" y="21599"/>
                  </a:cubicBezTo>
                  <a:cubicBezTo>
                    <a:pt x="5817" y="21599"/>
                    <a:pt x="2790" y="20949"/>
                    <a:pt x="-1" y="19690"/>
                  </a:cubicBezTo>
                </a:path>
                <a:path w="17651" h="21600" stroke="0" extrusionOk="0">
                  <a:moveTo>
                    <a:pt x="17651" y="19738"/>
                  </a:moveTo>
                  <a:cubicBezTo>
                    <a:pt x="14889" y="20965"/>
                    <a:pt x="11901" y="21599"/>
                    <a:pt x="8879" y="21599"/>
                  </a:cubicBezTo>
                  <a:cubicBezTo>
                    <a:pt x="5817" y="21599"/>
                    <a:pt x="2790" y="20949"/>
                    <a:pt x="-1" y="19690"/>
                  </a:cubicBezTo>
                  <a:lnTo>
                    <a:pt x="8879" y="0"/>
                  </a:lnTo>
                  <a:lnTo>
                    <a:pt x="17651" y="19738"/>
                  </a:lnTo>
                  <a:close/>
                </a:path>
              </a:pathLst>
            </a:custGeom>
            <a:solidFill>
              <a:srgbClr val="0337C6"/>
            </a:solidFill>
            <a:ln w="12700" cap="rnd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8015" name="Line 32">
              <a:extLst>
                <a:ext uri="{FF2B5EF4-FFF2-40B4-BE49-F238E27FC236}">
                  <a16:creationId xmlns:a16="http://schemas.microsoft.com/office/drawing/2014/main" id="{CE01D776-4C48-239F-D67B-E02162D23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" y="3808"/>
              <a:ext cx="0" cy="88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8016" name="Rectangle 33">
              <a:extLst>
                <a:ext uri="{FF2B5EF4-FFF2-40B4-BE49-F238E27FC236}">
                  <a16:creationId xmlns:a16="http://schemas.microsoft.com/office/drawing/2014/main" id="{32EBDB45-4566-52DA-2D52-C4B6CA512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696"/>
              <a:ext cx="2800" cy="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9050" tIns="26987" rIns="19050" bIns="26987"/>
            <a:lstStyle/>
            <a:p>
              <a:pPr defTabSz="762000">
                <a:lnSpc>
                  <a:spcPts val="2600"/>
                </a:lnSpc>
                <a:defRPr/>
              </a:pPr>
              <a:r>
                <a:rPr lang="fr-FR" sz="2200" b="1" dirty="0">
                  <a:solidFill>
                    <a:schemeClr val="bg2">
                      <a:lumMod val="65000"/>
                      <a:lumOff val="35000"/>
                    </a:schemeClr>
                  </a:solidFill>
                  <a:latin typeface="Palatino" charset="0"/>
                  <a:ea typeface="ＭＳ Ｐゴシック" charset="0"/>
                  <a:cs typeface="ＭＳ Ｐゴシック" charset="0"/>
                </a:rPr>
                <a:t>:  application d'un stimulus</a:t>
              </a:r>
            </a:p>
          </p:txBody>
        </p:sp>
      </p:grpSp>
      <p:grpSp>
        <p:nvGrpSpPr>
          <p:cNvPr id="3" name="Group 80">
            <a:extLst>
              <a:ext uri="{FF2B5EF4-FFF2-40B4-BE49-F238E27FC236}">
                <a16:creationId xmlns:a16="http://schemas.microsoft.com/office/drawing/2014/main" id="{6A08C19C-4E72-2059-F1E2-48435286B892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2438400"/>
            <a:ext cx="1485900" cy="2819400"/>
            <a:chOff x="2560" y="1536"/>
            <a:chExt cx="936" cy="1776"/>
          </a:xfrm>
        </p:grpSpPr>
        <p:sp>
          <p:nvSpPr>
            <p:cNvPr id="167971" name="Line 34">
              <a:extLst>
                <a:ext uri="{FF2B5EF4-FFF2-40B4-BE49-F238E27FC236}">
                  <a16:creationId xmlns:a16="http://schemas.microsoft.com/office/drawing/2014/main" id="{61F1800D-E635-591C-F605-2ECA88005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472"/>
              <a:ext cx="0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972" name="Line 35">
              <a:extLst>
                <a:ext uri="{FF2B5EF4-FFF2-40B4-BE49-F238E27FC236}">
                  <a16:creationId xmlns:a16="http://schemas.microsoft.com/office/drawing/2014/main" id="{32AC08AD-5277-0CEC-A034-F82D5040B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" y="2472"/>
              <a:ext cx="0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973" name="Line 36">
              <a:extLst>
                <a:ext uri="{FF2B5EF4-FFF2-40B4-BE49-F238E27FC236}">
                  <a16:creationId xmlns:a16="http://schemas.microsoft.com/office/drawing/2014/main" id="{44364060-C1D3-6109-5ADC-75E6D81D2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72"/>
              <a:ext cx="0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69" name="Line 37">
              <a:extLst>
                <a:ext uri="{FF2B5EF4-FFF2-40B4-BE49-F238E27FC236}">
                  <a16:creationId xmlns:a16="http://schemas.microsoft.com/office/drawing/2014/main" id="{8443FA0F-2C45-C54B-8E5A-7BAFD398AC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" y="2472"/>
              <a:ext cx="112" cy="0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70" name="Line 38">
              <a:extLst>
                <a:ext uri="{FF2B5EF4-FFF2-40B4-BE49-F238E27FC236}">
                  <a16:creationId xmlns:a16="http://schemas.microsoft.com/office/drawing/2014/main" id="{E2BAAEB3-7995-5F30-FE38-C84C0BEF9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4" y="1536"/>
              <a:ext cx="120" cy="936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71" name="Line 39">
              <a:extLst>
                <a:ext uri="{FF2B5EF4-FFF2-40B4-BE49-F238E27FC236}">
                  <a16:creationId xmlns:a16="http://schemas.microsoft.com/office/drawing/2014/main" id="{1C906A7F-B070-9ACF-6112-B2DDAFAFB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552"/>
              <a:ext cx="96" cy="920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72" name="Line 40">
              <a:extLst>
                <a:ext uri="{FF2B5EF4-FFF2-40B4-BE49-F238E27FC236}">
                  <a16:creationId xmlns:a16="http://schemas.microsoft.com/office/drawing/2014/main" id="{AE8B2C96-3D4F-1945-CF02-F90BD82A4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" y="2504"/>
              <a:ext cx="8" cy="0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73" name="Line 41">
              <a:extLst>
                <a:ext uri="{FF2B5EF4-FFF2-40B4-BE49-F238E27FC236}">
                  <a16:creationId xmlns:a16="http://schemas.microsoft.com/office/drawing/2014/main" id="{DD33EA95-EB53-A17F-32FC-65ED41D1F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4" y="2520"/>
              <a:ext cx="32" cy="16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74" name="Line 42">
              <a:extLst>
                <a:ext uri="{FF2B5EF4-FFF2-40B4-BE49-F238E27FC236}">
                  <a16:creationId xmlns:a16="http://schemas.microsoft.com/office/drawing/2014/main" id="{5E7C7B60-6A8A-C21E-7B19-602C695BE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2" y="2536"/>
              <a:ext cx="16" cy="0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75" name="Line 43">
              <a:extLst>
                <a:ext uri="{FF2B5EF4-FFF2-40B4-BE49-F238E27FC236}">
                  <a16:creationId xmlns:a16="http://schemas.microsoft.com/office/drawing/2014/main" id="{67DA5FA3-095B-65A5-DA1B-29F179979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536"/>
              <a:ext cx="16" cy="0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76" name="Line 44">
              <a:extLst>
                <a:ext uri="{FF2B5EF4-FFF2-40B4-BE49-F238E27FC236}">
                  <a16:creationId xmlns:a16="http://schemas.microsoft.com/office/drawing/2014/main" id="{97BB7AEA-FACD-1CBF-519F-222197E80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520"/>
              <a:ext cx="48" cy="16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7982" name="Line 45">
              <a:extLst>
                <a:ext uri="{FF2B5EF4-FFF2-40B4-BE49-F238E27FC236}">
                  <a16:creationId xmlns:a16="http://schemas.microsoft.com/office/drawing/2014/main" id="{DFBBB0C3-5C90-2957-21A4-71F23B9CE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" y="2520"/>
              <a:ext cx="16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78" name="Line 46">
              <a:extLst>
                <a:ext uri="{FF2B5EF4-FFF2-40B4-BE49-F238E27FC236}">
                  <a16:creationId xmlns:a16="http://schemas.microsoft.com/office/drawing/2014/main" id="{A2A3197A-0CB7-07D2-A80D-628769A30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0" y="2488"/>
              <a:ext cx="0" cy="32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79" name="Line 47">
              <a:extLst>
                <a:ext uri="{FF2B5EF4-FFF2-40B4-BE49-F238E27FC236}">
                  <a16:creationId xmlns:a16="http://schemas.microsoft.com/office/drawing/2014/main" id="{8DAE1C63-3C90-2DFA-253F-A26A6B2BEB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2" y="2472"/>
              <a:ext cx="24" cy="16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7985" name="Arc 48">
              <a:extLst>
                <a:ext uri="{FF2B5EF4-FFF2-40B4-BE49-F238E27FC236}">
                  <a16:creationId xmlns:a16="http://schemas.microsoft.com/office/drawing/2014/main" id="{871D852F-2EDF-3BE9-DE47-11ED2308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568"/>
              <a:ext cx="137" cy="168"/>
            </a:xfrm>
            <a:custGeom>
              <a:avLst/>
              <a:gdLst>
                <a:gd name="T0" fmla="*/ 0 w 17651"/>
                <a:gd name="T1" fmla="*/ 0 h 21600"/>
                <a:gd name="T2" fmla="*/ 0 w 17651"/>
                <a:gd name="T3" fmla="*/ 0 h 21600"/>
                <a:gd name="T4" fmla="*/ 0 w 17651"/>
                <a:gd name="T5" fmla="*/ 0 h 21600"/>
                <a:gd name="T6" fmla="*/ 0 60000 65536"/>
                <a:gd name="T7" fmla="*/ 0 60000 65536"/>
                <a:gd name="T8" fmla="*/ 0 60000 65536"/>
                <a:gd name="T9" fmla="*/ 0 w 17651"/>
                <a:gd name="T10" fmla="*/ 0 h 21600"/>
                <a:gd name="T11" fmla="*/ 17651 w 176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51" h="21600" fill="none" extrusionOk="0">
                  <a:moveTo>
                    <a:pt x="17651" y="19738"/>
                  </a:moveTo>
                  <a:cubicBezTo>
                    <a:pt x="14889" y="20965"/>
                    <a:pt x="11901" y="21599"/>
                    <a:pt x="8879" y="21599"/>
                  </a:cubicBezTo>
                  <a:cubicBezTo>
                    <a:pt x="5817" y="21599"/>
                    <a:pt x="2790" y="20949"/>
                    <a:pt x="-1" y="19690"/>
                  </a:cubicBezTo>
                </a:path>
                <a:path w="17651" h="21600" stroke="0" extrusionOk="0">
                  <a:moveTo>
                    <a:pt x="17651" y="19738"/>
                  </a:moveTo>
                  <a:cubicBezTo>
                    <a:pt x="14889" y="20965"/>
                    <a:pt x="11901" y="21599"/>
                    <a:pt x="8879" y="21599"/>
                  </a:cubicBezTo>
                  <a:cubicBezTo>
                    <a:pt x="5817" y="21599"/>
                    <a:pt x="2790" y="20949"/>
                    <a:pt x="-1" y="19690"/>
                  </a:cubicBezTo>
                  <a:lnTo>
                    <a:pt x="8879" y="0"/>
                  </a:lnTo>
                  <a:lnTo>
                    <a:pt x="17651" y="19738"/>
                  </a:lnTo>
                  <a:close/>
                </a:path>
              </a:pathLst>
            </a:custGeom>
            <a:solidFill>
              <a:srgbClr val="0337C6"/>
            </a:solidFill>
            <a:ln w="12700" cap="rnd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81" name="Line 49">
              <a:extLst>
                <a:ext uri="{FF2B5EF4-FFF2-40B4-BE49-F238E27FC236}">
                  <a16:creationId xmlns:a16="http://schemas.microsoft.com/office/drawing/2014/main" id="{77FF5814-04AD-9563-4473-40D7AD7AC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" y="2704"/>
              <a:ext cx="0" cy="48"/>
            </a:xfrm>
            <a:prstGeom prst="line">
              <a:avLst/>
            </a:prstGeom>
            <a:noFill/>
            <a:ln w="50800">
              <a:solidFill>
                <a:srgbClr val="0225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82" name="Rectangle 50">
              <a:extLst>
                <a:ext uri="{FF2B5EF4-FFF2-40B4-BE49-F238E27FC236}">
                  <a16:creationId xmlns:a16="http://schemas.microsoft.com/office/drawing/2014/main" id="{A5250D41-B56A-ABFF-469E-6EFE7DB32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976"/>
              <a:ext cx="3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  <a:latin typeface="Palatino" pitchFamily="2" charset="77"/>
                </a:rPr>
                <a:t>D</a:t>
              </a:r>
            </a:p>
          </p:txBody>
        </p:sp>
      </p:grpSp>
      <p:grpSp>
        <p:nvGrpSpPr>
          <p:cNvPr id="4" name="Group 81">
            <a:extLst>
              <a:ext uri="{FF2B5EF4-FFF2-40B4-BE49-F238E27FC236}">
                <a16:creationId xmlns:a16="http://schemas.microsoft.com/office/drawing/2014/main" id="{6D426A9A-A4D9-EB5F-9F01-906AA5CD2FE7}"/>
              </a:ext>
            </a:extLst>
          </p:cNvPr>
          <p:cNvGrpSpPr>
            <a:grpSpLocks/>
          </p:cNvGrpSpPr>
          <p:nvPr/>
        </p:nvGrpSpPr>
        <p:grpSpPr bwMode="auto">
          <a:xfrm>
            <a:off x="5499100" y="3162300"/>
            <a:ext cx="1435100" cy="2082800"/>
            <a:chOff x="3464" y="1992"/>
            <a:chExt cx="904" cy="1312"/>
          </a:xfrm>
        </p:grpSpPr>
        <p:sp>
          <p:nvSpPr>
            <p:cNvPr id="167952" name="Line 51">
              <a:extLst>
                <a:ext uri="{FF2B5EF4-FFF2-40B4-BE49-F238E27FC236}">
                  <a16:creationId xmlns:a16="http://schemas.microsoft.com/office/drawing/2014/main" id="{89AAABB3-1DCD-8692-F219-1AAE395BF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6" y="2472"/>
              <a:ext cx="0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48" name="Line 52">
              <a:extLst>
                <a:ext uri="{FF2B5EF4-FFF2-40B4-BE49-F238E27FC236}">
                  <a16:creationId xmlns:a16="http://schemas.microsoft.com/office/drawing/2014/main" id="{EF0120E3-0EF3-84C6-B6DE-B9E56EA0E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8" y="2472"/>
              <a:ext cx="16" cy="0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7954" name="Line 53">
              <a:extLst>
                <a:ext uri="{FF2B5EF4-FFF2-40B4-BE49-F238E27FC236}">
                  <a16:creationId xmlns:a16="http://schemas.microsoft.com/office/drawing/2014/main" id="{50C063E6-3110-FE0C-0735-6151F5181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6" y="2472"/>
              <a:ext cx="0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955" name="Line 54">
              <a:extLst>
                <a:ext uri="{FF2B5EF4-FFF2-40B4-BE49-F238E27FC236}">
                  <a16:creationId xmlns:a16="http://schemas.microsoft.com/office/drawing/2014/main" id="{8DCC4A6B-1D02-F47A-0823-F3820405E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" y="2472"/>
              <a:ext cx="0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51" name="Line 55">
              <a:extLst>
                <a:ext uri="{FF2B5EF4-FFF2-40B4-BE49-F238E27FC236}">
                  <a16:creationId xmlns:a16="http://schemas.microsoft.com/office/drawing/2014/main" id="{47537C27-D2BF-AB18-4300-B39C9709A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" y="2472"/>
              <a:ext cx="72" cy="0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52" name="Line 56">
              <a:extLst>
                <a:ext uri="{FF2B5EF4-FFF2-40B4-BE49-F238E27FC236}">
                  <a16:creationId xmlns:a16="http://schemas.microsoft.com/office/drawing/2014/main" id="{BB7FE9FE-6598-5BD9-EEA0-34D2C30DDC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4" y="1992"/>
              <a:ext cx="96" cy="480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53" name="Line 57">
              <a:extLst>
                <a:ext uri="{FF2B5EF4-FFF2-40B4-BE49-F238E27FC236}">
                  <a16:creationId xmlns:a16="http://schemas.microsoft.com/office/drawing/2014/main" id="{CFDD311F-0164-94E5-0DC5-ED924BE1F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" y="2008"/>
              <a:ext cx="64" cy="464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7959" name="Line 58">
              <a:extLst>
                <a:ext uri="{FF2B5EF4-FFF2-40B4-BE49-F238E27FC236}">
                  <a16:creationId xmlns:a16="http://schemas.microsoft.com/office/drawing/2014/main" id="{B4DC801D-D4C1-149C-B5ED-CA41080A1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8" y="2488"/>
              <a:ext cx="8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55" name="Line 59">
              <a:extLst>
                <a:ext uri="{FF2B5EF4-FFF2-40B4-BE49-F238E27FC236}">
                  <a16:creationId xmlns:a16="http://schemas.microsoft.com/office/drawing/2014/main" id="{79F0B73D-3D17-8725-56CE-9800F5873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8" y="2488"/>
              <a:ext cx="0" cy="16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7961" name="Line 60">
              <a:extLst>
                <a:ext uri="{FF2B5EF4-FFF2-40B4-BE49-F238E27FC236}">
                  <a16:creationId xmlns:a16="http://schemas.microsoft.com/office/drawing/2014/main" id="{A76E0877-B917-8C9C-7D81-38D274449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2504"/>
              <a:ext cx="0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962" name="Line 61">
              <a:extLst>
                <a:ext uri="{FF2B5EF4-FFF2-40B4-BE49-F238E27FC236}">
                  <a16:creationId xmlns:a16="http://schemas.microsoft.com/office/drawing/2014/main" id="{BDBFEEE2-2153-4EA2-B751-2B64822EA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2504"/>
              <a:ext cx="0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58" name="Line 62">
              <a:extLst>
                <a:ext uri="{FF2B5EF4-FFF2-40B4-BE49-F238E27FC236}">
                  <a16:creationId xmlns:a16="http://schemas.microsoft.com/office/drawing/2014/main" id="{B8628C1F-FC35-AFD7-31E2-8D98810DE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4" y="2488"/>
              <a:ext cx="16" cy="16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59" name="Line 63">
              <a:extLst>
                <a:ext uri="{FF2B5EF4-FFF2-40B4-BE49-F238E27FC236}">
                  <a16:creationId xmlns:a16="http://schemas.microsoft.com/office/drawing/2014/main" id="{C5DD498E-EDE1-D508-0078-D1C4C9706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2" y="2488"/>
              <a:ext cx="16" cy="0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7965" name="Line 64">
              <a:extLst>
                <a:ext uri="{FF2B5EF4-FFF2-40B4-BE49-F238E27FC236}">
                  <a16:creationId xmlns:a16="http://schemas.microsoft.com/office/drawing/2014/main" id="{355CA419-8F2F-26B4-5F31-6DF007C1E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4" y="2488"/>
              <a:ext cx="16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61" name="Line 65">
              <a:extLst>
                <a:ext uri="{FF2B5EF4-FFF2-40B4-BE49-F238E27FC236}">
                  <a16:creationId xmlns:a16="http://schemas.microsoft.com/office/drawing/2014/main" id="{B3FC3AE1-B278-FB34-67F1-A50D6BCBE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6" y="2472"/>
              <a:ext cx="32" cy="16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62" name="Line 66">
              <a:extLst>
                <a:ext uri="{FF2B5EF4-FFF2-40B4-BE49-F238E27FC236}">
                  <a16:creationId xmlns:a16="http://schemas.microsoft.com/office/drawing/2014/main" id="{9015265E-9D09-40F6-A5C5-7AD033638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0" y="2472"/>
              <a:ext cx="8" cy="0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7968" name="Arc 67">
              <a:extLst>
                <a:ext uri="{FF2B5EF4-FFF2-40B4-BE49-F238E27FC236}">
                  <a16:creationId xmlns:a16="http://schemas.microsoft.com/office/drawing/2014/main" id="{6083BCAC-C795-90D1-AAC3-40581F02C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2568"/>
              <a:ext cx="137" cy="168"/>
            </a:xfrm>
            <a:custGeom>
              <a:avLst/>
              <a:gdLst>
                <a:gd name="T0" fmla="*/ 0 w 17651"/>
                <a:gd name="T1" fmla="*/ 0 h 21600"/>
                <a:gd name="T2" fmla="*/ 0 w 17651"/>
                <a:gd name="T3" fmla="*/ 0 h 21600"/>
                <a:gd name="T4" fmla="*/ 0 w 17651"/>
                <a:gd name="T5" fmla="*/ 0 h 21600"/>
                <a:gd name="T6" fmla="*/ 0 60000 65536"/>
                <a:gd name="T7" fmla="*/ 0 60000 65536"/>
                <a:gd name="T8" fmla="*/ 0 60000 65536"/>
                <a:gd name="T9" fmla="*/ 0 w 17651"/>
                <a:gd name="T10" fmla="*/ 0 h 21600"/>
                <a:gd name="T11" fmla="*/ 17651 w 176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51" h="21600" fill="none" extrusionOk="0">
                  <a:moveTo>
                    <a:pt x="17651" y="19738"/>
                  </a:moveTo>
                  <a:cubicBezTo>
                    <a:pt x="14889" y="20965"/>
                    <a:pt x="11901" y="21599"/>
                    <a:pt x="8879" y="21599"/>
                  </a:cubicBezTo>
                  <a:cubicBezTo>
                    <a:pt x="5817" y="21599"/>
                    <a:pt x="2790" y="20949"/>
                    <a:pt x="-1" y="19690"/>
                  </a:cubicBezTo>
                </a:path>
                <a:path w="17651" h="21600" stroke="0" extrusionOk="0">
                  <a:moveTo>
                    <a:pt x="17651" y="19738"/>
                  </a:moveTo>
                  <a:cubicBezTo>
                    <a:pt x="14889" y="20965"/>
                    <a:pt x="11901" y="21599"/>
                    <a:pt x="8879" y="21599"/>
                  </a:cubicBezTo>
                  <a:cubicBezTo>
                    <a:pt x="5817" y="21599"/>
                    <a:pt x="2790" y="20949"/>
                    <a:pt x="-1" y="19690"/>
                  </a:cubicBezTo>
                  <a:lnTo>
                    <a:pt x="8879" y="0"/>
                  </a:lnTo>
                  <a:lnTo>
                    <a:pt x="17651" y="197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64" name="Line 68">
              <a:extLst>
                <a:ext uri="{FF2B5EF4-FFF2-40B4-BE49-F238E27FC236}">
                  <a16:creationId xmlns:a16="http://schemas.microsoft.com/office/drawing/2014/main" id="{982D19EC-CADB-97BA-8340-9571B0B64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" y="2704"/>
              <a:ext cx="0" cy="48"/>
            </a:xfrm>
            <a:prstGeom prst="line">
              <a:avLst/>
            </a:prstGeom>
            <a:noFill/>
            <a:ln w="50800">
              <a:solidFill>
                <a:srgbClr val="02258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2065" name="Rectangle 69">
              <a:extLst>
                <a:ext uri="{FF2B5EF4-FFF2-40B4-BE49-F238E27FC236}">
                  <a16:creationId xmlns:a16="http://schemas.microsoft.com/office/drawing/2014/main" id="{DEBC8B2F-4634-8106-652A-9010E72D3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2968"/>
              <a:ext cx="3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  <a:latin typeface="Palatino" pitchFamily="2" charset="77"/>
                </a:rPr>
                <a:t>2D</a:t>
              </a:r>
            </a:p>
          </p:txBody>
        </p:sp>
      </p:grpSp>
      <p:grpSp>
        <p:nvGrpSpPr>
          <p:cNvPr id="5" name="Group 82">
            <a:extLst>
              <a:ext uri="{FF2B5EF4-FFF2-40B4-BE49-F238E27FC236}">
                <a16:creationId xmlns:a16="http://schemas.microsoft.com/office/drawing/2014/main" id="{A45C81A5-8E25-E3C6-4EE2-46021149BFD1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924300"/>
            <a:ext cx="1663700" cy="1333500"/>
            <a:chOff x="4416" y="2472"/>
            <a:chExt cx="1048" cy="840"/>
          </a:xfrm>
        </p:grpSpPr>
        <p:sp>
          <p:nvSpPr>
            <p:cNvPr id="167945" name="Line 70">
              <a:extLst>
                <a:ext uri="{FF2B5EF4-FFF2-40B4-BE49-F238E27FC236}">
                  <a16:creationId xmlns:a16="http://schemas.microsoft.com/office/drawing/2014/main" id="{ED1E097A-F61F-9F7F-1390-C7285008E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472"/>
              <a:ext cx="16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946" name="Line 71">
              <a:extLst>
                <a:ext uri="{FF2B5EF4-FFF2-40B4-BE49-F238E27FC236}">
                  <a16:creationId xmlns:a16="http://schemas.microsoft.com/office/drawing/2014/main" id="{4A309DAB-66BB-FF0F-ACF9-04752E0DE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472"/>
              <a:ext cx="0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947" name="Line 72">
              <a:extLst>
                <a:ext uri="{FF2B5EF4-FFF2-40B4-BE49-F238E27FC236}">
                  <a16:creationId xmlns:a16="http://schemas.microsoft.com/office/drawing/2014/main" id="{D9EFA104-60B3-611B-4F76-9B847A1B7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8" y="2472"/>
              <a:ext cx="0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43" name="Line 73">
              <a:extLst>
                <a:ext uri="{FF2B5EF4-FFF2-40B4-BE49-F238E27FC236}">
                  <a16:creationId xmlns:a16="http://schemas.microsoft.com/office/drawing/2014/main" id="{D865016B-8831-EBA3-66A3-B8F570BA8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8" y="2472"/>
              <a:ext cx="936" cy="0"/>
            </a:xfrm>
            <a:prstGeom prst="line">
              <a:avLst/>
            </a:prstGeom>
            <a:noFill/>
            <a:ln w="50800">
              <a:solidFill>
                <a:srgbClr val="7200C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7949" name="Arc 74">
              <a:extLst>
                <a:ext uri="{FF2B5EF4-FFF2-40B4-BE49-F238E27FC236}">
                  <a16:creationId xmlns:a16="http://schemas.microsoft.com/office/drawing/2014/main" id="{BC78A900-D7A9-53AE-50B5-21F14E9E0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568"/>
              <a:ext cx="137" cy="168"/>
            </a:xfrm>
            <a:custGeom>
              <a:avLst/>
              <a:gdLst>
                <a:gd name="T0" fmla="*/ 0 w 17651"/>
                <a:gd name="T1" fmla="*/ 0 h 21600"/>
                <a:gd name="T2" fmla="*/ 0 w 17651"/>
                <a:gd name="T3" fmla="*/ 0 h 21600"/>
                <a:gd name="T4" fmla="*/ 0 w 17651"/>
                <a:gd name="T5" fmla="*/ 0 h 21600"/>
                <a:gd name="T6" fmla="*/ 0 60000 65536"/>
                <a:gd name="T7" fmla="*/ 0 60000 65536"/>
                <a:gd name="T8" fmla="*/ 0 60000 65536"/>
                <a:gd name="T9" fmla="*/ 0 w 17651"/>
                <a:gd name="T10" fmla="*/ 0 h 21600"/>
                <a:gd name="T11" fmla="*/ 17651 w 176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51" h="21600" fill="none" extrusionOk="0">
                  <a:moveTo>
                    <a:pt x="17651" y="19738"/>
                  </a:moveTo>
                  <a:cubicBezTo>
                    <a:pt x="14889" y="20965"/>
                    <a:pt x="11901" y="21599"/>
                    <a:pt x="8879" y="21599"/>
                  </a:cubicBezTo>
                  <a:cubicBezTo>
                    <a:pt x="5817" y="21599"/>
                    <a:pt x="2790" y="20949"/>
                    <a:pt x="-1" y="19690"/>
                  </a:cubicBezTo>
                </a:path>
                <a:path w="17651" h="21600" stroke="0" extrusionOk="0">
                  <a:moveTo>
                    <a:pt x="17651" y="19738"/>
                  </a:moveTo>
                  <a:cubicBezTo>
                    <a:pt x="14889" y="20965"/>
                    <a:pt x="11901" y="21599"/>
                    <a:pt x="8879" y="21599"/>
                  </a:cubicBezTo>
                  <a:cubicBezTo>
                    <a:pt x="5817" y="21599"/>
                    <a:pt x="2790" y="20949"/>
                    <a:pt x="-1" y="19690"/>
                  </a:cubicBezTo>
                  <a:lnTo>
                    <a:pt x="8879" y="0"/>
                  </a:lnTo>
                  <a:lnTo>
                    <a:pt x="17651" y="1973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rnd">
              <a:solidFill>
                <a:schemeClr val="tx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950" name="Line 75">
              <a:extLst>
                <a:ext uri="{FF2B5EF4-FFF2-40B4-BE49-F238E27FC236}">
                  <a16:creationId xmlns:a16="http://schemas.microsoft.com/office/drawing/2014/main" id="{A9A0CF45-3ADC-FB22-0B44-BBD104E81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2" y="2704"/>
              <a:ext cx="0" cy="48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046" name="Rectangle 76">
              <a:extLst>
                <a:ext uri="{FF2B5EF4-FFF2-40B4-BE49-F238E27FC236}">
                  <a16:creationId xmlns:a16="http://schemas.microsoft.com/office/drawing/2014/main" id="{144E015E-DC8F-8DE5-0F31-E8ED54949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976"/>
              <a:ext cx="3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00"/>
                  </a:solidFill>
                  <a:latin typeface="Palatino" pitchFamily="2" charset="77"/>
                </a:rPr>
                <a:t>3D</a:t>
              </a:r>
            </a:p>
          </p:txBody>
        </p:sp>
      </p:grpSp>
      <p:sp>
        <p:nvSpPr>
          <p:cNvPr id="47183" name="Rectangle 79">
            <a:extLst>
              <a:ext uri="{FF2B5EF4-FFF2-40B4-BE49-F238E27FC236}">
                <a16:creationId xmlns:a16="http://schemas.microsoft.com/office/drawing/2014/main" id="{C6A8C9A7-FC0F-C265-840A-44C653BE3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Effet anesthésique local</a:t>
            </a:r>
          </a:p>
        </p:txBody>
      </p:sp>
      <p:sp>
        <p:nvSpPr>
          <p:cNvPr id="172039" name="Text Box 84">
            <a:extLst>
              <a:ext uri="{FF2B5EF4-FFF2-40B4-BE49-F238E27FC236}">
                <a16:creationId xmlns:a16="http://schemas.microsoft.com/office/drawing/2014/main" id="{B54D1395-6564-31AF-67A4-3B5ADF1E4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</a:rPr>
              <a:t>dynamie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Espace réservé du numéro de diapositive 3">
            <a:extLst>
              <a:ext uri="{FF2B5EF4-FFF2-40B4-BE49-F238E27FC236}">
                <a16:creationId xmlns:a16="http://schemas.microsoft.com/office/drawing/2014/main" id="{14384C86-0760-F3FE-8A6E-93C5AD47DC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7057886-474A-E743-8961-15372D034039}" type="slidenum">
              <a:rPr lang="fr-FR" altLang="fr-FR" sz="1000" smtClean="0">
                <a:solidFill>
                  <a:schemeClr val="folHlink"/>
                </a:solidFill>
              </a:rPr>
              <a:pPr/>
              <a:t>82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74082" name="Freeform 5" descr="10%">
            <a:extLst>
              <a:ext uri="{FF2B5EF4-FFF2-40B4-BE49-F238E27FC236}">
                <a16:creationId xmlns:a16="http://schemas.microsoft.com/office/drawing/2014/main" id="{256143C4-13EF-6515-B22F-112EC9654EBB}"/>
              </a:ext>
            </a:extLst>
          </p:cNvPr>
          <p:cNvSpPr>
            <a:spLocks/>
          </p:cNvSpPr>
          <p:nvPr/>
        </p:nvSpPr>
        <p:spPr bwMode="auto">
          <a:xfrm>
            <a:off x="1643063" y="2906713"/>
            <a:ext cx="1017587" cy="2884487"/>
          </a:xfrm>
          <a:custGeom>
            <a:avLst/>
            <a:gdLst>
              <a:gd name="T0" fmla="*/ 2147483646 w 641"/>
              <a:gd name="T1" fmla="*/ 2147483646 h 1817"/>
              <a:gd name="T2" fmla="*/ 2147483646 w 641"/>
              <a:gd name="T3" fmla="*/ 2147483646 h 1817"/>
              <a:gd name="T4" fmla="*/ 2147483646 w 641"/>
              <a:gd name="T5" fmla="*/ 2147483646 h 1817"/>
              <a:gd name="T6" fmla="*/ 2147483646 w 641"/>
              <a:gd name="T7" fmla="*/ 2147483646 h 1817"/>
              <a:gd name="T8" fmla="*/ 2147483646 w 641"/>
              <a:gd name="T9" fmla="*/ 2147483646 h 1817"/>
              <a:gd name="T10" fmla="*/ 2147483646 w 641"/>
              <a:gd name="T11" fmla="*/ 2147483646 h 1817"/>
              <a:gd name="T12" fmla="*/ 2147483646 w 641"/>
              <a:gd name="T13" fmla="*/ 2147483646 h 1817"/>
              <a:gd name="T14" fmla="*/ 2147483646 w 641"/>
              <a:gd name="T15" fmla="*/ 2147483646 h 1817"/>
              <a:gd name="T16" fmla="*/ 2147483646 w 641"/>
              <a:gd name="T17" fmla="*/ 2147483646 h 1817"/>
              <a:gd name="T18" fmla="*/ 2147483646 w 641"/>
              <a:gd name="T19" fmla="*/ 2147483646 h 1817"/>
              <a:gd name="T20" fmla="*/ 2147483646 w 641"/>
              <a:gd name="T21" fmla="*/ 2147483646 h 1817"/>
              <a:gd name="T22" fmla="*/ 2147483646 w 641"/>
              <a:gd name="T23" fmla="*/ 2147483646 h 1817"/>
              <a:gd name="T24" fmla="*/ 2147483646 w 641"/>
              <a:gd name="T25" fmla="*/ 2147483646 h 1817"/>
              <a:gd name="T26" fmla="*/ 2147483646 w 641"/>
              <a:gd name="T27" fmla="*/ 2147483646 h 1817"/>
              <a:gd name="T28" fmla="*/ 2147483646 w 641"/>
              <a:gd name="T29" fmla="*/ 2147483646 h 1817"/>
              <a:gd name="T30" fmla="*/ 2147483646 w 641"/>
              <a:gd name="T31" fmla="*/ 2147483646 h 1817"/>
              <a:gd name="T32" fmla="*/ 2147483646 w 641"/>
              <a:gd name="T33" fmla="*/ 2147483646 h 1817"/>
              <a:gd name="T34" fmla="*/ 2147483646 w 641"/>
              <a:gd name="T35" fmla="*/ 2147483646 h 1817"/>
              <a:gd name="T36" fmla="*/ 2147483646 w 641"/>
              <a:gd name="T37" fmla="*/ 2147483646 h 1817"/>
              <a:gd name="T38" fmla="*/ 2147483646 w 641"/>
              <a:gd name="T39" fmla="*/ 2147483646 h 1817"/>
              <a:gd name="T40" fmla="*/ 2147483646 w 641"/>
              <a:gd name="T41" fmla="*/ 2147483646 h 1817"/>
              <a:gd name="T42" fmla="*/ 2147483646 w 641"/>
              <a:gd name="T43" fmla="*/ 2147483646 h 1817"/>
              <a:gd name="T44" fmla="*/ 2147483646 w 641"/>
              <a:gd name="T45" fmla="*/ 2147483646 h 1817"/>
              <a:gd name="T46" fmla="*/ 2147483646 w 641"/>
              <a:gd name="T47" fmla="*/ 2147483646 h 1817"/>
              <a:gd name="T48" fmla="*/ 2147483646 w 641"/>
              <a:gd name="T49" fmla="*/ 2147483646 h 1817"/>
              <a:gd name="T50" fmla="*/ 2147483646 w 641"/>
              <a:gd name="T51" fmla="*/ 0 h 1817"/>
              <a:gd name="T52" fmla="*/ 2147483646 w 641"/>
              <a:gd name="T53" fmla="*/ 0 h 1817"/>
              <a:gd name="T54" fmla="*/ 2147483646 w 641"/>
              <a:gd name="T55" fmla="*/ 2147483646 h 1817"/>
              <a:gd name="T56" fmla="*/ 2147483646 w 641"/>
              <a:gd name="T57" fmla="*/ 2147483646 h 1817"/>
              <a:gd name="T58" fmla="*/ 2147483646 w 641"/>
              <a:gd name="T59" fmla="*/ 2147483646 h 1817"/>
              <a:gd name="T60" fmla="*/ 2147483646 w 641"/>
              <a:gd name="T61" fmla="*/ 2147483646 h 1817"/>
              <a:gd name="T62" fmla="*/ 2147483646 w 641"/>
              <a:gd name="T63" fmla="*/ 2147483646 h 1817"/>
              <a:gd name="T64" fmla="*/ 2147483646 w 641"/>
              <a:gd name="T65" fmla="*/ 2147483646 h 1817"/>
              <a:gd name="T66" fmla="*/ 2147483646 w 641"/>
              <a:gd name="T67" fmla="*/ 2147483646 h 1817"/>
              <a:gd name="T68" fmla="*/ 2147483646 w 641"/>
              <a:gd name="T69" fmla="*/ 2147483646 h 1817"/>
              <a:gd name="T70" fmla="*/ 2147483646 w 641"/>
              <a:gd name="T71" fmla="*/ 2147483646 h 1817"/>
              <a:gd name="T72" fmla="*/ 2147483646 w 641"/>
              <a:gd name="T73" fmla="*/ 2147483646 h 1817"/>
              <a:gd name="T74" fmla="*/ 2147483646 w 641"/>
              <a:gd name="T75" fmla="*/ 2147483646 h 1817"/>
              <a:gd name="T76" fmla="*/ 2147483646 w 641"/>
              <a:gd name="T77" fmla="*/ 2147483646 h 1817"/>
              <a:gd name="T78" fmla="*/ 2147483646 w 641"/>
              <a:gd name="T79" fmla="*/ 2147483646 h 1817"/>
              <a:gd name="T80" fmla="*/ 0 w 641"/>
              <a:gd name="T81" fmla="*/ 2147483646 h 1817"/>
              <a:gd name="T82" fmla="*/ 2147483646 w 641"/>
              <a:gd name="T83" fmla="*/ 2147483646 h 1817"/>
              <a:gd name="T84" fmla="*/ 2147483646 w 641"/>
              <a:gd name="T85" fmla="*/ 2147483646 h 1817"/>
              <a:gd name="T86" fmla="*/ 2147483646 w 641"/>
              <a:gd name="T87" fmla="*/ 2147483646 h 1817"/>
              <a:gd name="T88" fmla="*/ 2147483646 w 641"/>
              <a:gd name="T89" fmla="*/ 2147483646 h 1817"/>
              <a:gd name="T90" fmla="*/ 2147483646 w 641"/>
              <a:gd name="T91" fmla="*/ 2147483646 h 1817"/>
              <a:gd name="T92" fmla="*/ 2147483646 w 641"/>
              <a:gd name="T93" fmla="*/ 2147483646 h 1817"/>
              <a:gd name="T94" fmla="*/ 2147483646 w 641"/>
              <a:gd name="T95" fmla="*/ 2147483646 h 1817"/>
              <a:gd name="T96" fmla="*/ 2147483646 w 641"/>
              <a:gd name="T97" fmla="*/ 2147483646 h 1817"/>
              <a:gd name="T98" fmla="*/ 2147483646 w 641"/>
              <a:gd name="T99" fmla="*/ 2147483646 h 1817"/>
              <a:gd name="T100" fmla="*/ 2147483646 w 641"/>
              <a:gd name="T101" fmla="*/ 2147483646 h 1817"/>
              <a:gd name="T102" fmla="*/ 2147483646 w 641"/>
              <a:gd name="T103" fmla="*/ 2147483646 h 1817"/>
              <a:gd name="T104" fmla="*/ 2147483646 w 641"/>
              <a:gd name="T105" fmla="*/ 2147483646 h 181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1"/>
              <a:gd name="T160" fmla="*/ 0 h 1817"/>
              <a:gd name="T161" fmla="*/ 641 w 641"/>
              <a:gd name="T162" fmla="*/ 1817 h 181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1" h="1817">
                <a:moveTo>
                  <a:pt x="200" y="1808"/>
                </a:moveTo>
                <a:lnTo>
                  <a:pt x="216" y="1808"/>
                </a:lnTo>
                <a:lnTo>
                  <a:pt x="232" y="1808"/>
                </a:lnTo>
                <a:lnTo>
                  <a:pt x="264" y="1808"/>
                </a:lnTo>
                <a:lnTo>
                  <a:pt x="312" y="1800"/>
                </a:lnTo>
                <a:lnTo>
                  <a:pt x="344" y="1784"/>
                </a:lnTo>
                <a:lnTo>
                  <a:pt x="376" y="1768"/>
                </a:lnTo>
                <a:lnTo>
                  <a:pt x="416" y="1736"/>
                </a:lnTo>
                <a:lnTo>
                  <a:pt x="432" y="1712"/>
                </a:lnTo>
                <a:lnTo>
                  <a:pt x="448" y="1696"/>
                </a:lnTo>
                <a:lnTo>
                  <a:pt x="464" y="1672"/>
                </a:lnTo>
                <a:lnTo>
                  <a:pt x="472" y="1640"/>
                </a:lnTo>
                <a:lnTo>
                  <a:pt x="480" y="1616"/>
                </a:lnTo>
                <a:lnTo>
                  <a:pt x="496" y="1592"/>
                </a:lnTo>
                <a:lnTo>
                  <a:pt x="504" y="1568"/>
                </a:lnTo>
                <a:lnTo>
                  <a:pt x="504" y="1528"/>
                </a:lnTo>
                <a:lnTo>
                  <a:pt x="512" y="1504"/>
                </a:lnTo>
                <a:lnTo>
                  <a:pt x="520" y="1464"/>
                </a:lnTo>
                <a:lnTo>
                  <a:pt x="536" y="1392"/>
                </a:lnTo>
                <a:lnTo>
                  <a:pt x="536" y="1312"/>
                </a:lnTo>
                <a:lnTo>
                  <a:pt x="536" y="1224"/>
                </a:lnTo>
                <a:lnTo>
                  <a:pt x="536" y="1136"/>
                </a:lnTo>
                <a:lnTo>
                  <a:pt x="544" y="1072"/>
                </a:lnTo>
                <a:lnTo>
                  <a:pt x="544" y="1032"/>
                </a:lnTo>
                <a:lnTo>
                  <a:pt x="544" y="1008"/>
                </a:lnTo>
                <a:lnTo>
                  <a:pt x="544" y="1000"/>
                </a:lnTo>
                <a:lnTo>
                  <a:pt x="544" y="992"/>
                </a:lnTo>
                <a:lnTo>
                  <a:pt x="552" y="960"/>
                </a:lnTo>
                <a:lnTo>
                  <a:pt x="568" y="928"/>
                </a:lnTo>
                <a:lnTo>
                  <a:pt x="576" y="896"/>
                </a:lnTo>
                <a:lnTo>
                  <a:pt x="576" y="888"/>
                </a:lnTo>
                <a:lnTo>
                  <a:pt x="584" y="856"/>
                </a:lnTo>
                <a:lnTo>
                  <a:pt x="608" y="824"/>
                </a:lnTo>
                <a:lnTo>
                  <a:pt x="616" y="792"/>
                </a:lnTo>
                <a:lnTo>
                  <a:pt x="632" y="744"/>
                </a:lnTo>
                <a:lnTo>
                  <a:pt x="632" y="728"/>
                </a:lnTo>
                <a:lnTo>
                  <a:pt x="640" y="720"/>
                </a:lnTo>
                <a:lnTo>
                  <a:pt x="640" y="696"/>
                </a:lnTo>
                <a:lnTo>
                  <a:pt x="640" y="672"/>
                </a:lnTo>
                <a:lnTo>
                  <a:pt x="640" y="656"/>
                </a:lnTo>
                <a:lnTo>
                  <a:pt x="640" y="608"/>
                </a:lnTo>
                <a:lnTo>
                  <a:pt x="640" y="576"/>
                </a:lnTo>
                <a:lnTo>
                  <a:pt x="640" y="536"/>
                </a:lnTo>
                <a:lnTo>
                  <a:pt x="632" y="504"/>
                </a:lnTo>
                <a:lnTo>
                  <a:pt x="632" y="488"/>
                </a:lnTo>
                <a:lnTo>
                  <a:pt x="616" y="472"/>
                </a:lnTo>
                <a:lnTo>
                  <a:pt x="616" y="464"/>
                </a:lnTo>
                <a:lnTo>
                  <a:pt x="608" y="456"/>
                </a:lnTo>
                <a:lnTo>
                  <a:pt x="608" y="432"/>
                </a:lnTo>
                <a:lnTo>
                  <a:pt x="584" y="400"/>
                </a:lnTo>
                <a:lnTo>
                  <a:pt x="576" y="384"/>
                </a:lnTo>
                <a:lnTo>
                  <a:pt x="568" y="360"/>
                </a:lnTo>
                <a:lnTo>
                  <a:pt x="552" y="336"/>
                </a:lnTo>
                <a:lnTo>
                  <a:pt x="552" y="320"/>
                </a:lnTo>
                <a:lnTo>
                  <a:pt x="544" y="288"/>
                </a:lnTo>
                <a:lnTo>
                  <a:pt x="544" y="272"/>
                </a:lnTo>
                <a:lnTo>
                  <a:pt x="536" y="256"/>
                </a:lnTo>
                <a:lnTo>
                  <a:pt x="520" y="232"/>
                </a:lnTo>
                <a:lnTo>
                  <a:pt x="512" y="216"/>
                </a:lnTo>
                <a:lnTo>
                  <a:pt x="504" y="184"/>
                </a:lnTo>
                <a:lnTo>
                  <a:pt x="496" y="168"/>
                </a:lnTo>
                <a:lnTo>
                  <a:pt x="496" y="152"/>
                </a:lnTo>
                <a:lnTo>
                  <a:pt x="480" y="136"/>
                </a:lnTo>
                <a:lnTo>
                  <a:pt x="480" y="120"/>
                </a:lnTo>
                <a:lnTo>
                  <a:pt x="472" y="104"/>
                </a:lnTo>
                <a:lnTo>
                  <a:pt x="472" y="96"/>
                </a:lnTo>
                <a:lnTo>
                  <a:pt x="464" y="96"/>
                </a:lnTo>
                <a:lnTo>
                  <a:pt x="448" y="88"/>
                </a:lnTo>
                <a:lnTo>
                  <a:pt x="448" y="64"/>
                </a:lnTo>
                <a:lnTo>
                  <a:pt x="440" y="64"/>
                </a:lnTo>
                <a:lnTo>
                  <a:pt x="432" y="56"/>
                </a:lnTo>
                <a:lnTo>
                  <a:pt x="416" y="48"/>
                </a:lnTo>
                <a:lnTo>
                  <a:pt x="408" y="32"/>
                </a:lnTo>
                <a:lnTo>
                  <a:pt x="384" y="24"/>
                </a:lnTo>
                <a:lnTo>
                  <a:pt x="368" y="16"/>
                </a:lnTo>
                <a:lnTo>
                  <a:pt x="352" y="16"/>
                </a:lnTo>
                <a:lnTo>
                  <a:pt x="344" y="0"/>
                </a:lnTo>
                <a:lnTo>
                  <a:pt x="336" y="0"/>
                </a:lnTo>
                <a:lnTo>
                  <a:pt x="328" y="0"/>
                </a:lnTo>
                <a:lnTo>
                  <a:pt x="304" y="0"/>
                </a:lnTo>
                <a:lnTo>
                  <a:pt x="296" y="0"/>
                </a:lnTo>
                <a:lnTo>
                  <a:pt x="280" y="16"/>
                </a:lnTo>
                <a:lnTo>
                  <a:pt x="272" y="16"/>
                </a:lnTo>
                <a:lnTo>
                  <a:pt x="264" y="24"/>
                </a:lnTo>
                <a:lnTo>
                  <a:pt x="248" y="32"/>
                </a:lnTo>
                <a:lnTo>
                  <a:pt x="232" y="56"/>
                </a:lnTo>
                <a:lnTo>
                  <a:pt x="208" y="72"/>
                </a:lnTo>
                <a:lnTo>
                  <a:pt x="200" y="96"/>
                </a:lnTo>
                <a:lnTo>
                  <a:pt x="184" y="104"/>
                </a:lnTo>
                <a:lnTo>
                  <a:pt x="184" y="120"/>
                </a:lnTo>
                <a:lnTo>
                  <a:pt x="176" y="128"/>
                </a:lnTo>
                <a:lnTo>
                  <a:pt x="176" y="136"/>
                </a:lnTo>
                <a:lnTo>
                  <a:pt x="168" y="160"/>
                </a:lnTo>
                <a:lnTo>
                  <a:pt x="168" y="168"/>
                </a:lnTo>
                <a:lnTo>
                  <a:pt x="160" y="184"/>
                </a:lnTo>
                <a:lnTo>
                  <a:pt x="160" y="192"/>
                </a:lnTo>
                <a:lnTo>
                  <a:pt x="160" y="200"/>
                </a:lnTo>
                <a:lnTo>
                  <a:pt x="160" y="224"/>
                </a:lnTo>
                <a:lnTo>
                  <a:pt x="160" y="232"/>
                </a:lnTo>
                <a:lnTo>
                  <a:pt x="160" y="256"/>
                </a:lnTo>
                <a:lnTo>
                  <a:pt x="160" y="272"/>
                </a:lnTo>
                <a:lnTo>
                  <a:pt x="160" y="288"/>
                </a:lnTo>
                <a:lnTo>
                  <a:pt x="160" y="304"/>
                </a:lnTo>
                <a:lnTo>
                  <a:pt x="168" y="328"/>
                </a:lnTo>
                <a:lnTo>
                  <a:pt x="168" y="352"/>
                </a:lnTo>
                <a:lnTo>
                  <a:pt x="168" y="368"/>
                </a:lnTo>
                <a:lnTo>
                  <a:pt x="176" y="408"/>
                </a:lnTo>
                <a:lnTo>
                  <a:pt x="176" y="424"/>
                </a:lnTo>
                <a:lnTo>
                  <a:pt x="176" y="440"/>
                </a:lnTo>
                <a:lnTo>
                  <a:pt x="176" y="488"/>
                </a:lnTo>
                <a:lnTo>
                  <a:pt x="176" y="528"/>
                </a:lnTo>
                <a:lnTo>
                  <a:pt x="168" y="592"/>
                </a:lnTo>
                <a:lnTo>
                  <a:pt x="160" y="656"/>
                </a:lnTo>
                <a:lnTo>
                  <a:pt x="144" y="704"/>
                </a:lnTo>
                <a:lnTo>
                  <a:pt x="128" y="760"/>
                </a:lnTo>
                <a:lnTo>
                  <a:pt x="112" y="800"/>
                </a:lnTo>
                <a:lnTo>
                  <a:pt x="80" y="872"/>
                </a:lnTo>
                <a:lnTo>
                  <a:pt x="64" y="928"/>
                </a:lnTo>
                <a:lnTo>
                  <a:pt x="40" y="992"/>
                </a:lnTo>
                <a:lnTo>
                  <a:pt x="32" y="1040"/>
                </a:lnTo>
                <a:lnTo>
                  <a:pt x="16" y="1096"/>
                </a:lnTo>
                <a:lnTo>
                  <a:pt x="8" y="1136"/>
                </a:lnTo>
                <a:lnTo>
                  <a:pt x="0" y="1168"/>
                </a:lnTo>
                <a:lnTo>
                  <a:pt x="0" y="1200"/>
                </a:lnTo>
                <a:lnTo>
                  <a:pt x="8" y="1264"/>
                </a:lnTo>
                <a:lnTo>
                  <a:pt x="16" y="1304"/>
                </a:lnTo>
                <a:lnTo>
                  <a:pt x="40" y="1344"/>
                </a:lnTo>
                <a:lnTo>
                  <a:pt x="64" y="1376"/>
                </a:lnTo>
                <a:lnTo>
                  <a:pt x="72" y="1400"/>
                </a:lnTo>
                <a:lnTo>
                  <a:pt x="80" y="1424"/>
                </a:lnTo>
                <a:lnTo>
                  <a:pt x="104" y="1440"/>
                </a:lnTo>
                <a:lnTo>
                  <a:pt x="112" y="1464"/>
                </a:lnTo>
                <a:lnTo>
                  <a:pt x="112" y="1472"/>
                </a:lnTo>
                <a:lnTo>
                  <a:pt x="112" y="1496"/>
                </a:lnTo>
                <a:lnTo>
                  <a:pt x="112" y="1512"/>
                </a:lnTo>
                <a:lnTo>
                  <a:pt x="112" y="1528"/>
                </a:lnTo>
                <a:lnTo>
                  <a:pt x="112" y="1544"/>
                </a:lnTo>
                <a:lnTo>
                  <a:pt x="112" y="1568"/>
                </a:lnTo>
                <a:lnTo>
                  <a:pt x="112" y="1592"/>
                </a:lnTo>
                <a:lnTo>
                  <a:pt x="112" y="1616"/>
                </a:lnTo>
                <a:lnTo>
                  <a:pt x="112" y="1632"/>
                </a:lnTo>
                <a:lnTo>
                  <a:pt x="112" y="1640"/>
                </a:lnTo>
                <a:lnTo>
                  <a:pt x="112" y="1648"/>
                </a:lnTo>
                <a:lnTo>
                  <a:pt x="112" y="1664"/>
                </a:lnTo>
                <a:lnTo>
                  <a:pt x="112" y="1672"/>
                </a:lnTo>
                <a:lnTo>
                  <a:pt x="128" y="1680"/>
                </a:lnTo>
                <a:lnTo>
                  <a:pt x="128" y="1696"/>
                </a:lnTo>
                <a:lnTo>
                  <a:pt x="136" y="1704"/>
                </a:lnTo>
                <a:lnTo>
                  <a:pt x="144" y="1712"/>
                </a:lnTo>
                <a:lnTo>
                  <a:pt x="160" y="1728"/>
                </a:lnTo>
                <a:lnTo>
                  <a:pt x="160" y="1736"/>
                </a:lnTo>
                <a:lnTo>
                  <a:pt x="160" y="1744"/>
                </a:lnTo>
                <a:lnTo>
                  <a:pt x="160" y="1760"/>
                </a:lnTo>
                <a:lnTo>
                  <a:pt x="160" y="1768"/>
                </a:lnTo>
                <a:lnTo>
                  <a:pt x="160" y="1776"/>
                </a:lnTo>
                <a:lnTo>
                  <a:pt x="160" y="1784"/>
                </a:lnTo>
                <a:lnTo>
                  <a:pt x="160" y="1800"/>
                </a:lnTo>
                <a:lnTo>
                  <a:pt x="160" y="1808"/>
                </a:lnTo>
                <a:lnTo>
                  <a:pt x="160" y="1816"/>
                </a:lnTo>
                <a:lnTo>
                  <a:pt x="168" y="1816"/>
                </a:lnTo>
                <a:lnTo>
                  <a:pt x="176" y="1816"/>
                </a:ln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CCAA8547-0848-8519-00DC-38DEF354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338" y="2581275"/>
            <a:ext cx="2438400" cy="939800"/>
          </a:xfrm>
          <a:prstGeom prst="rect">
            <a:avLst/>
          </a:prstGeom>
          <a:noFill/>
          <a:ln>
            <a:noFill/>
          </a:ln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  <a:defRPr/>
            </a:pPr>
            <a:r>
              <a:rPr lang="fr-FR" altLang="fr-FR" b="1" dirty="0">
                <a:solidFill>
                  <a:srgbClr val="FEFF2A"/>
                </a:solidFill>
                <a:highlight>
                  <a:srgbClr val="C0C0C0"/>
                </a:highlight>
                <a:latin typeface="Palatino" pitchFamily="2" charset="77"/>
              </a:rPr>
              <a:t>Suppression de </a:t>
            </a:r>
            <a:br>
              <a:rPr lang="fr-FR" altLang="fr-FR" b="1" dirty="0">
                <a:solidFill>
                  <a:srgbClr val="FEFF2A"/>
                </a:solidFill>
                <a:highlight>
                  <a:srgbClr val="C0C0C0"/>
                </a:highlight>
                <a:latin typeface="Palatino" pitchFamily="2" charset="77"/>
              </a:rPr>
            </a:br>
            <a:r>
              <a:rPr lang="fr-FR" altLang="fr-FR" b="1" dirty="0">
                <a:solidFill>
                  <a:srgbClr val="FEFF2A"/>
                </a:solidFill>
                <a:highlight>
                  <a:srgbClr val="C0C0C0"/>
                </a:highlight>
                <a:latin typeface="Palatino" pitchFamily="2" charset="77"/>
              </a:rPr>
              <a:t>l'excitabilité</a:t>
            </a:r>
          </a:p>
        </p:txBody>
      </p:sp>
      <p:grpSp>
        <p:nvGrpSpPr>
          <p:cNvPr id="174084" name="Group 22">
            <a:extLst>
              <a:ext uri="{FF2B5EF4-FFF2-40B4-BE49-F238E27FC236}">
                <a16:creationId xmlns:a16="http://schemas.microsoft.com/office/drawing/2014/main" id="{E3AC5E0E-7F25-16FC-CD51-0E6F4C40D27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276600"/>
            <a:ext cx="6681788" cy="2389188"/>
            <a:chOff x="1080" y="1168"/>
            <a:chExt cx="4209" cy="1505"/>
          </a:xfrm>
        </p:grpSpPr>
        <p:sp>
          <p:nvSpPr>
            <p:cNvPr id="174154" name="Freeform 23">
              <a:extLst>
                <a:ext uri="{FF2B5EF4-FFF2-40B4-BE49-F238E27FC236}">
                  <a16:creationId xmlns:a16="http://schemas.microsoft.com/office/drawing/2014/main" id="{3D97CFD0-134E-E4B7-01C4-44617A1B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168"/>
              <a:ext cx="4201" cy="1049"/>
            </a:xfrm>
            <a:custGeom>
              <a:avLst/>
              <a:gdLst>
                <a:gd name="T0" fmla="*/ 80 w 4201"/>
                <a:gd name="T1" fmla="*/ 0 h 1049"/>
                <a:gd name="T2" fmla="*/ 192 w 4201"/>
                <a:gd name="T3" fmla="*/ 0 h 1049"/>
                <a:gd name="T4" fmla="*/ 248 w 4201"/>
                <a:gd name="T5" fmla="*/ 24 h 1049"/>
                <a:gd name="T6" fmla="*/ 304 w 4201"/>
                <a:gd name="T7" fmla="*/ 64 h 1049"/>
                <a:gd name="T8" fmla="*/ 368 w 4201"/>
                <a:gd name="T9" fmla="*/ 96 h 1049"/>
                <a:gd name="T10" fmla="*/ 424 w 4201"/>
                <a:gd name="T11" fmla="*/ 128 h 1049"/>
                <a:gd name="T12" fmla="*/ 448 w 4201"/>
                <a:gd name="T13" fmla="*/ 144 h 1049"/>
                <a:gd name="T14" fmla="*/ 472 w 4201"/>
                <a:gd name="T15" fmla="*/ 168 h 1049"/>
                <a:gd name="T16" fmla="*/ 504 w 4201"/>
                <a:gd name="T17" fmla="*/ 184 h 1049"/>
                <a:gd name="T18" fmla="*/ 520 w 4201"/>
                <a:gd name="T19" fmla="*/ 208 h 1049"/>
                <a:gd name="T20" fmla="*/ 528 w 4201"/>
                <a:gd name="T21" fmla="*/ 248 h 1049"/>
                <a:gd name="T22" fmla="*/ 568 w 4201"/>
                <a:gd name="T23" fmla="*/ 320 h 1049"/>
                <a:gd name="T24" fmla="*/ 592 w 4201"/>
                <a:gd name="T25" fmla="*/ 392 h 1049"/>
                <a:gd name="T26" fmla="*/ 616 w 4201"/>
                <a:gd name="T27" fmla="*/ 504 h 1049"/>
                <a:gd name="T28" fmla="*/ 648 w 4201"/>
                <a:gd name="T29" fmla="*/ 592 h 1049"/>
                <a:gd name="T30" fmla="*/ 688 w 4201"/>
                <a:gd name="T31" fmla="*/ 688 h 1049"/>
                <a:gd name="T32" fmla="*/ 712 w 4201"/>
                <a:gd name="T33" fmla="*/ 776 h 1049"/>
                <a:gd name="T34" fmla="*/ 784 w 4201"/>
                <a:gd name="T35" fmla="*/ 896 h 1049"/>
                <a:gd name="T36" fmla="*/ 848 w 4201"/>
                <a:gd name="T37" fmla="*/ 952 h 1049"/>
                <a:gd name="T38" fmla="*/ 968 w 4201"/>
                <a:gd name="T39" fmla="*/ 1008 h 1049"/>
                <a:gd name="T40" fmla="*/ 1168 w 4201"/>
                <a:gd name="T41" fmla="*/ 1048 h 1049"/>
                <a:gd name="T42" fmla="*/ 1368 w 4201"/>
                <a:gd name="T43" fmla="*/ 1048 h 1049"/>
                <a:gd name="T44" fmla="*/ 1600 w 4201"/>
                <a:gd name="T45" fmla="*/ 1008 h 1049"/>
                <a:gd name="T46" fmla="*/ 1784 w 4201"/>
                <a:gd name="T47" fmla="*/ 960 h 1049"/>
                <a:gd name="T48" fmla="*/ 2040 w 4201"/>
                <a:gd name="T49" fmla="*/ 872 h 1049"/>
                <a:gd name="T50" fmla="*/ 2304 w 4201"/>
                <a:gd name="T51" fmla="*/ 792 h 1049"/>
                <a:gd name="T52" fmla="*/ 2512 w 4201"/>
                <a:gd name="T53" fmla="*/ 728 h 1049"/>
                <a:gd name="T54" fmla="*/ 2728 w 4201"/>
                <a:gd name="T55" fmla="*/ 696 h 1049"/>
                <a:gd name="T56" fmla="*/ 2912 w 4201"/>
                <a:gd name="T57" fmla="*/ 688 h 1049"/>
                <a:gd name="T58" fmla="*/ 3104 w 4201"/>
                <a:gd name="T59" fmla="*/ 680 h 1049"/>
                <a:gd name="T60" fmla="*/ 3376 w 4201"/>
                <a:gd name="T61" fmla="*/ 656 h 1049"/>
                <a:gd name="T62" fmla="*/ 3568 w 4201"/>
                <a:gd name="T63" fmla="*/ 648 h 1049"/>
                <a:gd name="T64" fmla="*/ 3744 w 4201"/>
                <a:gd name="T65" fmla="*/ 624 h 1049"/>
                <a:gd name="T66" fmla="*/ 3888 w 4201"/>
                <a:gd name="T67" fmla="*/ 592 h 1049"/>
                <a:gd name="T68" fmla="*/ 3992 w 4201"/>
                <a:gd name="T69" fmla="*/ 552 h 1049"/>
                <a:gd name="T70" fmla="*/ 4112 w 4201"/>
                <a:gd name="T71" fmla="*/ 520 h 1049"/>
                <a:gd name="T72" fmla="*/ 4160 w 4201"/>
                <a:gd name="T73" fmla="*/ 504 h 1049"/>
                <a:gd name="T74" fmla="*/ 4176 w 4201"/>
                <a:gd name="T75" fmla="*/ 504 h 10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01"/>
                <a:gd name="T115" fmla="*/ 0 h 1049"/>
                <a:gd name="T116" fmla="*/ 4201 w 4201"/>
                <a:gd name="T117" fmla="*/ 1049 h 104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01" h="1049">
                  <a:moveTo>
                    <a:pt x="0" y="16"/>
                  </a:moveTo>
                  <a:lnTo>
                    <a:pt x="80" y="0"/>
                  </a:lnTo>
                  <a:lnTo>
                    <a:pt x="144" y="0"/>
                  </a:lnTo>
                  <a:lnTo>
                    <a:pt x="192" y="0"/>
                  </a:lnTo>
                  <a:lnTo>
                    <a:pt x="216" y="16"/>
                  </a:lnTo>
                  <a:lnTo>
                    <a:pt x="248" y="24"/>
                  </a:lnTo>
                  <a:lnTo>
                    <a:pt x="280" y="56"/>
                  </a:lnTo>
                  <a:lnTo>
                    <a:pt x="304" y="64"/>
                  </a:lnTo>
                  <a:lnTo>
                    <a:pt x="328" y="72"/>
                  </a:lnTo>
                  <a:lnTo>
                    <a:pt x="368" y="96"/>
                  </a:lnTo>
                  <a:lnTo>
                    <a:pt x="392" y="104"/>
                  </a:lnTo>
                  <a:lnTo>
                    <a:pt x="424" y="128"/>
                  </a:lnTo>
                  <a:lnTo>
                    <a:pt x="440" y="144"/>
                  </a:lnTo>
                  <a:lnTo>
                    <a:pt x="448" y="144"/>
                  </a:lnTo>
                  <a:lnTo>
                    <a:pt x="456" y="144"/>
                  </a:lnTo>
                  <a:lnTo>
                    <a:pt x="472" y="168"/>
                  </a:lnTo>
                  <a:lnTo>
                    <a:pt x="480" y="168"/>
                  </a:lnTo>
                  <a:lnTo>
                    <a:pt x="504" y="184"/>
                  </a:lnTo>
                  <a:lnTo>
                    <a:pt x="512" y="200"/>
                  </a:lnTo>
                  <a:lnTo>
                    <a:pt x="520" y="208"/>
                  </a:lnTo>
                  <a:lnTo>
                    <a:pt x="528" y="216"/>
                  </a:lnTo>
                  <a:lnTo>
                    <a:pt x="528" y="248"/>
                  </a:lnTo>
                  <a:lnTo>
                    <a:pt x="544" y="280"/>
                  </a:lnTo>
                  <a:lnTo>
                    <a:pt x="568" y="320"/>
                  </a:lnTo>
                  <a:lnTo>
                    <a:pt x="584" y="360"/>
                  </a:lnTo>
                  <a:lnTo>
                    <a:pt x="592" y="392"/>
                  </a:lnTo>
                  <a:lnTo>
                    <a:pt x="616" y="440"/>
                  </a:lnTo>
                  <a:lnTo>
                    <a:pt x="616" y="504"/>
                  </a:lnTo>
                  <a:lnTo>
                    <a:pt x="640" y="544"/>
                  </a:lnTo>
                  <a:lnTo>
                    <a:pt x="648" y="592"/>
                  </a:lnTo>
                  <a:lnTo>
                    <a:pt x="664" y="640"/>
                  </a:lnTo>
                  <a:lnTo>
                    <a:pt x="688" y="688"/>
                  </a:lnTo>
                  <a:lnTo>
                    <a:pt x="704" y="728"/>
                  </a:lnTo>
                  <a:lnTo>
                    <a:pt x="712" y="776"/>
                  </a:lnTo>
                  <a:lnTo>
                    <a:pt x="744" y="824"/>
                  </a:lnTo>
                  <a:lnTo>
                    <a:pt x="784" y="896"/>
                  </a:lnTo>
                  <a:lnTo>
                    <a:pt x="816" y="912"/>
                  </a:lnTo>
                  <a:lnTo>
                    <a:pt x="848" y="952"/>
                  </a:lnTo>
                  <a:lnTo>
                    <a:pt x="896" y="984"/>
                  </a:lnTo>
                  <a:lnTo>
                    <a:pt x="968" y="1008"/>
                  </a:lnTo>
                  <a:lnTo>
                    <a:pt x="1080" y="1032"/>
                  </a:lnTo>
                  <a:lnTo>
                    <a:pt x="1168" y="1048"/>
                  </a:lnTo>
                  <a:lnTo>
                    <a:pt x="1272" y="1048"/>
                  </a:lnTo>
                  <a:lnTo>
                    <a:pt x="1368" y="1048"/>
                  </a:lnTo>
                  <a:lnTo>
                    <a:pt x="1472" y="1032"/>
                  </a:lnTo>
                  <a:lnTo>
                    <a:pt x="1600" y="1008"/>
                  </a:lnTo>
                  <a:lnTo>
                    <a:pt x="1664" y="984"/>
                  </a:lnTo>
                  <a:lnTo>
                    <a:pt x="1784" y="960"/>
                  </a:lnTo>
                  <a:lnTo>
                    <a:pt x="1904" y="912"/>
                  </a:lnTo>
                  <a:lnTo>
                    <a:pt x="2040" y="872"/>
                  </a:lnTo>
                  <a:lnTo>
                    <a:pt x="2184" y="832"/>
                  </a:lnTo>
                  <a:lnTo>
                    <a:pt x="2304" y="792"/>
                  </a:lnTo>
                  <a:lnTo>
                    <a:pt x="2424" y="760"/>
                  </a:lnTo>
                  <a:lnTo>
                    <a:pt x="2512" y="728"/>
                  </a:lnTo>
                  <a:lnTo>
                    <a:pt x="2632" y="720"/>
                  </a:lnTo>
                  <a:lnTo>
                    <a:pt x="2728" y="696"/>
                  </a:lnTo>
                  <a:lnTo>
                    <a:pt x="2824" y="688"/>
                  </a:lnTo>
                  <a:lnTo>
                    <a:pt x="2912" y="688"/>
                  </a:lnTo>
                  <a:lnTo>
                    <a:pt x="3008" y="688"/>
                  </a:lnTo>
                  <a:lnTo>
                    <a:pt x="3104" y="680"/>
                  </a:lnTo>
                  <a:lnTo>
                    <a:pt x="3240" y="656"/>
                  </a:lnTo>
                  <a:lnTo>
                    <a:pt x="3376" y="656"/>
                  </a:lnTo>
                  <a:lnTo>
                    <a:pt x="3456" y="656"/>
                  </a:lnTo>
                  <a:lnTo>
                    <a:pt x="3568" y="648"/>
                  </a:lnTo>
                  <a:lnTo>
                    <a:pt x="3656" y="648"/>
                  </a:lnTo>
                  <a:lnTo>
                    <a:pt x="3744" y="624"/>
                  </a:lnTo>
                  <a:lnTo>
                    <a:pt x="3824" y="616"/>
                  </a:lnTo>
                  <a:lnTo>
                    <a:pt x="3888" y="592"/>
                  </a:lnTo>
                  <a:lnTo>
                    <a:pt x="3952" y="568"/>
                  </a:lnTo>
                  <a:lnTo>
                    <a:pt x="3992" y="552"/>
                  </a:lnTo>
                  <a:lnTo>
                    <a:pt x="4056" y="536"/>
                  </a:lnTo>
                  <a:lnTo>
                    <a:pt x="4112" y="520"/>
                  </a:lnTo>
                  <a:lnTo>
                    <a:pt x="4144" y="504"/>
                  </a:lnTo>
                  <a:lnTo>
                    <a:pt x="4160" y="504"/>
                  </a:lnTo>
                  <a:lnTo>
                    <a:pt x="4168" y="504"/>
                  </a:lnTo>
                  <a:lnTo>
                    <a:pt x="4176" y="504"/>
                  </a:lnTo>
                  <a:lnTo>
                    <a:pt x="4200" y="496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55" name="Freeform 24">
              <a:extLst>
                <a:ext uri="{FF2B5EF4-FFF2-40B4-BE49-F238E27FC236}">
                  <a16:creationId xmlns:a16="http://schemas.microsoft.com/office/drawing/2014/main" id="{32F98B6C-D842-54BF-AAD5-9A60D88CE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1256"/>
              <a:ext cx="313" cy="249"/>
            </a:xfrm>
            <a:custGeom>
              <a:avLst/>
              <a:gdLst>
                <a:gd name="T0" fmla="*/ 312 w 313"/>
                <a:gd name="T1" fmla="*/ 0 h 249"/>
                <a:gd name="T2" fmla="*/ 288 w 313"/>
                <a:gd name="T3" fmla="*/ 8 h 249"/>
                <a:gd name="T4" fmla="*/ 264 w 313"/>
                <a:gd name="T5" fmla="*/ 16 h 249"/>
                <a:gd name="T6" fmla="*/ 256 w 313"/>
                <a:gd name="T7" fmla="*/ 24 h 249"/>
                <a:gd name="T8" fmla="*/ 256 w 313"/>
                <a:gd name="T9" fmla="*/ 48 h 249"/>
                <a:gd name="T10" fmla="*/ 224 w 313"/>
                <a:gd name="T11" fmla="*/ 72 h 249"/>
                <a:gd name="T12" fmla="*/ 216 w 313"/>
                <a:gd name="T13" fmla="*/ 80 h 249"/>
                <a:gd name="T14" fmla="*/ 200 w 313"/>
                <a:gd name="T15" fmla="*/ 96 h 249"/>
                <a:gd name="T16" fmla="*/ 192 w 313"/>
                <a:gd name="T17" fmla="*/ 112 h 249"/>
                <a:gd name="T18" fmla="*/ 192 w 313"/>
                <a:gd name="T19" fmla="*/ 120 h 249"/>
                <a:gd name="T20" fmla="*/ 168 w 313"/>
                <a:gd name="T21" fmla="*/ 144 h 249"/>
                <a:gd name="T22" fmla="*/ 136 w 313"/>
                <a:gd name="T23" fmla="*/ 176 h 249"/>
                <a:gd name="T24" fmla="*/ 104 w 313"/>
                <a:gd name="T25" fmla="*/ 200 h 249"/>
                <a:gd name="T26" fmla="*/ 80 w 313"/>
                <a:gd name="T27" fmla="*/ 216 h 249"/>
                <a:gd name="T28" fmla="*/ 64 w 313"/>
                <a:gd name="T29" fmla="*/ 232 h 249"/>
                <a:gd name="T30" fmla="*/ 24 w 313"/>
                <a:gd name="T31" fmla="*/ 240 h 249"/>
                <a:gd name="T32" fmla="*/ 0 w 313"/>
                <a:gd name="T33" fmla="*/ 248 h 2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249"/>
                <a:gd name="T53" fmla="*/ 313 w 313"/>
                <a:gd name="T54" fmla="*/ 249 h 2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249">
                  <a:moveTo>
                    <a:pt x="312" y="0"/>
                  </a:moveTo>
                  <a:lnTo>
                    <a:pt x="288" y="8"/>
                  </a:lnTo>
                  <a:lnTo>
                    <a:pt x="264" y="16"/>
                  </a:lnTo>
                  <a:lnTo>
                    <a:pt x="256" y="24"/>
                  </a:lnTo>
                  <a:lnTo>
                    <a:pt x="256" y="48"/>
                  </a:lnTo>
                  <a:lnTo>
                    <a:pt x="224" y="72"/>
                  </a:lnTo>
                  <a:lnTo>
                    <a:pt x="216" y="80"/>
                  </a:lnTo>
                  <a:lnTo>
                    <a:pt x="200" y="96"/>
                  </a:lnTo>
                  <a:lnTo>
                    <a:pt x="192" y="112"/>
                  </a:lnTo>
                  <a:lnTo>
                    <a:pt x="192" y="120"/>
                  </a:lnTo>
                  <a:lnTo>
                    <a:pt x="168" y="144"/>
                  </a:lnTo>
                  <a:lnTo>
                    <a:pt x="136" y="176"/>
                  </a:lnTo>
                  <a:lnTo>
                    <a:pt x="104" y="200"/>
                  </a:lnTo>
                  <a:lnTo>
                    <a:pt x="80" y="216"/>
                  </a:lnTo>
                  <a:lnTo>
                    <a:pt x="64" y="232"/>
                  </a:lnTo>
                  <a:lnTo>
                    <a:pt x="24" y="240"/>
                  </a:lnTo>
                  <a:lnTo>
                    <a:pt x="0" y="248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56" name="Freeform 25">
              <a:extLst>
                <a:ext uri="{FF2B5EF4-FFF2-40B4-BE49-F238E27FC236}">
                  <a16:creationId xmlns:a16="http://schemas.microsoft.com/office/drawing/2014/main" id="{857B782E-DBC4-D938-A680-1C634F3BB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2144"/>
              <a:ext cx="873" cy="529"/>
            </a:xfrm>
            <a:custGeom>
              <a:avLst/>
              <a:gdLst>
                <a:gd name="T0" fmla="*/ 0 w 873"/>
                <a:gd name="T1" fmla="*/ 528 h 529"/>
                <a:gd name="T2" fmla="*/ 32 w 873"/>
                <a:gd name="T3" fmla="*/ 496 h 529"/>
                <a:gd name="T4" fmla="*/ 64 w 873"/>
                <a:gd name="T5" fmla="*/ 472 h 529"/>
                <a:gd name="T6" fmla="*/ 128 w 873"/>
                <a:gd name="T7" fmla="*/ 432 h 529"/>
                <a:gd name="T8" fmla="*/ 192 w 873"/>
                <a:gd name="T9" fmla="*/ 384 h 529"/>
                <a:gd name="T10" fmla="*/ 208 w 873"/>
                <a:gd name="T11" fmla="*/ 376 h 529"/>
                <a:gd name="T12" fmla="*/ 256 w 873"/>
                <a:gd name="T13" fmla="*/ 344 h 529"/>
                <a:gd name="T14" fmla="*/ 296 w 873"/>
                <a:gd name="T15" fmla="*/ 320 h 529"/>
                <a:gd name="T16" fmla="*/ 352 w 873"/>
                <a:gd name="T17" fmla="*/ 296 h 529"/>
                <a:gd name="T18" fmla="*/ 392 w 873"/>
                <a:gd name="T19" fmla="*/ 272 h 529"/>
                <a:gd name="T20" fmla="*/ 432 w 873"/>
                <a:gd name="T21" fmla="*/ 232 h 529"/>
                <a:gd name="T22" fmla="*/ 440 w 873"/>
                <a:gd name="T23" fmla="*/ 216 h 529"/>
                <a:gd name="T24" fmla="*/ 480 w 873"/>
                <a:gd name="T25" fmla="*/ 200 h 529"/>
                <a:gd name="T26" fmla="*/ 520 w 873"/>
                <a:gd name="T27" fmla="*/ 184 h 529"/>
                <a:gd name="T28" fmla="*/ 536 w 873"/>
                <a:gd name="T29" fmla="*/ 160 h 529"/>
                <a:gd name="T30" fmla="*/ 560 w 873"/>
                <a:gd name="T31" fmla="*/ 128 h 529"/>
                <a:gd name="T32" fmla="*/ 584 w 873"/>
                <a:gd name="T33" fmla="*/ 104 h 529"/>
                <a:gd name="T34" fmla="*/ 608 w 873"/>
                <a:gd name="T35" fmla="*/ 96 h 529"/>
                <a:gd name="T36" fmla="*/ 616 w 873"/>
                <a:gd name="T37" fmla="*/ 64 h 529"/>
                <a:gd name="T38" fmla="*/ 656 w 873"/>
                <a:gd name="T39" fmla="*/ 48 h 529"/>
                <a:gd name="T40" fmla="*/ 672 w 873"/>
                <a:gd name="T41" fmla="*/ 40 h 529"/>
                <a:gd name="T42" fmla="*/ 688 w 873"/>
                <a:gd name="T43" fmla="*/ 32 h 529"/>
                <a:gd name="T44" fmla="*/ 704 w 873"/>
                <a:gd name="T45" fmla="*/ 24 h 529"/>
                <a:gd name="T46" fmla="*/ 728 w 873"/>
                <a:gd name="T47" fmla="*/ 16 h 529"/>
                <a:gd name="T48" fmla="*/ 736 w 873"/>
                <a:gd name="T49" fmla="*/ 16 h 529"/>
                <a:gd name="T50" fmla="*/ 736 w 873"/>
                <a:gd name="T51" fmla="*/ 8 h 529"/>
                <a:gd name="T52" fmla="*/ 752 w 873"/>
                <a:gd name="T53" fmla="*/ 8 h 529"/>
                <a:gd name="T54" fmla="*/ 760 w 873"/>
                <a:gd name="T55" fmla="*/ 8 h 529"/>
                <a:gd name="T56" fmla="*/ 768 w 873"/>
                <a:gd name="T57" fmla="*/ 8 h 529"/>
                <a:gd name="T58" fmla="*/ 776 w 873"/>
                <a:gd name="T59" fmla="*/ 8 h 529"/>
                <a:gd name="T60" fmla="*/ 784 w 873"/>
                <a:gd name="T61" fmla="*/ 0 h 529"/>
                <a:gd name="T62" fmla="*/ 792 w 873"/>
                <a:gd name="T63" fmla="*/ 0 h 529"/>
                <a:gd name="T64" fmla="*/ 808 w 873"/>
                <a:gd name="T65" fmla="*/ 0 h 529"/>
                <a:gd name="T66" fmla="*/ 824 w 873"/>
                <a:gd name="T67" fmla="*/ 0 h 529"/>
                <a:gd name="T68" fmla="*/ 832 w 873"/>
                <a:gd name="T69" fmla="*/ 0 h 529"/>
                <a:gd name="T70" fmla="*/ 848 w 873"/>
                <a:gd name="T71" fmla="*/ 0 h 529"/>
                <a:gd name="T72" fmla="*/ 856 w 873"/>
                <a:gd name="T73" fmla="*/ 8 h 529"/>
                <a:gd name="T74" fmla="*/ 864 w 873"/>
                <a:gd name="T75" fmla="*/ 8 h 529"/>
                <a:gd name="T76" fmla="*/ 872 w 873"/>
                <a:gd name="T77" fmla="*/ 8 h 5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73"/>
                <a:gd name="T118" fmla="*/ 0 h 529"/>
                <a:gd name="T119" fmla="*/ 873 w 873"/>
                <a:gd name="T120" fmla="*/ 529 h 5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73" h="529">
                  <a:moveTo>
                    <a:pt x="0" y="528"/>
                  </a:moveTo>
                  <a:lnTo>
                    <a:pt x="32" y="49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92" y="384"/>
                  </a:lnTo>
                  <a:lnTo>
                    <a:pt x="208" y="376"/>
                  </a:lnTo>
                  <a:lnTo>
                    <a:pt x="256" y="344"/>
                  </a:lnTo>
                  <a:lnTo>
                    <a:pt x="296" y="320"/>
                  </a:lnTo>
                  <a:lnTo>
                    <a:pt x="352" y="296"/>
                  </a:lnTo>
                  <a:lnTo>
                    <a:pt x="392" y="272"/>
                  </a:lnTo>
                  <a:lnTo>
                    <a:pt x="432" y="232"/>
                  </a:lnTo>
                  <a:lnTo>
                    <a:pt x="440" y="216"/>
                  </a:lnTo>
                  <a:lnTo>
                    <a:pt x="480" y="200"/>
                  </a:lnTo>
                  <a:lnTo>
                    <a:pt x="520" y="184"/>
                  </a:lnTo>
                  <a:lnTo>
                    <a:pt x="536" y="160"/>
                  </a:lnTo>
                  <a:lnTo>
                    <a:pt x="560" y="128"/>
                  </a:lnTo>
                  <a:lnTo>
                    <a:pt x="584" y="104"/>
                  </a:lnTo>
                  <a:lnTo>
                    <a:pt x="608" y="96"/>
                  </a:lnTo>
                  <a:lnTo>
                    <a:pt x="616" y="64"/>
                  </a:lnTo>
                  <a:lnTo>
                    <a:pt x="656" y="48"/>
                  </a:lnTo>
                  <a:lnTo>
                    <a:pt x="672" y="40"/>
                  </a:lnTo>
                  <a:lnTo>
                    <a:pt x="688" y="32"/>
                  </a:lnTo>
                  <a:lnTo>
                    <a:pt x="704" y="24"/>
                  </a:lnTo>
                  <a:lnTo>
                    <a:pt x="728" y="16"/>
                  </a:lnTo>
                  <a:lnTo>
                    <a:pt x="736" y="16"/>
                  </a:lnTo>
                  <a:lnTo>
                    <a:pt x="736" y="8"/>
                  </a:lnTo>
                  <a:lnTo>
                    <a:pt x="752" y="8"/>
                  </a:lnTo>
                  <a:lnTo>
                    <a:pt x="760" y="8"/>
                  </a:lnTo>
                  <a:lnTo>
                    <a:pt x="768" y="8"/>
                  </a:lnTo>
                  <a:lnTo>
                    <a:pt x="776" y="8"/>
                  </a:lnTo>
                  <a:lnTo>
                    <a:pt x="784" y="0"/>
                  </a:lnTo>
                  <a:lnTo>
                    <a:pt x="792" y="0"/>
                  </a:lnTo>
                  <a:lnTo>
                    <a:pt x="808" y="0"/>
                  </a:lnTo>
                  <a:lnTo>
                    <a:pt x="824" y="0"/>
                  </a:lnTo>
                  <a:lnTo>
                    <a:pt x="832" y="0"/>
                  </a:lnTo>
                  <a:lnTo>
                    <a:pt x="848" y="0"/>
                  </a:lnTo>
                  <a:lnTo>
                    <a:pt x="856" y="8"/>
                  </a:lnTo>
                  <a:lnTo>
                    <a:pt x="864" y="8"/>
                  </a:lnTo>
                  <a:lnTo>
                    <a:pt x="872" y="8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57" name="Freeform 26">
              <a:extLst>
                <a:ext uri="{FF2B5EF4-FFF2-40B4-BE49-F238E27FC236}">
                  <a16:creationId xmlns:a16="http://schemas.microsoft.com/office/drawing/2014/main" id="{74689E3E-F9A8-6121-3CD8-A3217ADF0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2160"/>
              <a:ext cx="505" cy="185"/>
            </a:xfrm>
            <a:custGeom>
              <a:avLst/>
              <a:gdLst>
                <a:gd name="T0" fmla="*/ 0 w 505"/>
                <a:gd name="T1" fmla="*/ 0 h 185"/>
                <a:gd name="T2" fmla="*/ 24 w 505"/>
                <a:gd name="T3" fmla="*/ 16 h 185"/>
                <a:gd name="T4" fmla="*/ 48 w 505"/>
                <a:gd name="T5" fmla="*/ 16 h 185"/>
                <a:gd name="T6" fmla="*/ 56 w 505"/>
                <a:gd name="T7" fmla="*/ 32 h 185"/>
                <a:gd name="T8" fmla="*/ 64 w 505"/>
                <a:gd name="T9" fmla="*/ 40 h 185"/>
                <a:gd name="T10" fmla="*/ 80 w 505"/>
                <a:gd name="T11" fmla="*/ 48 h 185"/>
                <a:gd name="T12" fmla="*/ 80 w 505"/>
                <a:gd name="T13" fmla="*/ 64 h 185"/>
                <a:gd name="T14" fmla="*/ 88 w 505"/>
                <a:gd name="T15" fmla="*/ 72 h 185"/>
                <a:gd name="T16" fmla="*/ 96 w 505"/>
                <a:gd name="T17" fmla="*/ 96 h 185"/>
                <a:gd name="T18" fmla="*/ 104 w 505"/>
                <a:gd name="T19" fmla="*/ 112 h 185"/>
                <a:gd name="T20" fmla="*/ 128 w 505"/>
                <a:gd name="T21" fmla="*/ 136 h 185"/>
                <a:gd name="T22" fmla="*/ 152 w 505"/>
                <a:gd name="T23" fmla="*/ 144 h 185"/>
                <a:gd name="T24" fmla="*/ 160 w 505"/>
                <a:gd name="T25" fmla="*/ 160 h 185"/>
                <a:gd name="T26" fmla="*/ 168 w 505"/>
                <a:gd name="T27" fmla="*/ 168 h 185"/>
                <a:gd name="T28" fmla="*/ 192 w 505"/>
                <a:gd name="T29" fmla="*/ 168 h 185"/>
                <a:gd name="T30" fmla="*/ 216 w 505"/>
                <a:gd name="T31" fmla="*/ 176 h 185"/>
                <a:gd name="T32" fmla="*/ 224 w 505"/>
                <a:gd name="T33" fmla="*/ 176 h 185"/>
                <a:gd name="T34" fmla="*/ 248 w 505"/>
                <a:gd name="T35" fmla="*/ 176 h 185"/>
                <a:gd name="T36" fmla="*/ 256 w 505"/>
                <a:gd name="T37" fmla="*/ 184 h 185"/>
                <a:gd name="T38" fmla="*/ 264 w 505"/>
                <a:gd name="T39" fmla="*/ 184 h 185"/>
                <a:gd name="T40" fmla="*/ 272 w 505"/>
                <a:gd name="T41" fmla="*/ 184 h 185"/>
                <a:gd name="T42" fmla="*/ 288 w 505"/>
                <a:gd name="T43" fmla="*/ 184 h 185"/>
                <a:gd name="T44" fmla="*/ 320 w 505"/>
                <a:gd name="T45" fmla="*/ 184 h 185"/>
                <a:gd name="T46" fmla="*/ 328 w 505"/>
                <a:gd name="T47" fmla="*/ 184 h 185"/>
                <a:gd name="T48" fmla="*/ 352 w 505"/>
                <a:gd name="T49" fmla="*/ 184 h 185"/>
                <a:gd name="T50" fmla="*/ 360 w 505"/>
                <a:gd name="T51" fmla="*/ 184 h 185"/>
                <a:gd name="T52" fmla="*/ 384 w 505"/>
                <a:gd name="T53" fmla="*/ 176 h 185"/>
                <a:gd name="T54" fmla="*/ 392 w 505"/>
                <a:gd name="T55" fmla="*/ 176 h 185"/>
                <a:gd name="T56" fmla="*/ 400 w 505"/>
                <a:gd name="T57" fmla="*/ 176 h 185"/>
                <a:gd name="T58" fmla="*/ 416 w 505"/>
                <a:gd name="T59" fmla="*/ 176 h 185"/>
                <a:gd name="T60" fmla="*/ 424 w 505"/>
                <a:gd name="T61" fmla="*/ 168 h 185"/>
                <a:gd name="T62" fmla="*/ 432 w 505"/>
                <a:gd name="T63" fmla="*/ 168 h 185"/>
                <a:gd name="T64" fmla="*/ 440 w 505"/>
                <a:gd name="T65" fmla="*/ 168 h 185"/>
                <a:gd name="T66" fmla="*/ 456 w 505"/>
                <a:gd name="T67" fmla="*/ 168 h 185"/>
                <a:gd name="T68" fmla="*/ 464 w 505"/>
                <a:gd name="T69" fmla="*/ 160 h 185"/>
                <a:gd name="T70" fmla="*/ 472 w 505"/>
                <a:gd name="T71" fmla="*/ 160 h 185"/>
                <a:gd name="T72" fmla="*/ 488 w 505"/>
                <a:gd name="T73" fmla="*/ 160 h 185"/>
                <a:gd name="T74" fmla="*/ 496 w 505"/>
                <a:gd name="T75" fmla="*/ 160 h 185"/>
                <a:gd name="T76" fmla="*/ 496 w 505"/>
                <a:gd name="T77" fmla="*/ 144 h 185"/>
                <a:gd name="T78" fmla="*/ 504 w 505"/>
                <a:gd name="T79" fmla="*/ 144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5"/>
                <a:gd name="T121" fmla="*/ 0 h 185"/>
                <a:gd name="T122" fmla="*/ 505 w 505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5" h="185">
                  <a:moveTo>
                    <a:pt x="0" y="0"/>
                  </a:moveTo>
                  <a:lnTo>
                    <a:pt x="24" y="16"/>
                  </a:lnTo>
                  <a:lnTo>
                    <a:pt x="48" y="16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128" y="136"/>
                  </a:lnTo>
                  <a:lnTo>
                    <a:pt x="152" y="144"/>
                  </a:lnTo>
                  <a:lnTo>
                    <a:pt x="160" y="160"/>
                  </a:lnTo>
                  <a:lnTo>
                    <a:pt x="168" y="168"/>
                  </a:lnTo>
                  <a:lnTo>
                    <a:pt x="192" y="168"/>
                  </a:lnTo>
                  <a:lnTo>
                    <a:pt x="216" y="176"/>
                  </a:lnTo>
                  <a:lnTo>
                    <a:pt x="224" y="176"/>
                  </a:lnTo>
                  <a:lnTo>
                    <a:pt x="248" y="176"/>
                  </a:lnTo>
                  <a:lnTo>
                    <a:pt x="256" y="184"/>
                  </a:lnTo>
                  <a:lnTo>
                    <a:pt x="264" y="184"/>
                  </a:lnTo>
                  <a:lnTo>
                    <a:pt x="272" y="184"/>
                  </a:lnTo>
                  <a:lnTo>
                    <a:pt x="288" y="184"/>
                  </a:lnTo>
                  <a:lnTo>
                    <a:pt x="320" y="184"/>
                  </a:lnTo>
                  <a:lnTo>
                    <a:pt x="328" y="184"/>
                  </a:lnTo>
                  <a:lnTo>
                    <a:pt x="352" y="184"/>
                  </a:lnTo>
                  <a:lnTo>
                    <a:pt x="360" y="184"/>
                  </a:lnTo>
                  <a:lnTo>
                    <a:pt x="384" y="176"/>
                  </a:lnTo>
                  <a:lnTo>
                    <a:pt x="392" y="176"/>
                  </a:lnTo>
                  <a:lnTo>
                    <a:pt x="400" y="176"/>
                  </a:lnTo>
                  <a:lnTo>
                    <a:pt x="416" y="176"/>
                  </a:lnTo>
                  <a:lnTo>
                    <a:pt x="424" y="168"/>
                  </a:lnTo>
                  <a:lnTo>
                    <a:pt x="432" y="168"/>
                  </a:lnTo>
                  <a:lnTo>
                    <a:pt x="440" y="168"/>
                  </a:lnTo>
                  <a:lnTo>
                    <a:pt x="456" y="168"/>
                  </a:lnTo>
                  <a:lnTo>
                    <a:pt x="464" y="160"/>
                  </a:lnTo>
                  <a:lnTo>
                    <a:pt x="472" y="160"/>
                  </a:lnTo>
                  <a:lnTo>
                    <a:pt x="488" y="160"/>
                  </a:lnTo>
                  <a:lnTo>
                    <a:pt x="496" y="160"/>
                  </a:lnTo>
                  <a:lnTo>
                    <a:pt x="496" y="144"/>
                  </a:lnTo>
                  <a:lnTo>
                    <a:pt x="504" y="144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58" name="Freeform 27">
              <a:extLst>
                <a:ext uri="{FF2B5EF4-FFF2-40B4-BE49-F238E27FC236}">
                  <a16:creationId xmlns:a16="http://schemas.microsoft.com/office/drawing/2014/main" id="{F40B1540-1BCD-E9CD-3981-876DE3A35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1920"/>
              <a:ext cx="177" cy="369"/>
            </a:xfrm>
            <a:custGeom>
              <a:avLst/>
              <a:gdLst>
                <a:gd name="T0" fmla="*/ 112 w 177"/>
                <a:gd name="T1" fmla="*/ 368 h 369"/>
                <a:gd name="T2" fmla="*/ 112 w 177"/>
                <a:gd name="T3" fmla="*/ 344 h 369"/>
                <a:gd name="T4" fmla="*/ 112 w 177"/>
                <a:gd name="T5" fmla="*/ 320 h 369"/>
                <a:gd name="T6" fmla="*/ 128 w 177"/>
                <a:gd name="T7" fmla="*/ 272 h 369"/>
                <a:gd name="T8" fmla="*/ 136 w 177"/>
                <a:gd name="T9" fmla="*/ 248 h 369"/>
                <a:gd name="T10" fmla="*/ 160 w 177"/>
                <a:gd name="T11" fmla="*/ 208 h 369"/>
                <a:gd name="T12" fmla="*/ 168 w 177"/>
                <a:gd name="T13" fmla="*/ 176 h 369"/>
                <a:gd name="T14" fmla="*/ 168 w 177"/>
                <a:gd name="T15" fmla="*/ 168 h 369"/>
                <a:gd name="T16" fmla="*/ 176 w 177"/>
                <a:gd name="T17" fmla="*/ 144 h 369"/>
                <a:gd name="T18" fmla="*/ 176 w 177"/>
                <a:gd name="T19" fmla="*/ 112 h 369"/>
                <a:gd name="T20" fmla="*/ 168 w 177"/>
                <a:gd name="T21" fmla="*/ 88 h 369"/>
                <a:gd name="T22" fmla="*/ 144 w 177"/>
                <a:gd name="T23" fmla="*/ 64 h 369"/>
                <a:gd name="T24" fmla="*/ 136 w 177"/>
                <a:gd name="T25" fmla="*/ 40 h 369"/>
                <a:gd name="T26" fmla="*/ 128 w 177"/>
                <a:gd name="T27" fmla="*/ 32 h 369"/>
                <a:gd name="T28" fmla="*/ 112 w 177"/>
                <a:gd name="T29" fmla="*/ 32 h 369"/>
                <a:gd name="T30" fmla="*/ 112 w 177"/>
                <a:gd name="T31" fmla="*/ 16 h 369"/>
                <a:gd name="T32" fmla="*/ 104 w 177"/>
                <a:gd name="T33" fmla="*/ 16 h 369"/>
                <a:gd name="T34" fmla="*/ 96 w 177"/>
                <a:gd name="T35" fmla="*/ 8 h 369"/>
                <a:gd name="T36" fmla="*/ 72 w 177"/>
                <a:gd name="T37" fmla="*/ 8 h 369"/>
                <a:gd name="T38" fmla="*/ 56 w 177"/>
                <a:gd name="T39" fmla="*/ 0 h 369"/>
                <a:gd name="T40" fmla="*/ 32 w 177"/>
                <a:gd name="T41" fmla="*/ 0 h 369"/>
                <a:gd name="T42" fmla="*/ 24 w 177"/>
                <a:gd name="T43" fmla="*/ 0 h 369"/>
                <a:gd name="T44" fmla="*/ 8 w 177"/>
                <a:gd name="T45" fmla="*/ 0 h 369"/>
                <a:gd name="T46" fmla="*/ 0 w 177"/>
                <a:gd name="T47" fmla="*/ 0 h 3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9"/>
                <a:gd name="T74" fmla="*/ 177 w 177"/>
                <a:gd name="T75" fmla="*/ 369 h 3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9">
                  <a:moveTo>
                    <a:pt x="112" y="368"/>
                  </a:moveTo>
                  <a:lnTo>
                    <a:pt x="112" y="344"/>
                  </a:lnTo>
                  <a:lnTo>
                    <a:pt x="112" y="320"/>
                  </a:lnTo>
                  <a:lnTo>
                    <a:pt x="128" y="272"/>
                  </a:lnTo>
                  <a:lnTo>
                    <a:pt x="136" y="248"/>
                  </a:lnTo>
                  <a:lnTo>
                    <a:pt x="160" y="208"/>
                  </a:lnTo>
                  <a:lnTo>
                    <a:pt x="168" y="176"/>
                  </a:lnTo>
                  <a:lnTo>
                    <a:pt x="168" y="168"/>
                  </a:lnTo>
                  <a:lnTo>
                    <a:pt x="176" y="144"/>
                  </a:lnTo>
                  <a:lnTo>
                    <a:pt x="176" y="112"/>
                  </a:lnTo>
                  <a:lnTo>
                    <a:pt x="168" y="88"/>
                  </a:lnTo>
                  <a:lnTo>
                    <a:pt x="144" y="64"/>
                  </a:lnTo>
                  <a:lnTo>
                    <a:pt x="136" y="40"/>
                  </a:lnTo>
                  <a:lnTo>
                    <a:pt x="128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59" name="Freeform 28">
              <a:extLst>
                <a:ext uri="{FF2B5EF4-FFF2-40B4-BE49-F238E27FC236}">
                  <a16:creationId xmlns:a16="http://schemas.microsoft.com/office/drawing/2014/main" id="{0BE7980E-BD2D-3C2B-60C5-BF131B76F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1640"/>
              <a:ext cx="585" cy="121"/>
            </a:xfrm>
            <a:custGeom>
              <a:avLst/>
              <a:gdLst>
                <a:gd name="T0" fmla="*/ 584 w 585"/>
                <a:gd name="T1" fmla="*/ 56 h 121"/>
                <a:gd name="T2" fmla="*/ 568 w 585"/>
                <a:gd name="T3" fmla="*/ 32 h 121"/>
                <a:gd name="T4" fmla="*/ 568 w 585"/>
                <a:gd name="T5" fmla="*/ 24 h 121"/>
                <a:gd name="T6" fmla="*/ 544 w 585"/>
                <a:gd name="T7" fmla="*/ 24 h 121"/>
                <a:gd name="T8" fmla="*/ 520 w 585"/>
                <a:gd name="T9" fmla="*/ 16 h 121"/>
                <a:gd name="T10" fmla="*/ 488 w 585"/>
                <a:gd name="T11" fmla="*/ 0 h 121"/>
                <a:gd name="T12" fmla="*/ 448 w 585"/>
                <a:gd name="T13" fmla="*/ 0 h 121"/>
                <a:gd name="T14" fmla="*/ 408 w 585"/>
                <a:gd name="T15" fmla="*/ 0 h 121"/>
                <a:gd name="T16" fmla="*/ 384 w 585"/>
                <a:gd name="T17" fmla="*/ 0 h 121"/>
                <a:gd name="T18" fmla="*/ 360 w 585"/>
                <a:gd name="T19" fmla="*/ 16 h 121"/>
                <a:gd name="T20" fmla="*/ 320 w 585"/>
                <a:gd name="T21" fmla="*/ 16 h 121"/>
                <a:gd name="T22" fmla="*/ 312 w 585"/>
                <a:gd name="T23" fmla="*/ 24 h 121"/>
                <a:gd name="T24" fmla="*/ 288 w 585"/>
                <a:gd name="T25" fmla="*/ 24 h 121"/>
                <a:gd name="T26" fmla="*/ 272 w 585"/>
                <a:gd name="T27" fmla="*/ 32 h 121"/>
                <a:gd name="T28" fmla="*/ 264 w 585"/>
                <a:gd name="T29" fmla="*/ 48 h 121"/>
                <a:gd name="T30" fmla="*/ 216 w 585"/>
                <a:gd name="T31" fmla="*/ 64 h 121"/>
                <a:gd name="T32" fmla="*/ 192 w 585"/>
                <a:gd name="T33" fmla="*/ 80 h 121"/>
                <a:gd name="T34" fmla="*/ 192 w 585"/>
                <a:gd name="T35" fmla="*/ 88 h 121"/>
                <a:gd name="T36" fmla="*/ 184 w 585"/>
                <a:gd name="T37" fmla="*/ 88 h 121"/>
                <a:gd name="T38" fmla="*/ 160 w 585"/>
                <a:gd name="T39" fmla="*/ 88 h 121"/>
                <a:gd name="T40" fmla="*/ 136 w 585"/>
                <a:gd name="T41" fmla="*/ 112 h 121"/>
                <a:gd name="T42" fmla="*/ 120 w 585"/>
                <a:gd name="T43" fmla="*/ 112 h 121"/>
                <a:gd name="T44" fmla="*/ 112 w 585"/>
                <a:gd name="T45" fmla="*/ 112 h 121"/>
                <a:gd name="T46" fmla="*/ 104 w 585"/>
                <a:gd name="T47" fmla="*/ 120 h 121"/>
                <a:gd name="T48" fmla="*/ 88 w 585"/>
                <a:gd name="T49" fmla="*/ 120 h 121"/>
                <a:gd name="T50" fmla="*/ 80 w 585"/>
                <a:gd name="T51" fmla="*/ 120 h 121"/>
                <a:gd name="T52" fmla="*/ 56 w 585"/>
                <a:gd name="T53" fmla="*/ 112 h 121"/>
                <a:gd name="T54" fmla="*/ 48 w 585"/>
                <a:gd name="T55" fmla="*/ 112 h 121"/>
                <a:gd name="T56" fmla="*/ 40 w 585"/>
                <a:gd name="T57" fmla="*/ 96 h 121"/>
                <a:gd name="T58" fmla="*/ 24 w 585"/>
                <a:gd name="T59" fmla="*/ 96 h 121"/>
                <a:gd name="T60" fmla="*/ 16 w 585"/>
                <a:gd name="T61" fmla="*/ 88 h 121"/>
                <a:gd name="T62" fmla="*/ 0 w 585"/>
                <a:gd name="T63" fmla="*/ 88 h 121"/>
                <a:gd name="T64" fmla="*/ 0 w 585"/>
                <a:gd name="T65" fmla="*/ 80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5"/>
                <a:gd name="T100" fmla="*/ 0 h 121"/>
                <a:gd name="T101" fmla="*/ 585 w 585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5" h="121">
                  <a:moveTo>
                    <a:pt x="584" y="56"/>
                  </a:moveTo>
                  <a:lnTo>
                    <a:pt x="568" y="32"/>
                  </a:lnTo>
                  <a:lnTo>
                    <a:pt x="568" y="24"/>
                  </a:lnTo>
                  <a:lnTo>
                    <a:pt x="544" y="24"/>
                  </a:lnTo>
                  <a:lnTo>
                    <a:pt x="520" y="16"/>
                  </a:lnTo>
                  <a:lnTo>
                    <a:pt x="488" y="0"/>
                  </a:lnTo>
                  <a:lnTo>
                    <a:pt x="448" y="0"/>
                  </a:lnTo>
                  <a:lnTo>
                    <a:pt x="408" y="0"/>
                  </a:lnTo>
                  <a:lnTo>
                    <a:pt x="384" y="0"/>
                  </a:lnTo>
                  <a:lnTo>
                    <a:pt x="360" y="16"/>
                  </a:lnTo>
                  <a:lnTo>
                    <a:pt x="320" y="16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72" y="32"/>
                  </a:lnTo>
                  <a:lnTo>
                    <a:pt x="264" y="48"/>
                  </a:lnTo>
                  <a:lnTo>
                    <a:pt x="216" y="64"/>
                  </a:lnTo>
                  <a:lnTo>
                    <a:pt x="192" y="80"/>
                  </a:lnTo>
                  <a:lnTo>
                    <a:pt x="192" y="88"/>
                  </a:lnTo>
                  <a:lnTo>
                    <a:pt x="184" y="88"/>
                  </a:lnTo>
                  <a:lnTo>
                    <a:pt x="160" y="88"/>
                  </a:lnTo>
                  <a:lnTo>
                    <a:pt x="136" y="112"/>
                  </a:lnTo>
                  <a:lnTo>
                    <a:pt x="120" y="112"/>
                  </a:lnTo>
                  <a:lnTo>
                    <a:pt x="112" y="112"/>
                  </a:lnTo>
                  <a:lnTo>
                    <a:pt x="104" y="120"/>
                  </a:lnTo>
                  <a:lnTo>
                    <a:pt x="88" y="120"/>
                  </a:lnTo>
                  <a:lnTo>
                    <a:pt x="80" y="120"/>
                  </a:lnTo>
                  <a:lnTo>
                    <a:pt x="56" y="112"/>
                  </a:lnTo>
                  <a:lnTo>
                    <a:pt x="48" y="112"/>
                  </a:lnTo>
                  <a:lnTo>
                    <a:pt x="40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0" y="80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238" name="AutoShape 38">
            <a:extLst>
              <a:ext uri="{FF2B5EF4-FFF2-40B4-BE49-F238E27FC236}">
                <a16:creationId xmlns:a16="http://schemas.microsoft.com/office/drawing/2014/main" id="{5FD4229B-3B88-629A-41A0-4B89F1EA1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105150"/>
            <a:ext cx="876300" cy="307975"/>
          </a:xfrm>
          <a:prstGeom prst="rightArrow">
            <a:avLst>
              <a:gd name="adj1" fmla="val 50000"/>
              <a:gd name="adj2" fmla="val 711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GB" altLang="fr-FR"/>
          </a:p>
        </p:txBody>
      </p:sp>
      <p:sp>
        <p:nvSpPr>
          <p:cNvPr id="51239" name="Rectangle 39">
            <a:extLst>
              <a:ext uri="{FF2B5EF4-FFF2-40B4-BE49-F238E27FC236}">
                <a16:creationId xmlns:a16="http://schemas.microsoft.com/office/drawing/2014/main" id="{AD89F964-BE80-0FB1-8EE6-6E883C8EC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Dépôt d'un anesthésique local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en périphérie</a:t>
            </a:r>
          </a:p>
        </p:txBody>
      </p:sp>
      <p:sp>
        <p:nvSpPr>
          <p:cNvPr id="174087" name="Text Box 40">
            <a:extLst>
              <a:ext uri="{FF2B5EF4-FFF2-40B4-BE49-F238E27FC236}">
                <a16:creationId xmlns:a16="http://schemas.microsoft.com/office/drawing/2014/main" id="{F6B2EA76-84DA-5552-EDD3-323E003FD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</a:rPr>
              <a:t>dynamie</a:t>
            </a:r>
          </a:p>
        </p:txBody>
      </p:sp>
      <p:grpSp>
        <p:nvGrpSpPr>
          <p:cNvPr id="174088" name="Group 116">
            <a:extLst>
              <a:ext uri="{FF2B5EF4-FFF2-40B4-BE49-F238E27FC236}">
                <a16:creationId xmlns:a16="http://schemas.microsoft.com/office/drawing/2014/main" id="{63EB98BA-8CCD-E575-B210-2E3AECBC5330}"/>
              </a:ext>
            </a:extLst>
          </p:cNvPr>
          <p:cNvGrpSpPr>
            <a:grpSpLocks/>
          </p:cNvGrpSpPr>
          <p:nvPr/>
        </p:nvGrpSpPr>
        <p:grpSpPr bwMode="auto">
          <a:xfrm rot="-9138849">
            <a:off x="2286000" y="4883150"/>
            <a:ext cx="2084388" cy="260350"/>
            <a:chOff x="2741" y="3464"/>
            <a:chExt cx="2008" cy="251"/>
          </a:xfrm>
        </p:grpSpPr>
        <p:sp>
          <p:nvSpPr>
            <p:cNvPr id="174090" name="Freeform 117">
              <a:extLst>
                <a:ext uri="{FF2B5EF4-FFF2-40B4-BE49-F238E27FC236}">
                  <a16:creationId xmlns:a16="http://schemas.microsoft.com/office/drawing/2014/main" id="{407CF053-BD22-BFE0-6F03-A61516FC4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1" y="3464"/>
              <a:ext cx="1800" cy="251"/>
            </a:xfrm>
            <a:custGeom>
              <a:avLst/>
              <a:gdLst>
                <a:gd name="T0" fmla="*/ 174813 w 720"/>
                <a:gd name="T1" fmla="*/ 13020 h 94"/>
                <a:gd name="T2" fmla="*/ 169458 w 720"/>
                <a:gd name="T3" fmla="*/ 13020 h 94"/>
                <a:gd name="T4" fmla="*/ 167500 w 720"/>
                <a:gd name="T5" fmla="*/ 8035 h 94"/>
                <a:gd name="T6" fmla="*/ 42500 w 720"/>
                <a:gd name="T7" fmla="*/ 8035 h 94"/>
                <a:gd name="T8" fmla="*/ 42970 w 720"/>
                <a:gd name="T9" fmla="*/ 16678 h 94"/>
                <a:gd name="T10" fmla="*/ 42500 w 720"/>
                <a:gd name="T11" fmla="*/ 25362 h 94"/>
                <a:gd name="T12" fmla="*/ 167500 w 720"/>
                <a:gd name="T13" fmla="*/ 25362 h 94"/>
                <a:gd name="T14" fmla="*/ 169458 w 720"/>
                <a:gd name="T15" fmla="*/ 20392 h 94"/>
                <a:gd name="T16" fmla="*/ 174813 w 720"/>
                <a:gd name="T17" fmla="*/ 20392 h 94"/>
                <a:gd name="T18" fmla="*/ 175783 w 720"/>
                <a:gd name="T19" fmla="*/ 16678 h 94"/>
                <a:gd name="T20" fmla="*/ 174813 w 720"/>
                <a:gd name="T21" fmla="*/ 13020 h 94"/>
                <a:gd name="T22" fmla="*/ 38595 w 720"/>
                <a:gd name="T23" fmla="*/ 0 h 94"/>
                <a:gd name="T24" fmla="*/ 36145 w 720"/>
                <a:gd name="T25" fmla="*/ 0 h 94"/>
                <a:gd name="T26" fmla="*/ 32033 w 720"/>
                <a:gd name="T27" fmla="*/ 10873 h 94"/>
                <a:gd name="T28" fmla="*/ 9113 w 720"/>
                <a:gd name="T29" fmla="*/ 10873 h 94"/>
                <a:gd name="T30" fmla="*/ 5675 w 720"/>
                <a:gd name="T31" fmla="*/ 2190 h 94"/>
                <a:gd name="T32" fmla="*/ 3720 w 720"/>
                <a:gd name="T33" fmla="*/ 2190 h 94"/>
                <a:gd name="T34" fmla="*/ 0 w 720"/>
                <a:gd name="T35" fmla="*/ 16678 h 94"/>
                <a:gd name="T36" fmla="*/ 3720 w 720"/>
                <a:gd name="T37" fmla="*/ 30801 h 94"/>
                <a:gd name="T38" fmla="*/ 5675 w 720"/>
                <a:gd name="T39" fmla="*/ 30801 h 94"/>
                <a:gd name="T40" fmla="*/ 8800 w 720"/>
                <a:gd name="T41" fmla="*/ 23642 h 94"/>
                <a:gd name="T42" fmla="*/ 32238 w 720"/>
                <a:gd name="T43" fmla="*/ 23642 h 94"/>
                <a:gd name="T44" fmla="*/ 36145 w 720"/>
                <a:gd name="T45" fmla="*/ 34061 h 94"/>
                <a:gd name="T46" fmla="*/ 38595 w 720"/>
                <a:gd name="T47" fmla="*/ 34061 h 94"/>
                <a:gd name="T48" fmla="*/ 42970 w 720"/>
                <a:gd name="T49" fmla="*/ 16983 h 94"/>
                <a:gd name="T50" fmla="*/ 38595 w 720"/>
                <a:gd name="T51" fmla="*/ 0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20" h="94">
                  <a:moveTo>
                    <a:pt x="716" y="36"/>
                  </a:moveTo>
                  <a:cubicBezTo>
                    <a:pt x="694" y="36"/>
                    <a:pt x="694" y="36"/>
                    <a:pt x="694" y="36"/>
                  </a:cubicBezTo>
                  <a:cubicBezTo>
                    <a:pt x="693" y="28"/>
                    <a:pt x="690" y="22"/>
                    <a:pt x="686" y="22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5" y="29"/>
                    <a:pt x="176" y="37"/>
                    <a:pt x="176" y="46"/>
                  </a:cubicBezTo>
                  <a:cubicBezTo>
                    <a:pt x="176" y="55"/>
                    <a:pt x="175" y="63"/>
                    <a:pt x="174" y="70"/>
                  </a:cubicBezTo>
                  <a:cubicBezTo>
                    <a:pt x="686" y="70"/>
                    <a:pt x="686" y="70"/>
                    <a:pt x="686" y="70"/>
                  </a:cubicBezTo>
                  <a:cubicBezTo>
                    <a:pt x="690" y="70"/>
                    <a:pt x="693" y="64"/>
                    <a:pt x="694" y="56"/>
                  </a:cubicBezTo>
                  <a:cubicBezTo>
                    <a:pt x="716" y="56"/>
                    <a:pt x="716" y="56"/>
                    <a:pt x="716" y="56"/>
                  </a:cubicBezTo>
                  <a:cubicBezTo>
                    <a:pt x="718" y="56"/>
                    <a:pt x="720" y="52"/>
                    <a:pt x="720" y="46"/>
                  </a:cubicBezTo>
                  <a:cubicBezTo>
                    <a:pt x="720" y="41"/>
                    <a:pt x="718" y="36"/>
                    <a:pt x="716" y="36"/>
                  </a:cubicBezTo>
                  <a:close/>
                  <a:moveTo>
                    <a:pt x="15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0" y="0"/>
                    <a:pt x="134" y="13"/>
                    <a:pt x="131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4" y="16"/>
                    <a:pt x="29" y="6"/>
                    <a:pt x="2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7" y="6"/>
                    <a:pt x="0" y="24"/>
                    <a:pt x="0" y="46"/>
                  </a:cubicBezTo>
                  <a:cubicBezTo>
                    <a:pt x="0" y="67"/>
                    <a:pt x="7" y="85"/>
                    <a:pt x="15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8" y="85"/>
                    <a:pt x="33" y="77"/>
                    <a:pt x="36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4" y="82"/>
                    <a:pt x="140" y="94"/>
                    <a:pt x="148" y="94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68" y="94"/>
                    <a:pt x="176" y="73"/>
                    <a:pt x="176" y="47"/>
                  </a:cubicBezTo>
                  <a:cubicBezTo>
                    <a:pt x="176" y="21"/>
                    <a:pt x="168" y="0"/>
                    <a:pt x="158" y="0"/>
                  </a:cubicBezTo>
                  <a:close/>
                </a:path>
              </a:pathLst>
            </a:cu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1" name="Freeform 118">
              <a:extLst>
                <a:ext uri="{FF2B5EF4-FFF2-40B4-BE49-F238E27FC236}">
                  <a16:creationId xmlns:a16="http://schemas.microsoft.com/office/drawing/2014/main" id="{AFC99D81-5FC3-18E5-366B-969A3A06B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3523"/>
              <a:ext cx="1303" cy="128"/>
            </a:xfrm>
            <a:custGeom>
              <a:avLst/>
              <a:gdLst>
                <a:gd name="T0" fmla="*/ 125241 w 521"/>
                <a:gd name="T1" fmla="*/ 0 h 48"/>
                <a:gd name="T2" fmla="*/ 0 w 521"/>
                <a:gd name="T3" fmla="*/ 0 h 48"/>
                <a:gd name="T4" fmla="*/ 520 w 521"/>
                <a:gd name="T5" fmla="*/ 8648 h 48"/>
                <a:gd name="T6" fmla="*/ 0 w 521"/>
                <a:gd name="T7" fmla="*/ 17237 h 48"/>
                <a:gd name="T8" fmla="*/ 125241 w 521"/>
                <a:gd name="T9" fmla="*/ 17237 h 48"/>
                <a:gd name="T10" fmla="*/ 127504 w 521"/>
                <a:gd name="T11" fmla="*/ 8648 h 48"/>
                <a:gd name="T12" fmla="*/ 125241 w 521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1" h="48">
                  <a:moveTo>
                    <a:pt x="5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5"/>
                    <a:pt x="2" y="24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7" y="48"/>
                    <a:pt x="521" y="37"/>
                    <a:pt x="521" y="24"/>
                  </a:cubicBezTo>
                  <a:cubicBezTo>
                    <a:pt x="521" y="11"/>
                    <a:pt x="517" y="0"/>
                    <a:pt x="512" y="0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2" name="Freeform 119">
              <a:extLst>
                <a:ext uri="{FF2B5EF4-FFF2-40B4-BE49-F238E27FC236}">
                  <a16:creationId xmlns:a16="http://schemas.microsoft.com/office/drawing/2014/main" id="{43C5A939-5811-2EA6-BA38-16C2AD369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560"/>
              <a:ext cx="65" cy="53"/>
            </a:xfrm>
            <a:custGeom>
              <a:avLst/>
              <a:gdLst>
                <a:gd name="T0" fmla="*/ 5395 w 26"/>
                <a:gd name="T1" fmla="*/ 0 h 20"/>
                <a:gd name="T2" fmla="*/ 0 w 26"/>
                <a:gd name="T3" fmla="*/ 0 h 20"/>
                <a:gd name="T4" fmla="*/ 313 w 26"/>
                <a:gd name="T5" fmla="*/ 3554 h 20"/>
                <a:gd name="T6" fmla="*/ 0 w 26"/>
                <a:gd name="T7" fmla="*/ 6903 h 20"/>
                <a:gd name="T8" fmla="*/ 5395 w 26"/>
                <a:gd name="T9" fmla="*/ 6903 h 20"/>
                <a:gd name="T10" fmla="*/ 6375 w 26"/>
                <a:gd name="T11" fmla="*/ 3554 h 20"/>
                <a:gd name="T12" fmla="*/ 5395 w 2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0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4"/>
                    <a:pt x="1" y="17"/>
                    <a:pt x="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6" y="16"/>
                    <a:pt x="26" y="10"/>
                  </a:cubicBezTo>
                  <a:cubicBezTo>
                    <a:pt x="26" y="5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2F4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3" name="Freeform 120">
              <a:extLst>
                <a:ext uri="{FF2B5EF4-FFF2-40B4-BE49-F238E27FC236}">
                  <a16:creationId xmlns:a16="http://schemas.microsoft.com/office/drawing/2014/main" id="{1705A7E9-0C2A-C049-3256-E4DAD2D84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3584"/>
              <a:ext cx="208" cy="5"/>
            </a:xfrm>
            <a:custGeom>
              <a:avLst/>
              <a:gdLst>
                <a:gd name="T0" fmla="*/ 20554 w 83"/>
                <a:gd name="T1" fmla="*/ 0 h 2"/>
                <a:gd name="T2" fmla="*/ 0 w 83"/>
                <a:gd name="T3" fmla="*/ 0 h 2"/>
                <a:gd name="T4" fmla="*/ 0 w 83"/>
                <a:gd name="T5" fmla="*/ 313 h 2"/>
                <a:gd name="T6" fmla="*/ 0 w 83"/>
                <a:gd name="T7" fmla="*/ 520 h 2"/>
                <a:gd name="T8" fmla="*/ 18099 w 83"/>
                <a:gd name="T9" fmla="*/ 313 h 2"/>
                <a:gd name="T10" fmla="*/ 20554 w 8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2">
                  <a:moveTo>
                    <a:pt x="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73" y="1"/>
                    <a:pt x="73" y="1"/>
                    <a:pt x="73" y="1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00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4" name="Oval 121">
              <a:extLst>
                <a:ext uri="{FF2B5EF4-FFF2-40B4-BE49-F238E27FC236}">
                  <a16:creationId xmlns:a16="http://schemas.microsoft.com/office/drawing/2014/main" id="{42CC9810-1B83-F36F-E829-B996703D4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3523"/>
              <a:ext cx="45" cy="128"/>
            </a:xfrm>
            <a:prstGeom prst="ellipse">
              <a:avLst/>
            </a:prstGeom>
            <a:solidFill>
              <a:srgbClr val="A7A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095" name="Freeform 122">
              <a:extLst>
                <a:ext uri="{FF2B5EF4-FFF2-40B4-BE49-F238E27FC236}">
                  <a16:creationId xmlns:a16="http://schemas.microsoft.com/office/drawing/2014/main" id="{FBE33D67-83D0-CDC8-16B8-25E5892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3541"/>
              <a:ext cx="1161" cy="91"/>
            </a:xfrm>
            <a:custGeom>
              <a:avLst/>
              <a:gdLst>
                <a:gd name="T0" fmla="*/ 0 w 464"/>
                <a:gd name="T1" fmla="*/ 401 h 34"/>
                <a:gd name="T2" fmla="*/ 112569 w 464"/>
                <a:gd name="T3" fmla="*/ 0 h 34"/>
                <a:gd name="T4" fmla="*/ 112569 w 464"/>
                <a:gd name="T5" fmla="*/ 12521 h 34"/>
                <a:gd name="T6" fmla="*/ 106697 w 464"/>
                <a:gd name="T7" fmla="*/ 12122 h 34"/>
                <a:gd name="T8" fmla="*/ 102108 w 464"/>
                <a:gd name="T9" fmla="*/ 11814 h 34"/>
                <a:gd name="T10" fmla="*/ 520 w 464"/>
                <a:gd name="T11" fmla="*/ 1181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4" h="34">
                  <a:moveTo>
                    <a:pt x="0" y="1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62" y="3"/>
                    <a:pt x="464" y="28"/>
                    <a:pt x="459" y="34"/>
                  </a:cubicBezTo>
                  <a:cubicBezTo>
                    <a:pt x="435" y="33"/>
                    <a:pt x="435" y="33"/>
                    <a:pt x="435" y="33"/>
                  </a:cubicBezTo>
                  <a:cubicBezTo>
                    <a:pt x="416" y="32"/>
                    <a:pt x="416" y="32"/>
                    <a:pt x="416" y="32"/>
                  </a:cubicBezTo>
                  <a:cubicBezTo>
                    <a:pt x="2" y="32"/>
                    <a:pt x="2" y="32"/>
                    <a:pt x="2" y="32"/>
                  </a:cubicBezTo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6" name="Freeform 123">
              <a:extLst>
                <a:ext uri="{FF2B5EF4-FFF2-40B4-BE49-F238E27FC236}">
                  <a16:creationId xmlns:a16="http://schemas.microsoft.com/office/drawing/2014/main" id="{0DA522E8-781A-E546-36D9-F6E05AE71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3555"/>
              <a:ext cx="132" cy="74"/>
            </a:xfrm>
            <a:custGeom>
              <a:avLst/>
              <a:gdLst>
                <a:gd name="T0" fmla="*/ 466 w 53"/>
                <a:gd name="T1" fmla="*/ 0 h 28"/>
                <a:gd name="T2" fmla="*/ 187 w 53"/>
                <a:gd name="T3" fmla="*/ 8877 h 28"/>
                <a:gd name="T4" fmla="*/ 12655 w 53"/>
                <a:gd name="T5" fmla="*/ 9562 h 28"/>
                <a:gd name="T6" fmla="*/ 1930 w 53"/>
                <a:gd name="T7" fmla="*/ 6832 h 28"/>
                <a:gd name="T8" fmla="*/ 466 w 53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8">
                  <a:moveTo>
                    <a:pt x="2" y="0"/>
                  </a:moveTo>
                  <a:cubicBezTo>
                    <a:pt x="2" y="0"/>
                    <a:pt x="2" y="21"/>
                    <a:pt x="1" y="2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20" y="28"/>
                    <a:pt x="8" y="20"/>
                  </a:cubicBezTo>
                  <a:cubicBezTo>
                    <a:pt x="0" y="15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EB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7" name="Freeform 124">
              <a:extLst>
                <a:ext uri="{FF2B5EF4-FFF2-40B4-BE49-F238E27FC236}">
                  <a16:creationId xmlns:a16="http://schemas.microsoft.com/office/drawing/2014/main" id="{67976CCA-8AAE-ED02-BDD1-455FFAC4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552"/>
              <a:ext cx="117" cy="11"/>
            </a:xfrm>
            <a:custGeom>
              <a:avLst/>
              <a:gdLst>
                <a:gd name="T0" fmla="*/ 0 w 47"/>
                <a:gd name="T1" fmla="*/ 0 h 4"/>
                <a:gd name="T2" fmla="*/ 11167 w 47"/>
                <a:gd name="T3" fmla="*/ 462 h 4"/>
                <a:gd name="T4" fmla="*/ 0 w 47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4">
                  <a:moveTo>
                    <a:pt x="0" y="0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14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8" name="Freeform 125">
              <a:extLst>
                <a:ext uri="{FF2B5EF4-FFF2-40B4-BE49-F238E27FC236}">
                  <a16:creationId xmlns:a16="http://schemas.microsoft.com/office/drawing/2014/main" id="{068DBE14-AF8D-9C4A-3A1D-9614161C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568"/>
              <a:ext cx="52" cy="32"/>
            </a:xfrm>
            <a:custGeom>
              <a:avLst/>
              <a:gdLst>
                <a:gd name="T0" fmla="*/ 4361 w 21"/>
                <a:gd name="T1" fmla="*/ 4301 h 12"/>
                <a:gd name="T2" fmla="*/ 4361 w 21"/>
                <a:gd name="T3" fmla="*/ 0 h 12"/>
                <a:gd name="T4" fmla="*/ 0 w 21"/>
                <a:gd name="T5" fmla="*/ 0 h 12"/>
                <a:gd name="T6" fmla="*/ 4361 w 21"/>
                <a:gd name="T7" fmla="*/ 430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2">
                  <a:moveTo>
                    <a:pt x="19" y="12"/>
                  </a:moveTo>
                  <a:cubicBezTo>
                    <a:pt x="21" y="6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0" y="1"/>
                    <a:pt x="1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099" name="Line 126">
              <a:extLst>
                <a:ext uri="{FF2B5EF4-FFF2-40B4-BE49-F238E27FC236}">
                  <a16:creationId xmlns:a16="http://schemas.microsoft.com/office/drawing/2014/main" id="{5CB58DA4-8DAA-8771-9D9C-5A041C994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3544"/>
              <a:ext cx="1130" cy="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00" name="Line 127">
              <a:extLst>
                <a:ext uri="{FF2B5EF4-FFF2-40B4-BE49-F238E27FC236}">
                  <a16:creationId xmlns:a16="http://schemas.microsoft.com/office/drawing/2014/main" id="{F85DAE3D-E327-63C3-099D-6B8860A921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78" y="3627"/>
              <a:ext cx="831" cy="2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01" name="Oval 128">
              <a:extLst>
                <a:ext uri="{FF2B5EF4-FFF2-40B4-BE49-F238E27FC236}">
                  <a16:creationId xmlns:a16="http://schemas.microsoft.com/office/drawing/2014/main" id="{6D554B96-4CE4-08E1-AE5C-A876DA7E7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3523"/>
              <a:ext cx="45" cy="128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02" name="Freeform 129">
              <a:extLst>
                <a:ext uri="{FF2B5EF4-FFF2-40B4-BE49-F238E27FC236}">
                  <a16:creationId xmlns:a16="http://schemas.microsoft.com/office/drawing/2014/main" id="{02651852-7100-6A03-1DBF-F2354B74A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3464"/>
              <a:ext cx="85" cy="251"/>
            </a:xfrm>
            <a:custGeom>
              <a:avLst/>
              <a:gdLst>
                <a:gd name="T0" fmla="*/ 4220 w 34"/>
                <a:gd name="T1" fmla="*/ 0 h 94"/>
                <a:gd name="T2" fmla="*/ 0 w 34"/>
                <a:gd name="T3" fmla="*/ 11287 h 94"/>
                <a:gd name="T4" fmla="*/ 2938 w 34"/>
                <a:gd name="T5" fmla="*/ 11287 h 94"/>
                <a:gd name="T6" fmla="*/ 4688 w 34"/>
                <a:gd name="T7" fmla="*/ 17383 h 94"/>
                <a:gd name="T8" fmla="*/ 2938 w 34"/>
                <a:gd name="T9" fmla="*/ 23642 h 94"/>
                <a:gd name="T10" fmla="*/ 313 w 34"/>
                <a:gd name="T11" fmla="*/ 23642 h 94"/>
                <a:gd name="T12" fmla="*/ 4220 w 34"/>
                <a:gd name="T13" fmla="*/ 34061 h 94"/>
                <a:gd name="T14" fmla="*/ 8333 w 34"/>
                <a:gd name="T15" fmla="*/ 16983 h 94"/>
                <a:gd name="T16" fmla="*/ 4220 w 3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94">
                  <a:moveTo>
                    <a:pt x="17" y="0"/>
                  </a:moveTo>
                  <a:cubicBezTo>
                    <a:pt x="9" y="0"/>
                    <a:pt x="3" y="13"/>
                    <a:pt x="0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6" y="31"/>
                    <a:pt x="19" y="38"/>
                    <a:pt x="19" y="48"/>
                  </a:cubicBezTo>
                  <a:cubicBezTo>
                    <a:pt x="19" y="57"/>
                    <a:pt x="16" y="65"/>
                    <a:pt x="12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82"/>
                    <a:pt x="9" y="94"/>
                    <a:pt x="17" y="94"/>
                  </a:cubicBezTo>
                  <a:cubicBezTo>
                    <a:pt x="26" y="94"/>
                    <a:pt x="34" y="73"/>
                    <a:pt x="34" y="47"/>
                  </a:cubicBezTo>
                  <a:cubicBezTo>
                    <a:pt x="34" y="21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BCC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03" name="Freeform 130">
              <a:extLst>
                <a:ext uri="{FF2B5EF4-FFF2-40B4-BE49-F238E27FC236}">
                  <a16:creationId xmlns:a16="http://schemas.microsoft.com/office/drawing/2014/main" id="{B2CC6DC7-4A71-783A-3DD4-820865194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3464"/>
              <a:ext cx="70" cy="251"/>
            </a:xfrm>
            <a:custGeom>
              <a:avLst/>
              <a:gdLst>
                <a:gd name="T0" fmla="*/ 2470 w 28"/>
                <a:gd name="T1" fmla="*/ 34061 h 94"/>
                <a:gd name="T2" fmla="*/ 6845 w 28"/>
                <a:gd name="T3" fmla="*/ 16983 h 94"/>
                <a:gd name="T4" fmla="*/ 2470 w 28"/>
                <a:gd name="T5" fmla="*/ 0 h 94"/>
                <a:gd name="T6" fmla="*/ 0 w 28"/>
                <a:gd name="T7" fmla="*/ 0 h 94"/>
                <a:gd name="T8" fmla="*/ 4220 w 28"/>
                <a:gd name="T9" fmla="*/ 16983 h 94"/>
                <a:gd name="T10" fmla="*/ 0 w 28"/>
                <a:gd name="T11" fmla="*/ 34061 h 94"/>
                <a:gd name="T12" fmla="*/ 2470 w 28"/>
                <a:gd name="T13" fmla="*/ 34061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94">
                  <a:moveTo>
                    <a:pt x="10" y="94"/>
                  </a:moveTo>
                  <a:cubicBezTo>
                    <a:pt x="20" y="94"/>
                    <a:pt x="28" y="73"/>
                    <a:pt x="28" y="47"/>
                  </a:cubicBezTo>
                  <a:cubicBezTo>
                    <a:pt x="28" y="21"/>
                    <a:pt x="2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7" y="21"/>
                    <a:pt x="17" y="47"/>
                  </a:cubicBezTo>
                  <a:cubicBezTo>
                    <a:pt x="17" y="73"/>
                    <a:pt x="9" y="94"/>
                    <a:pt x="0" y="94"/>
                  </a:cubicBezTo>
                  <a:lnTo>
                    <a:pt x="10" y="94"/>
                  </a:lnTo>
                  <a:close/>
                </a:path>
              </a:pathLst>
            </a:custGeom>
            <a:solidFill>
              <a:srgbClr val="566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04" name="Freeform 131">
              <a:extLst>
                <a:ext uri="{FF2B5EF4-FFF2-40B4-BE49-F238E27FC236}">
                  <a16:creationId xmlns:a16="http://schemas.microsoft.com/office/drawing/2014/main" id="{9644C08B-31CA-B5A0-38BF-46EDF778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3536"/>
              <a:ext cx="27" cy="29"/>
            </a:xfrm>
            <a:custGeom>
              <a:avLst/>
              <a:gdLst>
                <a:gd name="T0" fmla="*/ 2216 w 11"/>
                <a:gd name="T1" fmla="*/ 0 h 11"/>
                <a:gd name="T2" fmla="*/ 0 w 11"/>
                <a:gd name="T3" fmla="*/ 0 h 11"/>
                <a:gd name="T4" fmla="*/ 174 w 11"/>
                <a:gd name="T5" fmla="*/ 3662 h 11"/>
                <a:gd name="T6" fmla="*/ 2398 w 11"/>
                <a:gd name="T7" fmla="*/ 3335 h 11"/>
                <a:gd name="T8" fmla="*/ 2216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7"/>
                    <a:pt x="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7"/>
                    <a:pt x="11" y="3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05" name="Freeform 132">
              <a:extLst>
                <a:ext uri="{FF2B5EF4-FFF2-40B4-BE49-F238E27FC236}">
                  <a16:creationId xmlns:a16="http://schemas.microsoft.com/office/drawing/2014/main" id="{14750315-D10B-B7D8-B9AE-0CDC4B481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3528"/>
              <a:ext cx="28" cy="5"/>
            </a:xfrm>
            <a:custGeom>
              <a:avLst/>
              <a:gdLst>
                <a:gd name="T0" fmla="*/ 2688 w 11"/>
                <a:gd name="T1" fmla="*/ 0 h 2"/>
                <a:gd name="T2" fmla="*/ 0 w 11"/>
                <a:gd name="T3" fmla="*/ 0 h 2"/>
                <a:gd name="T4" fmla="*/ 0 w 11"/>
                <a:gd name="T5" fmla="*/ 520 h 2"/>
                <a:gd name="T6" fmla="*/ 2986 w 11"/>
                <a:gd name="T7" fmla="*/ 520 h 2"/>
                <a:gd name="T8" fmla="*/ 2688 w 1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BFC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06" name="Freeform 133">
              <a:extLst>
                <a:ext uri="{FF2B5EF4-FFF2-40B4-BE49-F238E27FC236}">
                  <a16:creationId xmlns:a16="http://schemas.microsoft.com/office/drawing/2014/main" id="{BDA337B5-3B71-E0FD-DCF0-96BE0E7B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3571"/>
              <a:ext cx="28" cy="13"/>
            </a:xfrm>
            <a:custGeom>
              <a:avLst/>
              <a:gdLst>
                <a:gd name="T0" fmla="*/ 2986 w 11"/>
                <a:gd name="T1" fmla="*/ 1547 h 5"/>
                <a:gd name="T2" fmla="*/ 2986 w 11"/>
                <a:gd name="T3" fmla="*/ 967 h 5"/>
                <a:gd name="T4" fmla="*/ 2986 w 11"/>
                <a:gd name="T5" fmla="*/ 372 h 5"/>
                <a:gd name="T6" fmla="*/ 2688 w 11"/>
                <a:gd name="T7" fmla="*/ 0 h 5"/>
                <a:gd name="T8" fmla="*/ 0 w 11"/>
                <a:gd name="T9" fmla="*/ 0 h 5"/>
                <a:gd name="T10" fmla="*/ 0 w 11"/>
                <a:gd name="T11" fmla="*/ 1547 h 5"/>
                <a:gd name="T12" fmla="*/ 2986 w 11"/>
                <a:gd name="T13" fmla="*/ 15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cubicBezTo>
                    <a:pt x="11" y="4"/>
                    <a:pt x="11" y="4"/>
                    <a:pt x="11" y="3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AEB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07" name="Freeform 134">
              <a:extLst>
                <a:ext uri="{FF2B5EF4-FFF2-40B4-BE49-F238E27FC236}">
                  <a16:creationId xmlns:a16="http://schemas.microsoft.com/office/drawing/2014/main" id="{C9E7EAF3-9E7A-5C2D-9CEA-8C7F3777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3469"/>
              <a:ext cx="48" cy="240"/>
            </a:xfrm>
            <a:custGeom>
              <a:avLst/>
              <a:gdLst>
                <a:gd name="T0" fmla="*/ 531 w 19"/>
                <a:gd name="T1" fmla="*/ 0 h 90"/>
                <a:gd name="T2" fmla="*/ 531 w 19"/>
                <a:gd name="T3" fmla="*/ 0 h 90"/>
                <a:gd name="T4" fmla="*/ 4436 w 19"/>
                <a:gd name="T5" fmla="*/ 15779 h 90"/>
                <a:gd name="T6" fmla="*/ 0 w 19"/>
                <a:gd name="T7" fmla="*/ 32371 h 90"/>
                <a:gd name="T8" fmla="*/ 824 w 19"/>
                <a:gd name="T9" fmla="*/ 32371 h 90"/>
                <a:gd name="T10" fmla="*/ 4934 w 19"/>
                <a:gd name="T11" fmla="*/ 16179 h 90"/>
                <a:gd name="T12" fmla="*/ 531 w 19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9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0" y="3"/>
                    <a:pt x="17" y="22"/>
                    <a:pt x="17" y="44"/>
                  </a:cubicBezTo>
                  <a:cubicBezTo>
                    <a:pt x="17" y="68"/>
                    <a:pt x="9" y="89"/>
                    <a:pt x="0" y="90"/>
                  </a:cubicBezTo>
                  <a:cubicBezTo>
                    <a:pt x="1" y="90"/>
                    <a:pt x="2" y="90"/>
                    <a:pt x="3" y="90"/>
                  </a:cubicBezTo>
                  <a:cubicBezTo>
                    <a:pt x="12" y="90"/>
                    <a:pt x="19" y="69"/>
                    <a:pt x="19" y="45"/>
                  </a:cubicBezTo>
                  <a:cubicBezTo>
                    <a:pt x="19" y="21"/>
                    <a:pt x="1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08" name="Freeform 135">
              <a:extLst>
                <a:ext uri="{FF2B5EF4-FFF2-40B4-BE49-F238E27FC236}">
                  <a16:creationId xmlns:a16="http://schemas.microsoft.com/office/drawing/2014/main" id="{06A17D26-C54E-0D96-BF4E-5D2502BC0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544"/>
              <a:ext cx="285" cy="93"/>
            </a:xfrm>
            <a:custGeom>
              <a:avLst/>
              <a:gdLst>
                <a:gd name="T0" fmla="*/ 26175 w 114"/>
                <a:gd name="T1" fmla="*/ 0 h 35"/>
                <a:gd name="T2" fmla="*/ 0 w 114"/>
                <a:gd name="T3" fmla="*/ 0 h 35"/>
                <a:gd name="T4" fmla="*/ 520 w 114"/>
                <a:gd name="T5" fmla="*/ 5987 h 35"/>
                <a:gd name="T6" fmla="*/ 0 w 114"/>
                <a:gd name="T7" fmla="*/ 12305 h 35"/>
                <a:gd name="T8" fmla="*/ 26175 w 114"/>
                <a:gd name="T9" fmla="*/ 12305 h 35"/>
                <a:gd name="T10" fmla="*/ 27863 w 114"/>
                <a:gd name="T11" fmla="*/ 6374 h 35"/>
                <a:gd name="T12" fmla="*/ 26175 w 114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35">
                  <a:moveTo>
                    <a:pt x="1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7"/>
                  </a:cubicBezTo>
                  <a:cubicBezTo>
                    <a:pt x="2" y="23"/>
                    <a:pt x="1" y="30"/>
                    <a:pt x="0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11" y="35"/>
                    <a:pt x="114" y="27"/>
                    <a:pt x="114" y="18"/>
                  </a:cubicBezTo>
                  <a:cubicBezTo>
                    <a:pt x="114" y="8"/>
                    <a:pt x="111" y="0"/>
                    <a:pt x="107" y="0"/>
                  </a:cubicBezTo>
                  <a:close/>
                </a:path>
              </a:pathLst>
            </a:custGeom>
            <a:solidFill>
              <a:srgbClr val="DF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09" name="Freeform 136">
              <a:extLst>
                <a:ext uri="{FF2B5EF4-FFF2-40B4-BE49-F238E27FC236}">
                  <a16:creationId xmlns:a16="http://schemas.microsoft.com/office/drawing/2014/main" id="{FDAB1A70-0716-735E-DA69-2C81F2C07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3573"/>
              <a:ext cx="262" cy="56"/>
            </a:xfrm>
            <a:custGeom>
              <a:avLst/>
              <a:gdLst>
                <a:gd name="T0" fmla="*/ 187 w 105"/>
                <a:gd name="T1" fmla="*/ 0 h 21"/>
                <a:gd name="T2" fmla="*/ 0 w 105"/>
                <a:gd name="T3" fmla="*/ 7531 h 21"/>
                <a:gd name="T4" fmla="*/ 25354 w 105"/>
                <a:gd name="T5" fmla="*/ 7531 h 21"/>
                <a:gd name="T6" fmla="*/ 1165 w 105"/>
                <a:gd name="T7" fmla="*/ 4301 h 21"/>
                <a:gd name="T8" fmla="*/ 187 w 105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21">
                  <a:moveTo>
                    <a:pt x="1" y="0"/>
                  </a:moveTo>
                  <a:cubicBezTo>
                    <a:pt x="2" y="3"/>
                    <a:pt x="3" y="15"/>
                    <a:pt x="0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93" y="20"/>
                    <a:pt x="9" y="19"/>
                    <a:pt x="5" y="12"/>
                  </a:cubicBezTo>
                  <a:cubicBezTo>
                    <a:pt x="3" y="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EB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10" name="Freeform 137">
              <a:extLst>
                <a:ext uri="{FF2B5EF4-FFF2-40B4-BE49-F238E27FC236}">
                  <a16:creationId xmlns:a16="http://schemas.microsoft.com/office/drawing/2014/main" id="{8679E4B2-8115-F0E7-9761-11029072E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3552"/>
              <a:ext cx="273" cy="48"/>
            </a:xfrm>
            <a:custGeom>
              <a:avLst/>
              <a:gdLst>
                <a:gd name="T0" fmla="*/ 23455 w 109"/>
                <a:gd name="T1" fmla="*/ 397 h 18"/>
                <a:gd name="T2" fmla="*/ 25136 w 109"/>
                <a:gd name="T3" fmla="*/ 1059 h 18"/>
                <a:gd name="T4" fmla="*/ 26128 w 109"/>
                <a:gd name="T5" fmla="*/ 2824 h 18"/>
                <a:gd name="T6" fmla="*/ 26912 w 109"/>
                <a:gd name="T7" fmla="*/ 6464 h 18"/>
                <a:gd name="T8" fmla="*/ 25607 w 109"/>
                <a:gd name="T9" fmla="*/ 0 h 18"/>
                <a:gd name="T10" fmla="*/ 0 w 109"/>
                <a:gd name="T11" fmla="*/ 0 h 18"/>
                <a:gd name="T12" fmla="*/ 23455 w 109"/>
                <a:gd name="T13" fmla="*/ 39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" h="18">
                  <a:moveTo>
                    <a:pt x="95" y="1"/>
                  </a:moveTo>
                  <a:cubicBezTo>
                    <a:pt x="97" y="1"/>
                    <a:pt x="100" y="1"/>
                    <a:pt x="102" y="3"/>
                  </a:cubicBezTo>
                  <a:cubicBezTo>
                    <a:pt x="102" y="4"/>
                    <a:pt x="105" y="6"/>
                    <a:pt x="106" y="8"/>
                  </a:cubicBezTo>
                  <a:cubicBezTo>
                    <a:pt x="107" y="11"/>
                    <a:pt x="108" y="15"/>
                    <a:pt x="109" y="18"/>
                  </a:cubicBezTo>
                  <a:cubicBezTo>
                    <a:pt x="109" y="10"/>
                    <a:pt x="107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4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11" name="Oval 138">
              <a:extLst>
                <a:ext uri="{FF2B5EF4-FFF2-40B4-BE49-F238E27FC236}">
                  <a16:creationId xmlns:a16="http://schemas.microsoft.com/office/drawing/2014/main" id="{A35A0B6D-32BA-87CD-3114-8760A3234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3480"/>
              <a:ext cx="75" cy="211"/>
            </a:xfrm>
            <a:prstGeom prst="ellipse">
              <a:avLst/>
            </a:prstGeom>
            <a:solidFill>
              <a:srgbClr val="BCC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12" name="Freeform 139">
              <a:extLst>
                <a:ext uri="{FF2B5EF4-FFF2-40B4-BE49-F238E27FC236}">
                  <a16:creationId xmlns:a16="http://schemas.microsoft.com/office/drawing/2014/main" id="{99EB61F9-8F01-8CCB-8E49-7BEC0470E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3480"/>
              <a:ext cx="58" cy="211"/>
            </a:xfrm>
            <a:custGeom>
              <a:avLst/>
              <a:gdLst>
                <a:gd name="T0" fmla="*/ 2022 w 23"/>
                <a:gd name="T1" fmla="*/ 28691 h 79"/>
                <a:gd name="T2" fmla="*/ 5901 w 23"/>
                <a:gd name="T3" fmla="*/ 14559 h 79"/>
                <a:gd name="T4" fmla="*/ 2022 w 23"/>
                <a:gd name="T5" fmla="*/ 0 h 79"/>
                <a:gd name="T6" fmla="*/ 0 w 23"/>
                <a:gd name="T7" fmla="*/ 0 h 79"/>
                <a:gd name="T8" fmla="*/ 3878 w 23"/>
                <a:gd name="T9" fmla="*/ 14559 h 79"/>
                <a:gd name="T10" fmla="*/ 0 w 23"/>
                <a:gd name="T11" fmla="*/ 28691 h 79"/>
                <a:gd name="T12" fmla="*/ 2022 w 23"/>
                <a:gd name="T13" fmla="*/ 28691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79">
                  <a:moveTo>
                    <a:pt x="8" y="79"/>
                  </a:moveTo>
                  <a:cubicBezTo>
                    <a:pt x="16" y="79"/>
                    <a:pt x="23" y="61"/>
                    <a:pt x="23" y="40"/>
                  </a:cubicBezTo>
                  <a:cubicBezTo>
                    <a:pt x="23" y="18"/>
                    <a:pt x="16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18"/>
                    <a:pt x="15" y="40"/>
                  </a:cubicBezTo>
                  <a:cubicBezTo>
                    <a:pt x="15" y="61"/>
                    <a:pt x="8" y="79"/>
                    <a:pt x="0" y="79"/>
                  </a:cubicBezTo>
                  <a:lnTo>
                    <a:pt x="8" y="79"/>
                  </a:lnTo>
                  <a:close/>
                </a:path>
              </a:pathLst>
            </a:custGeom>
            <a:solidFill>
              <a:srgbClr val="566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13" name="Freeform 140">
              <a:extLst>
                <a:ext uri="{FF2B5EF4-FFF2-40B4-BE49-F238E27FC236}">
                  <a16:creationId xmlns:a16="http://schemas.microsoft.com/office/drawing/2014/main" id="{46930204-4A44-6DF9-188A-F30F98129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3531"/>
              <a:ext cx="22" cy="37"/>
            </a:xfrm>
            <a:custGeom>
              <a:avLst/>
              <a:gdLst>
                <a:gd name="T0" fmla="*/ 1931 w 9"/>
                <a:gd name="T1" fmla="*/ 4392 h 14"/>
                <a:gd name="T2" fmla="*/ 1750 w 9"/>
                <a:gd name="T3" fmla="*/ 0 h 14"/>
                <a:gd name="T4" fmla="*/ 0 w 9"/>
                <a:gd name="T5" fmla="*/ 0 h 14"/>
                <a:gd name="T6" fmla="*/ 425 w 9"/>
                <a:gd name="T7" fmla="*/ 4784 h 14"/>
                <a:gd name="T8" fmla="*/ 1931 w 9"/>
                <a:gd name="T9" fmla="*/ 439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9" y="13"/>
                  </a:moveTo>
                  <a:cubicBezTo>
                    <a:pt x="9" y="9"/>
                    <a:pt x="8" y="4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9"/>
                    <a:pt x="2" y="14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14" name="Freeform 141">
              <a:extLst>
                <a:ext uri="{FF2B5EF4-FFF2-40B4-BE49-F238E27FC236}">
                  <a16:creationId xmlns:a16="http://schemas.microsoft.com/office/drawing/2014/main" id="{2238ABA6-6160-27D6-C80B-41878A0B6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3520"/>
              <a:ext cx="20" cy="8"/>
            </a:xfrm>
            <a:custGeom>
              <a:avLst/>
              <a:gdLst>
                <a:gd name="T0" fmla="*/ 1770 w 8"/>
                <a:gd name="T1" fmla="*/ 0 h 3"/>
                <a:gd name="T2" fmla="*/ 0 w 8"/>
                <a:gd name="T3" fmla="*/ 0 h 3"/>
                <a:gd name="T4" fmla="*/ 0 w 8"/>
                <a:gd name="T5" fmla="*/ 1059 h 3"/>
                <a:gd name="T6" fmla="*/ 1958 w 8"/>
                <a:gd name="T7" fmla="*/ 661 h 3"/>
                <a:gd name="T8" fmla="*/ 1770 w 8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BFC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15" name="Freeform 142">
              <a:extLst>
                <a:ext uri="{FF2B5EF4-FFF2-40B4-BE49-F238E27FC236}">
                  <a16:creationId xmlns:a16="http://schemas.microsoft.com/office/drawing/2014/main" id="{847B1029-9997-8CA9-A4DE-A72E8858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3576"/>
              <a:ext cx="20" cy="1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1459 h 6"/>
                <a:gd name="T4" fmla="*/ 0 w 8"/>
                <a:gd name="T5" fmla="*/ 2184 h 6"/>
                <a:gd name="T6" fmla="*/ 1958 w 8"/>
                <a:gd name="T7" fmla="*/ 2184 h 6"/>
                <a:gd name="T8" fmla="*/ 1958 w 8"/>
                <a:gd name="T9" fmla="*/ 1459 h 6"/>
                <a:gd name="T10" fmla="*/ 1958 w 8"/>
                <a:gd name="T11" fmla="*/ 397 h 6"/>
                <a:gd name="T12" fmla="*/ 1770 w 8"/>
                <a:gd name="T13" fmla="*/ 0 h 6"/>
                <a:gd name="T14" fmla="*/ 0 w 8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EB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16" name="Freeform 143">
              <a:extLst>
                <a:ext uri="{FF2B5EF4-FFF2-40B4-BE49-F238E27FC236}">
                  <a16:creationId xmlns:a16="http://schemas.microsoft.com/office/drawing/2014/main" id="{5A05A66B-DAFA-1B5E-D09C-C3AF8C6EF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3485"/>
              <a:ext cx="40" cy="200"/>
            </a:xfrm>
            <a:custGeom>
              <a:avLst/>
              <a:gdLst>
                <a:gd name="T0" fmla="*/ 520 w 16"/>
                <a:gd name="T1" fmla="*/ 0 h 75"/>
                <a:gd name="T2" fmla="*/ 313 w 16"/>
                <a:gd name="T3" fmla="*/ 0 h 75"/>
                <a:gd name="T4" fmla="*/ 3438 w 16"/>
                <a:gd name="T5" fmla="*/ 13347 h 75"/>
                <a:gd name="T6" fmla="*/ 0 w 16"/>
                <a:gd name="T7" fmla="*/ 26547 h 75"/>
                <a:gd name="T8" fmla="*/ 520 w 16"/>
                <a:gd name="T9" fmla="*/ 26944 h 75"/>
                <a:gd name="T10" fmla="*/ 3908 w 16"/>
                <a:gd name="T11" fmla="*/ 13347 h 75"/>
                <a:gd name="T12" fmla="*/ 520 w 16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7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8" y="2"/>
                    <a:pt x="14" y="19"/>
                    <a:pt x="14" y="37"/>
                  </a:cubicBezTo>
                  <a:cubicBezTo>
                    <a:pt x="14" y="56"/>
                    <a:pt x="7" y="74"/>
                    <a:pt x="0" y="74"/>
                  </a:cubicBezTo>
                  <a:cubicBezTo>
                    <a:pt x="1" y="75"/>
                    <a:pt x="1" y="75"/>
                    <a:pt x="2" y="75"/>
                  </a:cubicBezTo>
                  <a:cubicBezTo>
                    <a:pt x="9" y="75"/>
                    <a:pt x="16" y="57"/>
                    <a:pt x="16" y="37"/>
                  </a:cubicBezTo>
                  <a:cubicBezTo>
                    <a:pt x="16" y="17"/>
                    <a:pt x="9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17" name="Freeform 144">
              <a:extLst>
                <a:ext uri="{FF2B5EF4-FFF2-40B4-BE49-F238E27FC236}">
                  <a16:creationId xmlns:a16="http://schemas.microsoft.com/office/drawing/2014/main" id="{3D267400-A575-8C69-5E61-35660498F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3525"/>
              <a:ext cx="123" cy="123"/>
            </a:xfrm>
            <a:custGeom>
              <a:avLst/>
              <a:gdLst>
                <a:gd name="T0" fmla="*/ 9963 w 49"/>
                <a:gd name="T1" fmla="*/ 671 h 46"/>
                <a:gd name="T2" fmla="*/ 7468 w 49"/>
                <a:gd name="T3" fmla="*/ 671 h 46"/>
                <a:gd name="T4" fmla="*/ 5992 w 49"/>
                <a:gd name="T5" fmla="*/ 1794 h 46"/>
                <a:gd name="T6" fmla="*/ 3969 w 49"/>
                <a:gd name="T7" fmla="*/ 671 h 46"/>
                <a:gd name="T8" fmla="*/ 1310 w 49"/>
                <a:gd name="T9" fmla="*/ 671 h 46"/>
                <a:gd name="T10" fmla="*/ 1310 w 49"/>
                <a:gd name="T11" fmla="*/ 401 h 46"/>
                <a:gd name="T12" fmla="*/ 316 w 49"/>
                <a:gd name="T13" fmla="*/ 401 h 46"/>
                <a:gd name="T14" fmla="*/ 522 w 49"/>
                <a:gd name="T15" fmla="*/ 671 h 46"/>
                <a:gd name="T16" fmla="*/ 1790 w 49"/>
                <a:gd name="T17" fmla="*/ 8487 h 46"/>
                <a:gd name="T18" fmla="*/ 522 w 49"/>
                <a:gd name="T19" fmla="*/ 16402 h 46"/>
                <a:gd name="T20" fmla="*/ 1499 w 49"/>
                <a:gd name="T21" fmla="*/ 16824 h 46"/>
                <a:gd name="T22" fmla="*/ 1790 w 49"/>
                <a:gd name="T23" fmla="*/ 16150 h 46"/>
                <a:gd name="T24" fmla="*/ 3969 w 49"/>
                <a:gd name="T25" fmla="*/ 16150 h 46"/>
                <a:gd name="T26" fmla="*/ 5992 w 49"/>
                <a:gd name="T27" fmla="*/ 14629 h 46"/>
                <a:gd name="T28" fmla="*/ 7782 w 49"/>
                <a:gd name="T29" fmla="*/ 16150 h 46"/>
                <a:gd name="T30" fmla="*/ 9963 w 49"/>
                <a:gd name="T31" fmla="*/ 16150 h 46"/>
                <a:gd name="T32" fmla="*/ 12275 w 49"/>
                <a:gd name="T33" fmla="*/ 8487 h 46"/>
                <a:gd name="T34" fmla="*/ 9963 w 49"/>
                <a:gd name="T35" fmla="*/ 671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9" h="46">
                  <a:moveTo>
                    <a:pt x="4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0" y="0"/>
                    <a:pt x="1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5" y="5"/>
                    <a:pt x="7" y="14"/>
                    <a:pt x="7" y="23"/>
                  </a:cubicBezTo>
                  <a:cubicBezTo>
                    <a:pt x="7" y="33"/>
                    <a:pt x="5" y="42"/>
                    <a:pt x="2" y="45"/>
                  </a:cubicBezTo>
                  <a:cubicBezTo>
                    <a:pt x="2" y="46"/>
                    <a:pt x="6" y="46"/>
                    <a:pt x="6" y="4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5" y="44"/>
                    <a:pt x="49" y="37"/>
                    <a:pt x="49" y="23"/>
                  </a:cubicBezTo>
                  <a:cubicBezTo>
                    <a:pt x="49" y="10"/>
                    <a:pt x="45" y="2"/>
                    <a:pt x="4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18" name="Freeform 145">
              <a:extLst>
                <a:ext uri="{FF2B5EF4-FFF2-40B4-BE49-F238E27FC236}">
                  <a16:creationId xmlns:a16="http://schemas.microsoft.com/office/drawing/2014/main" id="{42B80DB3-9086-BC87-FB4D-7308B55C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3541"/>
              <a:ext cx="25" cy="94"/>
            </a:xfrm>
            <a:custGeom>
              <a:avLst/>
              <a:gdLst>
                <a:gd name="T0" fmla="*/ 520 w 10"/>
                <a:gd name="T1" fmla="*/ 0 h 35"/>
                <a:gd name="T2" fmla="*/ 0 w 10"/>
                <a:gd name="T3" fmla="*/ 13114 h 35"/>
                <a:gd name="T4" fmla="*/ 520 w 10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5">
                  <a:moveTo>
                    <a:pt x="2" y="0"/>
                  </a:moveTo>
                  <a:cubicBezTo>
                    <a:pt x="5" y="9"/>
                    <a:pt x="4" y="28"/>
                    <a:pt x="0" y="35"/>
                  </a:cubicBezTo>
                  <a:cubicBezTo>
                    <a:pt x="5" y="26"/>
                    <a:pt x="10" y="14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19" name="Freeform 146">
              <a:extLst>
                <a:ext uri="{FF2B5EF4-FFF2-40B4-BE49-F238E27FC236}">
                  <a16:creationId xmlns:a16="http://schemas.microsoft.com/office/drawing/2014/main" id="{94745A13-D996-EF94-C48D-814183B4A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41"/>
              <a:ext cx="27" cy="94"/>
            </a:xfrm>
            <a:custGeom>
              <a:avLst/>
              <a:gdLst>
                <a:gd name="T0" fmla="*/ 427 w 11"/>
                <a:gd name="T1" fmla="*/ 0 h 35"/>
                <a:gd name="T2" fmla="*/ 0 w 11"/>
                <a:gd name="T3" fmla="*/ 13114 h 35"/>
                <a:gd name="T4" fmla="*/ 427 w 11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35">
                  <a:moveTo>
                    <a:pt x="2" y="0"/>
                  </a:moveTo>
                  <a:cubicBezTo>
                    <a:pt x="6" y="9"/>
                    <a:pt x="5" y="28"/>
                    <a:pt x="0" y="35"/>
                  </a:cubicBezTo>
                  <a:cubicBezTo>
                    <a:pt x="6" y="26"/>
                    <a:pt x="11" y="14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20" name="Oval 147">
              <a:extLst>
                <a:ext uri="{FF2B5EF4-FFF2-40B4-BE49-F238E27FC236}">
                  <a16:creationId xmlns:a16="http://schemas.microsoft.com/office/drawing/2014/main" id="{A91F5558-225D-3BFD-40BC-1EFF25E26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" y="3563"/>
              <a:ext cx="22" cy="48"/>
            </a:xfrm>
            <a:prstGeom prst="ellipse">
              <a:avLst/>
            </a:prstGeom>
            <a:solidFill>
              <a:srgbClr val="727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21" name="Freeform 148">
              <a:extLst>
                <a:ext uri="{FF2B5EF4-FFF2-40B4-BE49-F238E27FC236}">
                  <a16:creationId xmlns:a16="http://schemas.microsoft.com/office/drawing/2014/main" id="{F7566424-D58B-37AD-DB36-CD6DC9127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3464"/>
              <a:ext cx="85" cy="251"/>
            </a:xfrm>
            <a:custGeom>
              <a:avLst/>
              <a:gdLst>
                <a:gd name="T0" fmla="*/ 4220 w 34"/>
                <a:gd name="T1" fmla="*/ 0 h 94"/>
                <a:gd name="T2" fmla="*/ 0 w 34"/>
                <a:gd name="T3" fmla="*/ 11287 h 94"/>
                <a:gd name="T4" fmla="*/ 2938 w 34"/>
                <a:gd name="T5" fmla="*/ 11287 h 94"/>
                <a:gd name="T6" fmla="*/ 4688 w 34"/>
                <a:gd name="T7" fmla="*/ 17383 h 94"/>
                <a:gd name="T8" fmla="*/ 2938 w 34"/>
                <a:gd name="T9" fmla="*/ 23642 h 94"/>
                <a:gd name="T10" fmla="*/ 313 w 34"/>
                <a:gd name="T11" fmla="*/ 23642 h 94"/>
                <a:gd name="T12" fmla="*/ 4220 w 34"/>
                <a:gd name="T13" fmla="*/ 34061 h 94"/>
                <a:gd name="T14" fmla="*/ 8333 w 34"/>
                <a:gd name="T15" fmla="*/ 16983 h 94"/>
                <a:gd name="T16" fmla="*/ 4220 w 3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94">
                  <a:moveTo>
                    <a:pt x="17" y="0"/>
                  </a:moveTo>
                  <a:cubicBezTo>
                    <a:pt x="9" y="0"/>
                    <a:pt x="3" y="13"/>
                    <a:pt x="0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6" y="31"/>
                    <a:pt x="19" y="38"/>
                    <a:pt x="19" y="48"/>
                  </a:cubicBezTo>
                  <a:cubicBezTo>
                    <a:pt x="19" y="57"/>
                    <a:pt x="16" y="65"/>
                    <a:pt x="12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82"/>
                    <a:pt x="9" y="94"/>
                    <a:pt x="17" y="94"/>
                  </a:cubicBezTo>
                  <a:cubicBezTo>
                    <a:pt x="26" y="94"/>
                    <a:pt x="34" y="73"/>
                    <a:pt x="34" y="47"/>
                  </a:cubicBezTo>
                  <a:cubicBezTo>
                    <a:pt x="34" y="21"/>
                    <a:pt x="26" y="0"/>
                    <a:pt x="17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22" name="Freeform 149">
              <a:extLst>
                <a:ext uri="{FF2B5EF4-FFF2-40B4-BE49-F238E27FC236}">
                  <a16:creationId xmlns:a16="http://schemas.microsoft.com/office/drawing/2014/main" id="{2D975EB0-6480-8B9D-6A06-A91428F34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3464"/>
              <a:ext cx="70" cy="251"/>
            </a:xfrm>
            <a:custGeom>
              <a:avLst/>
              <a:gdLst>
                <a:gd name="T0" fmla="*/ 2470 w 28"/>
                <a:gd name="T1" fmla="*/ 34061 h 94"/>
                <a:gd name="T2" fmla="*/ 6845 w 28"/>
                <a:gd name="T3" fmla="*/ 16983 h 94"/>
                <a:gd name="T4" fmla="*/ 2470 w 28"/>
                <a:gd name="T5" fmla="*/ 0 h 94"/>
                <a:gd name="T6" fmla="*/ 0 w 28"/>
                <a:gd name="T7" fmla="*/ 0 h 94"/>
                <a:gd name="T8" fmla="*/ 4220 w 28"/>
                <a:gd name="T9" fmla="*/ 16983 h 94"/>
                <a:gd name="T10" fmla="*/ 0 w 28"/>
                <a:gd name="T11" fmla="*/ 34061 h 94"/>
                <a:gd name="T12" fmla="*/ 2470 w 28"/>
                <a:gd name="T13" fmla="*/ 34061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94">
                  <a:moveTo>
                    <a:pt x="10" y="94"/>
                  </a:moveTo>
                  <a:cubicBezTo>
                    <a:pt x="20" y="94"/>
                    <a:pt x="28" y="73"/>
                    <a:pt x="28" y="47"/>
                  </a:cubicBezTo>
                  <a:cubicBezTo>
                    <a:pt x="28" y="21"/>
                    <a:pt x="2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7" y="21"/>
                    <a:pt x="17" y="47"/>
                  </a:cubicBezTo>
                  <a:cubicBezTo>
                    <a:pt x="17" y="73"/>
                    <a:pt x="9" y="94"/>
                    <a:pt x="0" y="94"/>
                  </a:cubicBezTo>
                  <a:lnTo>
                    <a:pt x="10" y="9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23" name="Freeform 150">
              <a:extLst>
                <a:ext uri="{FF2B5EF4-FFF2-40B4-BE49-F238E27FC236}">
                  <a16:creationId xmlns:a16="http://schemas.microsoft.com/office/drawing/2014/main" id="{0A4B46E1-037F-63A2-47AE-419ED7682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3523"/>
              <a:ext cx="1303" cy="128"/>
            </a:xfrm>
            <a:custGeom>
              <a:avLst/>
              <a:gdLst>
                <a:gd name="T0" fmla="*/ 125241 w 521"/>
                <a:gd name="T1" fmla="*/ 0 h 48"/>
                <a:gd name="T2" fmla="*/ 0 w 521"/>
                <a:gd name="T3" fmla="*/ 0 h 48"/>
                <a:gd name="T4" fmla="*/ 520 w 521"/>
                <a:gd name="T5" fmla="*/ 8648 h 48"/>
                <a:gd name="T6" fmla="*/ 0 w 521"/>
                <a:gd name="T7" fmla="*/ 17237 h 48"/>
                <a:gd name="T8" fmla="*/ 125241 w 521"/>
                <a:gd name="T9" fmla="*/ 17237 h 48"/>
                <a:gd name="T10" fmla="*/ 127504 w 521"/>
                <a:gd name="T11" fmla="*/ 8648 h 48"/>
                <a:gd name="T12" fmla="*/ 125241 w 521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1" h="48">
                  <a:moveTo>
                    <a:pt x="5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5"/>
                    <a:pt x="2" y="24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7" y="48"/>
                    <a:pt x="521" y="37"/>
                    <a:pt x="521" y="24"/>
                  </a:cubicBezTo>
                  <a:cubicBezTo>
                    <a:pt x="521" y="11"/>
                    <a:pt x="517" y="0"/>
                    <a:pt x="51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24" name="Freeform 151">
              <a:extLst>
                <a:ext uri="{FF2B5EF4-FFF2-40B4-BE49-F238E27FC236}">
                  <a16:creationId xmlns:a16="http://schemas.microsoft.com/office/drawing/2014/main" id="{EE030EF3-D822-45F1-C192-0ADC42915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560"/>
              <a:ext cx="65" cy="53"/>
            </a:xfrm>
            <a:custGeom>
              <a:avLst/>
              <a:gdLst>
                <a:gd name="T0" fmla="*/ 5395 w 26"/>
                <a:gd name="T1" fmla="*/ 0 h 20"/>
                <a:gd name="T2" fmla="*/ 0 w 26"/>
                <a:gd name="T3" fmla="*/ 0 h 20"/>
                <a:gd name="T4" fmla="*/ 313 w 26"/>
                <a:gd name="T5" fmla="*/ 3554 h 20"/>
                <a:gd name="T6" fmla="*/ 0 w 26"/>
                <a:gd name="T7" fmla="*/ 6903 h 20"/>
                <a:gd name="T8" fmla="*/ 5395 w 26"/>
                <a:gd name="T9" fmla="*/ 6903 h 20"/>
                <a:gd name="T10" fmla="*/ 6375 w 26"/>
                <a:gd name="T11" fmla="*/ 3554 h 20"/>
                <a:gd name="T12" fmla="*/ 5395 w 2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0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4"/>
                    <a:pt x="1" y="17"/>
                    <a:pt x="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6" y="16"/>
                    <a:pt x="26" y="10"/>
                  </a:cubicBezTo>
                  <a:cubicBezTo>
                    <a:pt x="26" y="5"/>
                    <a:pt x="24" y="0"/>
                    <a:pt x="2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25" name="Freeform 152">
              <a:extLst>
                <a:ext uri="{FF2B5EF4-FFF2-40B4-BE49-F238E27FC236}">
                  <a16:creationId xmlns:a16="http://schemas.microsoft.com/office/drawing/2014/main" id="{8582D031-7135-AFB1-42D0-E7CB3015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544"/>
              <a:ext cx="285" cy="93"/>
            </a:xfrm>
            <a:custGeom>
              <a:avLst/>
              <a:gdLst>
                <a:gd name="T0" fmla="*/ 26175 w 114"/>
                <a:gd name="T1" fmla="*/ 0 h 35"/>
                <a:gd name="T2" fmla="*/ 0 w 114"/>
                <a:gd name="T3" fmla="*/ 0 h 35"/>
                <a:gd name="T4" fmla="*/ 520 w 114"/>
                <a:gd name="T5" fmla="*/ 5987 h 35"/>
                <a:gd name="T6" fmla="*/ 0 w 114"/>
                <a:gd name="T7" fmla="*/ 12305 h 35"/>
                <a:gd name="T8" fmla="*/ 26175 w 114"/>
                <a:gd name="T9" fmla="*/ 12305 h 35"/>
                <a:gd name="T10" fmla="*/ 27863 w 114"/>
                <a:gd name="T11" fmla="*/ 6374 h 35"/>
                <a:gd name="T12" fmla="*/ 26175 w 114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35">
                  <a:moveTo>
                    <a:pt x="1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7"/>
                  </a:cubicBezTo>
                  <a:cubicBezTo>
                    <a:pt x="2" y="23"/>
                    <a:pt x="1" y="30"/>
                    <a:pt x="0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11" y="35"/>
                    <a:pt x="114" y="27"/>
                    <a:pt x="114" y="18"/>
                  </a:cubicBezTo>
                  <a:cubicBezTo>
                    <a:pt x="114" y="8"/>
                    <a:pt x="111" y="0"/>
                    <a:pt x="107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26" name="Freeform 153">
              <a:extLst>
                <a:ext uri="{FF2B5EF4-FFF2-40B4-BE49-F238E27FC236}">
                  <a16:creationId xmlns:a16="http://schemas.microsoft.com/office/drawing/2014/main" id="{2252493D-D142-76E8-04A7-71841428D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3523"/>
              <a:ext cx="17" cy="64"/>
            </a:xfrm>
            <a:custGeom>
              <a:avLst/>
              <a:gdLst>
                <a:gd name="T0" fmla="*/ 0 w 7"/>
                <a:gd name="T1" fmla="*/ 0 h 24"/>
                <a:gd name="T2" fmla="*/ 143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27" name="Freeform 154">
              <a:extLst>
                <a:ext uri="{FF2B5EF4-FFF2-40B4-BE49-F238E27FC236}">
                  <a16:creationId xmlns:a16="http://schemas.microsoft.com/office/drawing/2014/main" id="{69C35F1A-7120-076F-3873-1D2F2D0BE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3523"/>
              <a:ext cx="18" cy="64"/>
            </a:xfrm>
            <a:custGeom>
              <a:avLst/>
              <a:gdLst>
                <a:gd name="T0" fmla="*/ 0 w 7"/>
                <a:gd name="T1" fmla="*/ 0 h 24"/>
                <a:gd name="T2" fmla="*/ 200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28" name="Freeform 155">
              <a:extLst>
                <a:ext uri="{FF2B5EF4-FFF2-40B4-BE49-F238E27FC236}">
                  <a16:creationId xmlns:a16="http://schemas.microsoft.com/office/drawing/2014/main" id="{20788731-D874-A8A1-BE9D-3F8AD8C52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3523"/>
              <a:ext cx="17" cy="64"/>
            </a:xfrm>
            <a:custGeom>
              <a:avLst/>
              <a:gdLst>
                <a:gd name="T0" fmla="*/ 0 w 7"/>
                <a:gd name="T1" fmla="*/ 0 h 24"/>
                <a:gd name="T2" fmla="*/ 143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29" name="Freeform 156">
              <a:extLst>
                <a:ext uri="{FF2B5EF4-FFF2-40B4-BE49-F238E27FC236}">
                  <a16:creationId xmlns:a16="http://schemas.microsoft.com/office/drawing/2014/main" id="{F2A6E32D-0E26-A335-7809-5568BBC51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523"/>
              <a:ext cx="18" cy="64"/>
            </a:xfrm>
            <a:custGeom>
              <a:avLst/>
              <a:gdLst>
                <a:gd name="T0" fmla="*/ 0 w 7"/>
                <a:gd name="T1" fmla="*/ 0 h 24"/>
                <a:gd name="T2" fmla="*/ 200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4" y="0"/>
                    <a:pt x="7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30" name="Freeform 157">
              <a:extLst>
                <a:ext uri="{FF2B5EF4-FFF2-40B4-BE49-F238E27FC236}">
                  <a16:creationId xmlns:a16="http://schemas.microsoft.com/office/drawing/2014/main" id="{81ABBD4E-33F5-6ABB-3969-BA5CA9750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31" name="Freeform 158">
              <a:extLst>
                <a:ext uri="{FF2B5EF4-FFF2-40B4-BE49-F238E27FC236}">
                  <a16:creationId xmlns:a16="http://schemas.microsoft.com/office/drawing/2014/main" id="{2560FD40-2C62-5DA4-F0A5-62EF61BC3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32" name="Freeform 159">
              <a:extLst>
                <a:ext uri="{FF2B5EF4-FFF2-40B4-BE49-F238E27FC236}">
                  <a16:creationId xmlns:a16="http://schemas.microsoft.com/office/drawing/2014/main" id="{606AF0DF-A603-6AC9-4E4D-E75AF37C2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33" name="Freeform 160">
              <a:extLst>
                <a:ext uri="{FF2B5EF4-FFF2-40B4-BE49-F238E27FC236}">
                  <a16:creationId xmlns:a16="http://schemas.microsoft.com/office/drawing/2014/main" id="{7DA949F7-ACF0-FB77-3B82-7F583B7FB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523"/>
              <a:ext cx="18" cy="64"/>
            </a:xfrm>
            <a:custGeom>
              <a:avLst/>
              <a:gdLst>
                <a:gd name="T0" fmla="*/ 0 w 7"/>
                <a:gd name="T1" fmla="*/ 0 h 24"/>
                <a:gd name="T2" fmla="*/ 200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34" name="Freeform 161">
              <a:extLst>
                <a:ext uri="{FF2B5EF4-FFF2-40B4-BE49-F238E27FC236}">
                  <a16:creationId xmlns:a16="http://schemas.microsoft.com/office/drawing/2014/main" id="{8D84026C-9251-18E9-EB03-FE9B0856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770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35" name="Freeform 162">
              <a:extLst>
                <a:ext uri="{FF2B5EF4-FFF2-40B4-BE49-F238E27FC236}">
                  <a16:creationId xmlns:a16="http://schemas.microsoft.com/office/drawing/2014/main" id="{ABF87ABB-90AF-783A-CFAE-38CCF8526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770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36" name="Freeform 163">
              <a:extLst>
                <a:ext uri="{FF2B5EF4-FFF2-40B4-BE49-F238E27FC236}">
                  <a16:creationId xmlns:a16="http://schemas.microsoft.com/office/drawing/2014/main" id="{B81808BE-A75E-9489-0B19-0E433E5D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3523"/>
              <a:ext cx="18" cy="64"/>
            </a:xfrm>
            <a:custGeom>
              <a:avLst/>
              <a:gdLst>
                <a:gd name="T0" fmla="*/ 0 w 7"/>
                <a:gd name="T1" fmla="*/ 0 h 24"/>
                <a:gd name="T2" fmla="*/ 200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37" name="Freeform 164">
              <a:extLst>
                <a:ext uri="{FF2B5EF4-FFF2-40B4-BE49-F238E27FC236}">
                  <a16:creationId xmlns:a16="http://schemas.microsoft.com/office/drawing/2014/main" id="{3CF88AFA-0FCC-77AD-7EAB-2C5785055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3523"/>
              <a:ext cx="17" cy="64"/>
            </a:xfrm>
            <a:custGeom>
              <a:avLst/>
              <a:gdLst>
                <a:gd name="T0" fmla="*/ 0 w 7"/>
                <a:gd name="T1" fmla="*/ 0 h 24"/>
                <a:gd name="T2" fmla="*/ 143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4" y="0"/>
                    <a:pt x="7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38" name="Freeform 165">
              <a:extLst>
                <a:ext uri="{FF2B5EF4-FFF2-40B4-BE49-F238E27FC236}">
                  <a16:creationId xmlns:a16="http://schemas.microsoft.com/office/drawing/2014/main" id="{EAFFDFEF-F8E5-7238-2706-6C2D27924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39" name="Freeform 166">
              <a:extLst>
                <a:ext uri="{FF2B5EF4-FFF2-40B4-BE49-F238E27FC236}">
                  <a16:creationId xmlns:a16="http://schemas.microsoft.com/office/drawing/2014/main" id="{A554A3AE-BF51-8B5F-6905-62CB0AB2E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3523"/>
              <a:ext cx="18" cy="64"/>
            </a:xfrm>
            <a:custGeom>
              <a:avLst/>
              <a:gdLst>
                <a:gd name="T0" fmla="*/ 0 w 7"/>
                <a:gd name="T1" fmla="*/ 0 h 24"/>
                <a:gd name="T2" fmla="*/ 200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40" name="Freeform 167">
              <a:extLst>
                <a:ext uri="{FF2B5EF4-FFF2-40B4-BE49-F238E27FC236}">
                  <a16:creationId xmlns:a16="http://schemas.microsoft.com/office/drawing/2014/main" id="{CCE77E36-66A6-5B17-718B-F4C3ED1AC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3523"/>
              <a:ext cx="17" cy="64"/>
            </a:xfrm>
            <a:custGeom>
              <a:avLst/>
              <a:gdLst>
                <a:gd name="T0" fmla="*/ 0 w 7"/>
                <a:gd name="T1" fmla="*/ 0 h 24"/>
                <a:gd name="T2" fmla="*/ 143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41" name="Freeform 168">
              <a:extLst>
                <a:ext uri="{FF2B5EF4-FFF2-40B4-BE49-F238E27FC236}">
                  <a16:creationId xmlns:a16="http://schemas.microsoft.com/office/drawing/2014/main" id="{F607A7FD-2EE2-04DB-13DD-B10689D74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42" name="Freeform 169">
              <a:extLst>
                <a:ext uri="{FF2B5EF4-FFF2-40B4-BE49-F238E27FC236}">
                  <a16:creationId xmlns:a16="http://schemas.microsoft.com/office/drawing/2014/main" id="{D3251D97-292E-B67A-3143-2AFC6A95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43" name="Freeform 170">
              <a:extLst>
                <a:ext uri="{FF2B5EF4-FFF2-40B4-BE49-F238E27FC236}">
                  <a16:creationId xmlns:a16="http://schemas.microsoft.com/office/drawing/2014/main" id="{85B9BDE1-45CF-052A-F2B5-255149423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44" name="Freeform 171">
              <a:extLst>
                <a:ext uri="{FF2B5EF4-FFF2-40B4-BE49-F238E27FC236}">
                  <a16:creationId xmlns:a16="http://schemas.microsoft.com/office/drawing/2014/main" id="{7B5736A8-784B-B252-18ED-F8FA48B55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45" name="Freeform 172">
              <a:extLst>
                <a:ext uri="{FF2B5EF4-FFF2-40B4-BE49-F238E27FC236}">
                  <a16:creationId xmlns:a16="http://schemas.microsoft.com/office/drawing/2014/main" id="{D45FC8D3-FCE1-FBD3-4FF7-3BA150949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1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46" name="Freeform 173">
              <a:extLst>
                <a:ext uri="{FF2B5EF4-FFF2-40B4-BE49-F238E27FC236}">
                  <a16:creationId xmlns:a16="http://schemas.microsoft.com/office/drawing/2014/main" id="{0E12EC2D-DB40-B2E0-8708-B9739015F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770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1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47" name="Freeform 174">
              <a:extLst>
                <a:ext uri="{FF2B5EF4-FFF2-40B4-BE49-F238E27FC236}">
                  <a16:creationId xmlns:a16="http://schemas.microsoft.com/office/drawing/2014/main" id="{F79DD338-8512-C877-6585-868E4DA71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770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1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48" name="Freeform 175">
              <a:extLst>
                <a:ext uri="{FF2B5EF4-FFF2-40B4-BE49-F238E27FC236}">
                  <a16:creationId xmlns:a16="http://schemas.microsoft.com/office/drawing/2014/main" id="{A6FE5A00-A35B-D224-160E-DCA02AC90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3523"/>
              <a:ext cx="22" cy="61"/>
            </a:xfrm>
            <a:custGeom>
              <a:avLst/>
              <a:gdLst>
                <a:gd name="T0" fmla="*/ 0 w 9"/>
                <a:gd name="T1" fmla="*/ 0 h 23"/>
                <a:gd name="T2" fmla="*/ 1931 w 9"/>
                <a:gd name="T3" fmla="*/ 8018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3">
                  <a:moveTo>
                    <a:pt x="0" y="0"/>
                  </a:moveTo>
                  <a:cubicBezTo>
                    <a:pt x="5" y="0"/>
                    <a:pt x="9" y="9"/>
                    <a:pt x="9" y="2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49" name="Oval 176">
              <a:extLst>
                <a:ext uri="{FF2B5EF4-FFF2-40B4-BE49-F238E27FC236}">
                  <a16:creationId xmlns:a16="http://schemas.microsoft.com/office/drawing/2014/main" id="{EAD64148-22F9-63ED-F9EB-DABFE308C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3480"/>
              <a:ext cx="75" cy="21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150" name="Freeform 177">
              <a:extLst>
                <a:ext uri="{FF2B5EF4-FFF2-40B4-BE49-F238E27FC236}">
                  <a16:creationId xmlns:a16="http://schemas.microsoft.com/office/drawing/2014/main" id="{42BEBE76-7D8B-A71A-5928-70CA518D8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3480"/>
              <a:ext cx="58" cy="211"/>
            </a:xfrm>
            <a:custGeom>
              <a:avLst/>
              <a:gdLst>
                <a:gd name="T0" fmla="*/ 2022 w 23"/>
                <a:gd name="T1" fmla="*/ 28691 h 79"/>
                <a:gd name="T2" fmla="*/ 5901 w 23"/>
                <a:gd name="T3" fmla="*/ 14559 h 79"/>
                <a:gd name="T4" fmla="*/ 2022 w 23"/>
                <a:gd name="T5" fmla="*/ 0 h 79"/>
                <a:gd name="T6" fmla="*/ 0 w 23"/>
                <a:gd name="T7" fmla="*/ 0 h 79"/>
                <a:gd name="T8" fmla="*/ 3878 w 23"/>
                <a:gd name="T9" fmla="*/ 14559 h 79"/>
                <a:gd name="T10" fmla="*/ 0 w 23"/>
                <a:gd name="T11" fmla="*/ 28691 h 79"/>
                <a:gd name="T12" fmla="*/ 2022 w 23"/>
                <a:gd name="T13" fmla="*/ 28691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79">
                  <a:moveTo>
                    <a:pt x="8" y="79"/>
                  </a:moveTo>
                  <a:cubicBezTo>
                    <a:pt x="16" y="79"/>
                    <a:pt x="23" y="61"/>
                    <a:pt x="23" y="40"/>
                  </a:cubicBezTo>
                  <a:cubicBezTo>
                    <a:pt x="23" y="18"/>
                    <a:pt x="16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18"/>
                    <a:pt x="15" y="40"/>
                  </a:cubicBezTo>
                  <a:cubicBezTo>
                    <a:pt x="15" y="61"/>
                    <a:pt x="8" y="79"/>
                    <a:pt x="0" y="79"/>
                  </a:cubicBezTo>
                  <a:lnTo>
                    <a:pt x="8" y="7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51" name="Freeform 178">
              <a:extLst>
                <a:ext uri="{FF2B5EF4-FFF2-40B4-BE49-F238E27FC236}">
                  <a16:creationId xmlns:a16="http://schemas.microsoft.com/office/drawing/2014/main" id="{03718430-1D99-34BC-E716-B061BB08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533"/>
              <a:ext cx="25" cy="30"/>
            </a:xfrm>
            <a:custGeom>
              <a:avLst/>
              <a:gdLst>
                <a:gd name="T0" fmla="*/ 313 w 10"/>
                <a:gd name="T1" fmla="*/ 2877 h 11"/>
                <a:gd name="T2" fmla="*/ 783 w 10"/>
                <a:gd name="T3" fmla="*/ 447 h 11"/>
                <a:gd name="T4" fmla="*/ 2470 w 10"/>
                <a:gd name="T5" fmla="*/ 1666 h 11"/>
                <a:gd name="T6" fmla="*/ 1770 w 10"/>
                <a:gd name="T7" fmla="*/ 4099 h 11"/>
                <a:gd name="T8" fmla="*/ 313 w 10"/>
                <a:gd name="T9" fmla="*/ 287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0" y="6"/>
                    <a:pt x="9" y="9"/>
                    <a:pt x="7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52" name="Freeform 179">
              <a:extLst>
                <a:ext uri="{FF2B5EF4-FFF2-40B4-BE49-F238E27FC236}">
                  <a16:creationId xmlns:a16="http://schemas.microsoft.com/office/drawing/2014/main" id="{F799A34F-D66A-4373-2AA9-FCB47EF0C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3533"/>
              <a:ext cx="25" cy="30"/>
            </a:xfrm>
            <a:custGeom>
              <a:avLst/>
              <a:gdLst>
                <a:gd name="T0" fmla="*/ 313 w 10"/>
                <a:gd name="T1" fmla="*/ 2877 h 11"/>
                <a:gd name="T2" fmla="*/ 783 w 10"/>
                <a:gd name="T3" fmla="*/ 447 h 11"/>
                <a:gd name="T4" fmla="*/ 2470 w 10"/>
                <a:gd name="T5" fmla="*/ 1666 h 11"/>
                <a:gd name="T6" fmla="*/ 1770 w 10"/>
                <a:gd name="T7" fmla="*/ 4099 h 11"/>
                <a:gd name="T8" fmla="*/ 313 w 10"/>
                <a:gd name="T9" fmla="*/ 287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0" y="6"/>
                    <a:pt x="9" y="9"/>
                    <a:pt x="7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153" name="Freeform 180">
              <a:extLst>
                <a:ext uri="{FF2B5EF4-FFF2-40B4-BE49-F238E27FC236}">
                  <a16:creationId xmlns:a16="http://schemas.microsoft.com/office/drawing/2014/main" id="{246E7908-275D-9217-89BF-4EEB7450A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531"/>
              <a:ext cx="40" cy="42"/>
            </a:xfrm>
            <a:custGeom>
              <a:avLst/>
              <a:gdLst>
                <a:gd name="T0" fmla="*/ 313 w 16"/>
                <a:gd name="T1" fmla="*/ 3239 h 16"/>
                <a:gd name="T2" fmla="*/ 1300 w 16"/>
                <a:gd name="T3" fmla="*/ 378 h 16"/>
                <a:gd name="T4" fmla="*/ 3438 w 16"/>
                <a:gd name="T5" fmla="*/ 1612 h 16"/>
                <a:gd name="T6" fmla="*/ 2470 w 16"/>
                <a:gd name="T7" fmla="*/ 4610 h 16"/>
                <a:gd name="T8" fmla="*/ 313 w 16"/>
                <a:gd name="T9" fmla="*/ 323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2"/>
                    <a:pt x="14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4089" name="ZoneTexte 79">
            <a:extLst>
              <a:ext uri="{FF2B5EF4-FFF2-40B4-BE49-F238E27FC236}">
                <a16:creationId xmlns:a16="http://schemas.microsoft.com/office/drawing/2014/main" id="{E760B463-65B6-FF58-1EC0-71C6E5C97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10250"/>
            <a:ext cx="251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0070C0"/>
                </a:solidFill>
              </a:rPr>
              <a:t>Anesthésique local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Espace réservé du numéro de diapositive 3">
            <a:extLst>
              <a:ext uri="{FF2B5EF4-FFF2-40B4-BE49-F238E27FC236}">
                <a16:creationId xmlns:a16="http://schemas.microsoft.com/office/drawing/2014/main" id="{ECC4AF06-F241-1A17-8124-5436E9EC4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7DE777-4528-9E4E-A944-46B0B845F96E}" type="slidenum">
              <a:rPr lang="fr-FR" altLang="fr-FR" sz="1000" smtClean="0">
                <a:solidFill>
                  <a:schemeClr val="folHlink"/>
                </a:solidFill>
              </a:rPr>
              <a:pPr/>
              <a:t>83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76130" name="Freeform 13" descr="10%">
            <a:extLst>
              <a:ext uri="{FF2B5EF4-FFF2-40B4-BE49-F238E27FC236}">
                <a16:creationId xmlns:a16="http://schemas.microsoft.com/office/drawing/2014/main" id="{BC66EDD3-3155-7878-7FEE-46CAFE3F3966}"/>
              </a:ext>
            </a:extLst>
          </p:cNvPr>
          <p:cNvSpPr>
            <a:spLocks/>
          </p:cNvSpPr>
          <p:nvPr/>
        </p:nvSpPr>
        <p:spPr bwMode="auto">
          <a:xfrm>
            <a:off x="6513513" y="3906838"/>
            <a:ext cx="954087" cy="1030287"/>
          </a:xfrm>
          <a:custGeom>
            <a:avLst/>
            <a:gdLst>
              <a:gd name="T0" fmla="*/ 2147483646 w 601"/>
              <a:gd name="T1" fmla="*/ 2147483646 h 649"/>
              <a:gd name="T2" fmla="*/ 2147483646 w 601"/>
              <a:gd name="T3" fmla="*/ 2147483646 h 649"/>
              <a:gd name="T4" fmla="*/ 2147483646 w 601"/>
              <a:gd name="T5" fmla="*/ 2147483646 h 649"/>
              <a:gd name="T6" fmla="*/ 2147483646 w 601"/>
              <a:gd name="T7" fmla="*/ 2147483646 h 649"/>
              <a:gd name="T8" fmla="*/ 2147483646 w 601"/>
              <a:gd name="T9" fmla="*/ 2147483646 h 649"/>
              <a:gd name="T10" fmla="*/ 2147483646 w 601"/>
              <a:gd name="T11" fmla="*/ 2147483646 h 649"/>
              <a:gd name="T12" fmla="*/ 2147483646 w 601"/>
              <a:gd name="T13" fmla="*/ 2147483646 h 649"/>
              <a:gd name="T14" fmla="*/ 2147483646 w 601"/>
              <a:gd name="T15" fmla="*/ 2147483646 h 649"/>
              <a:gd name="T16" fmla="*/ 2147483646 w 601"/>
              <a:gd name="T17" fmla="*/ 2147483646 h 649"/>
              <a:gd name="T18" fmla="*/ 2147483646 w 601"/>
              <a:gd name="T19" fmla="*/ 2147483646 h 649"/>
              <a:gd name="T20" fmla="*/ 2147483646 w 601"/>
              <a:gd name="T21" fmla="*/ 2147483646 h 649"/>
              <a:gd name="T22" fmla="*/ 2147483646 w 601"/>
              <a:gd name="T23" fmla="*/ 2147483646 h 649"/>
              <a:gd name="T24" fmla="*/ 2147483646 w 601"/>
              <a:gd name="T25" fmla="*/ 2147483646 h 649"/>
              <a:gd name="T26" fmla="*/ 2147483646 w 601"/>
              <a:gd name="T27" fmla="*/ 2147483646 h 649"/>
              <a:gd name="T28" fmla="*/ 2147483646 w 601"/>
              <a:gd name="T29" fmla="*/ 2147483646 h 649"/>
              <a:gd name="T30" fmla="*/ 2147483646 w 601"/>
              <a:gd name="T31" fmla="*/ 2147483646 h 649"/>
              <a:gd name="T32" fmla="*/ 2147483646 w 601"/>
              <a:gd name="T33" fmla="*/ 2147483646 h 649"/>
              <a:gd name="T34" fmla="*/ 2147483646 w 601"/>
              <a:gd name="T35" fmla="*/ 2147483646 h 649"/>
              <a:gd name="T36" fmla="*/ 2147483646 w 601"/>
              <a:gd name="T37" fmla="*/ 2147483646 h 649"/>
              <a:gd name="T38" fmla="*/ 2147483646 w 601"/>
              <a:gd name="T39" fmla="*/ 2147483646 h 649"/>
              <a:gd name="T40" fmla="*/ 2147483646 w 601"/>
              <a:gd name="T41" fmla="*/ 2147483646 h 649"/>
              <a:gd name="T42" fmla="*/ 2147483646 w 601"/>
              <a:gd name="T43" fmla="*/ 2147483646 h 649"/>
              <a:gd name="T44" fmla="*/ 2147483646 w 601"/>
              <a:gd name="T45" fmla="*/ 2147483646 h 649"/>
              <a:gd name="T46" fmla="*/ 2147483646 w 601"/>
              <a:gd name="T47" fmla="*/ 2147483646 h 649"/>
              <a:gd name="T48" fmla="*/ 2147483646 w 601"/>
              <a:gd name="T49" fmla="*/ 0 h 649"/>
              <a:gd name="T50" fmla="*/ 2147483646 w 601"/>
              <a:gd name="T51" fmla="*/ 0 h 649"/>
              <a:gd name="T52" fmla="*/ 2147483646 w 601"/>
              <a:gd name="T53" fmla="*/ 2147483646 h 649"/>
              <a:gd name="T54" fmla="*/ 2147483646 w 601"/>
              <a:gd name="T55" fmla="*/ 2147483646 h 649"/>
              <a:gd name="T56" fmla="*/ 2147483646 w 601"/>
              <a:gd name="T57" fmla="*/ 2147483646 h 649"/>
              <a:gd name="T58" fmla="*/ 2147483646 w 601"/>
              <a:gd name="T59" fmla="*/ 2147483646 h 649"/>
              <a:gd name="T60" fmla="*/ 2147483646 w 601"/>
              <a:gd name="T61" fmla="*/ 2147483646 h 649"/>
              <a:gd name="T62" fmla="*/ 2147483646 w 601"/>
              <a:gd name="T63" fmla="*/ 2147483646 h 649"/>
              <a:gd name="T64" fmla="*/ 2147483646 w 601"/>
              <a:gd name="T65" fmla="*/ 2147483646 h 649"/>
              <a:gd name="T66" fmla="*/ 2147483646 w 601"/>
              <a:gd name="T67" fmla="*/ 2147483646 h 649"/>
              <a:gd name="T68" fmla="*/ 2147483646 w 601"/>
              <a:gd name="T69" fmla="*/ 2147483646 h 649"/>
              <a:gd name="T70" fmla="*/ 2147483646 w 601"/>
              <a:gd name="T71" fmla="*/ 2147483646 h 649"/>
              <a:gd name="T72" fmla="*/ 2147483646 w 601"/>
              <a:gd name="T73" fmla="*/ 2147483646 h 649"/>
              <a:gd name="T74" fmla="*/ 2147483646 w 601"/>
              <a:gd name="T75" fmla="*/ 2147483646 h 649"/>
              <a:gd name="T76" fmla="*/ 2147483646 w 601"/>
              <a:gd name="T77" fmla="*/ 2147483646 h 649"/>
              <a:gd name="T78" fmla="*/ 2147483646 w 601"/>
              <a:gd name="T79" fmla="*/ 2147483646 h 649"/>
              <a:gd name="T80" fmla="*/ 2147483646 w 601"/>
              <a:gd name="T81" fmla="*/ 2147483646 h 649"/>
              <a:gd name="T82" fmla="*/ 2147483646 w 601"/>
              <a:gd name="T83" fmla="*/ 2147483646 h 649"/>
              <a:gd name="T84" fmla="*/ 2147483646 w 601"/>
              <a:gd name="T85" fmla="*/ 2147483646 h 649"/>
              <a:gd name="T86" fmla="*/ 2147483646 w 601"/>
              <a:gd name="T87" fmla="*/ 2147483646 h 649"/>
              <a:gd name="T88" fmla="*/ 2147483646 w 601"/>
              <a:gd name="T89" fmla="*/ 2147483646 h 649"/>
              <a:gd name="T90" fmla="*/ 2147483646 w 601"/>
              <a:gd name="T91" fmla="*/ 2147483646 h 649"/>
              <a:gd name="T92" fmla="*/ 2147483646 w 601"/>
              <a:gd name="T93" fmla="*/ 2147483646 h 6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01"/>
              <a:gd name="T142" fmla="*/ 0 h 649"/>
              <a:gd name="T143" fmla="*/ 601 w 601"/>
              <a:gd name="T144" fmla="*/ 649 h 64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01" h="649">
                <a:moveTo>
                  <a:pt x="192" y="640"/>
                </a:moveTo>
                <a:lnTo>
                  <a:pt x="200" y="640"/>
                </a:lnTo>
                <a:lnTo>
                  <a:pt x="216" y="640"/>
                </a:lnTo>
                <a:lnTo>
                  <a:pt x="248" y="640"/>
                </a:lnTo>
                <a:lnTo>
                  <a:pt x="296" y="640"/>
                </a:lnTo>
                <a:lnTo>
                  <a:pt x="328" y="632"/>
                </a:lnTo>
                <a:lnTo>
                  <a:pt x="352" y="632"/>
                </a:lnTo>
                <a:lnTo>
                  <a:pt x="392" y="616"/>
                </a:lnTo>
                <a:lnTo>
                  <a:pt x="408" y="608"/>
                </a:lnTo>
                <a:lnTo>
                  <a:pt x="424" y="600"/>
                </a:lnTo>
                <a:lnTo>
                  <a:pt x="440" y="592"/>
                </a:lnTo>
                <a:lnTo>
                  <a:pt x="448" y="584"/>
                </a:lnTo>
                <a:lnTo>
                  <a:pt x="456" y="576"/>
                </a:lnTo>
                <a:lnTo>
                  <a:pt x="464" y="568"/>
                </a:lnTo>
                <a:lnTo>
                  <a:pt x="472" y="560"/>
                </a:lnTo>
                <a:lnTo>
                  <a:pt x="472" y="544"/>
                </a:lnTo>
                <a:lnTo>
                  <a:pt x="480" y="536"/>
                </a:lnTo>
                <a:lnTo>
                  <a:pt x="488" y="520"/>
                </a:lnTo>
                <a:lnTo>
                  <a:pt x="504" y="496"/>
                </a:lnTo>
                <a:lnTo>
                  <a:pt x="504" y="464"/>
                </a:lnTo>
                <a:lnTo>
                  <a:pt x="504" y="432"/>
                </a:lnTo>
                <a:lnTo>
                  <a:pt x="504" y="400"/>
                </a:lnTo>
                <a:lnTo>
                  <a:pt x="512" y="384"/>
                </a:lnTo>
                <a:lnTo>
                  <a:pt x="512" y="368"/>
                </a:lnTo>
                <a:lnTo>
                  <a:pt x="512" y="360"/>
                </a:lnTo>
                <a:lnTo>
                  <a:pt x="512" y="352"/>
                </a:lnTo>
                <a:lnTo>
                  <a:pt x="520" y="344"/>
                </a:lnTo>
                <a:lnTo>
                  <a:pt x="536" y="328"/>
                </a:lnTo>
                <a:lnTo>
                  <a:pt x="544" y="320"/>
                </a:lnTo>
                <a:lnTo>
                  <a:pt x="544" y="312"/>
                </a:lnTo>
                <a:lnTo>
                  <a:pt x="552" y="304"/>
                </a:lnTo>
                <a:lnTo>
                  <a:pt x="576" y="288"/>
                </a:lnTo>
                <a:lnTo>
                  <a:pt x="584" y="280"/>
                </a:lnTo>
                <a:lnTo>
                  <a:pt x="592" y="264"/>
                </a:lnTo>
                <a:lnTo>
                  <a:pt x="592" y="256"/>
                </a:lnTo>
                <a:lnTo>
                  <a:pt x="600" y="256"/>
                </a:lnTo>
                <a:lnTo>
                  <a:pt x="600" y="248"/>
                </a:lnTo>
                <a:lnTo>
                  <a:pt x="600" y="240"/>
                </a:lnTo>
                <a:lnTo>
                  <a:pt x="600" y="232"/>
                </a:lnTo>
                <a:lnTo>
                  <a:pt x="600" y="216"/>
                </a:lnTo>
                <a:lnTo>
                  <a:pt x="600" y="200"/>
                </a:lnTo>
                <a:lnTo>
                  <a:pt x="600" y="192"/>
                </a:lnTo>
                <a:lnTo>
                  <a:pt x="592" y="176"/>
                </a:lnTo>
                <a:lnTo>
                  <a:pt x="592" y="168"/>
                </a:lnTo>
                <a:lnTo>
                  <a:pt x="584" y="168"/>
                </a:lnTo>
                <a:lnTo>
                  <a:pt x="584" y="160"/>
                </a:lnTo>
                <a:lnTo>
                  <a:pt x="576" y="160"/>
                </a:lnTo>
                <a:lnTo>
                  <a:pt x="576" y="152"/>
                </a:lnTo>
                <a:lnTo>
                  <a:pt x="552" y="144"/>
                </a:lnTo>
                <a:lnTo>
                  <a:pt x="544" y="136"/>
                </a:lnTo>
                <a:lnTo>
                  <a:pt x="536" y="128"/>
                </a:lnTo>
                <a:lnTo>
                  <a:pt x="520" y="120"/>
                </a:lnTo>
                <a:lnTo>
                  <a:pt x="520" y="112"/>
                </a:lnTo>
                <a:lnTo>
                  <a:pt x="512" y="104"/>
                </a:lnTo>
                <a:lnTo>
                  <a:pt x="512" y="96"/>
                </a:lnTo>
                <a:lnTo>
                  <a:pt x="504" y="88"/>
                </a:lnTo>
                <a:lnTo>
                  <a:pt x="488" y="80"/>
                </a:lnTo>
                <a:lnTo>
                  <a:pt x="480" y="72"/>
                </a:lnTo>
                <a:lnTo>
                  <a:pt x="472" y="64"/>
                </a:lnTo>
                <a:lnTo>
                  <a:pt x="464" y="56"/>
                </a:lnTo>
                <a:lnTo>
                  <a:pt x="464" y="48"/>
                </a:lnTo>
                <a:lnTo>
                  <a:pt x="456" y="48"/>
                </a:lnTo>
                <a:lnTo>
                  <a:pt x="456" y="40"/>
                </a:lnTo>
                <a:lnTo>
                  <a:pt x="448" y="32"/>
                </a:lnTo>
                <a:lnTo>
                  <a:pt x="440" y="32"/>
                </a:lnTo>
                <a:lnTo>
                  <a:pt x="424" y="32"/>
                </a:lnTo>
                <a:lnTo>
                  <a:pt x="424" y="24"/>
                </a:lnTo>
                <a:lnTo>
                  <a:pt x="416" y="24"/>
                </a:lnTo>
                <a:lnTo>
                  <a:pt x="408" y="16"/>
                </a:lnTo>
                <a:lnTo>
                  <a:pt x="392" y="16"/>
                </a:lnTo>
                <a:lnTo>
                  <a:pt x="384" y="8"/>
                </a:lnTo>
                <a:lnTo>
                  <a:pt x="360" y="8"/>
                </a:lnTo>
                <a:lnTo>
                  <a:pt x="344" y="0"/>
                </a:lnTo>
                <a:lnTo>
                  <a:pt x="328" y="0"/>
                </a:lnTo>
                <a:lnTo>
                  <a:pt x="320" y="0"/>
                </a:lnTo>
                <a:lnTo>
                  <a:pt x="312" y="0"/>
                </a:lnTo>
                <a:lnTo>
                  <a:pt x="288" y="0"/>
                </a:lnTo>
                <a:lnTo>
                  <a:pt x="280" y="0"/>
                </a:lnTo>
                <a:lnTo>
                  <a:pt x="264" y="0"/>
                </a:lnTo>
                <a:lnTo>
                  <a:pt x="256" y="0"/>
                </a:lnTo>
                <a:lnTo>
                  <a:pt x="248" y="8"/>
                </a:lnTo>
                <a:lnTo>
                  <a:pt x="232" y="8"/>
                </a:lnTo>
                <a:lnTo>
                  <a:pt x="216" y="16"/>
                </a:lnTo>
                <a:lnTo>
                  <a:pt x="200" y="24"/>
                </a:lnTo>
                <a:lnTo>
                  <a:pt x="192" y="32"/>
                </a:lnTo>
                <a:lnTo>
                  <a:pt x="176" y="32"/>
                </a:lnTo>
                <a:lnTo>
                  <a:pt x="176" y="40"/>
                </a:lnTo>
                <a:lnTo>
                  <a:pt x="168" y="40"/>
                </a:lnTo>
                <a:lnTo>
                  <a:pt x="168" y="48"/>
                </a:lnTo>
                <a:lnTo>
                  <a:pt x="160" y="56"/>
                </a:lnTo>
                <a:lnTo>
                  <a:pt x="152" y="64"/>
                </a:lnTo>
                <a:lnTo>
                  <a:pt x="152" y="72"/>
                </a:lnTo>
                <a:lnTo>
                  <a:pt x="152" y="80"/>
                </a:lnTo>
                <a:lnTo>
                  <a:pt x="152" y="88"/>
                </a:lnTo>
                <a:lnTo>
                  <a:pt x="152" y="96"/>
                </a:lnTo>
                <a:lnTo>
                  <a:pt x="152" y="104"/>
                </a:lnTo>
                <a:lnTo>
                  <a:pt x="160" y="112"/>
                </a:lnTo>
                <a:lnTo>
                  <a:pt x="160" y="120"/>
                </a:lnTo>
                <a:lnTo>
                  <a:pt x="160" y="128"/>
                </a:lnTo>
                <a:lnTo>
                  <a:pt x="168" y="144"/>
                </a:lnTo>
                <a:lnTo>
                  <a:pt x="168" y="152"/>
                </a:lnTo>
                <a:lnTo>
                  <a:pt x="168" y="168"/>
                </a:lnTo>
                <a:lnTo>
                  <a:pt x="168" y="184"/>
                </a:lnTo>
                <a:lnTo>
                  <a:pt x="160" y="208"/>
                </a:lnTo>
                <a:lnTo>
                  <a:pt x="152" y="232"/>
                </a:lnTo>
                <a:lnTo>
                  <a:pt x="136" y="248"/>
                </a:lnTo>
                <a:lnTo>
                  <a:pt x="120" y="272"/>
                </a:lnTo>
                <a:lnTo>
                  <a:pt x="104" y="280"/>
                </a:lnTo>
                <a:lnTo>
                  <a:pt x="72" y="312"/>
                </a:lnTo>
                <a:lnTo>
                  <a:pt x="64" y="328"/>
                </a:lnTo>
                <a:lnTo>
                  <a:pt x="40" y="352"/>
                </a:lnTo>
                <a:lnTo>
                  <a:pt x="32" y="368"/>
                </a:lnTo>
                <a:lnTo>
                  <a:pt x="16" y="392"/>
                </a:lnTo>
                <a:lnTo>
                  <a:pt x="8" y="400"/>
                </a:lnTo>
                <a:lnTo>
                  <a:pt x="0" y="416"/>
                </a:lnTo>
                <a:lnTo>
                  <a:pt x="0" y="424"/>
                </a:lnTo>
                <a:lnTo>
                  <a:pt x="8" y="448"/>
                </a:lnTo>
                <a:lnTo>
                  <a:pt x="16" y="464"/>
                </a:lnTo>
                <a:lnTo>
                  <a:pt x="40" y="480"/>
                </a:lnTo>
                <a:lnTo>
                  <a:pt x="64" y="488"/>
                </a:lnTo>
                <a:lnTo>
                  <a:pt x="64" y="496"/>
                </a:lnTo>
                <a:lnTo>
                  <a:pt x="72" y="504"/>
                </a:lnTo>
                <a:lnTo>
                  <a:pt x="96" y="512"/>
                </a:lnTo>
                <a:lnTo>
                  <a:pt x="104" y="520"/>
                </a:lnTo>
                <a:lnTo>
                  <a:pt x="104" y="528"/>
                </a:lnTo>
                <a:lnTo>
                  <a:pt x="104" y="536"/>
                </a:lnTo>
                <a:lnTo>
                  <a:pt x="104" y="544"/>
                </a:lnTo>
                <a:lnTo>
                  <a:pt x="104" y="552"/>
                </a:lnTo>
                <a:lnTo>
                  <a:pt x="104" y="560"/>
                </a:lnTo>
                <a:lnTo>
                  <a:pt x="104" y="568"/>
                </a:lnTo>
                <a:lnTo>
                  <a:pt x="104" y="576"/>
                </a:lnTo>
                <a:lnTo>
                  <a:pt x="104" y="584"/>
                </a:lnTo>
                <a:lnTo>
                  <a:pt x="104" y="592"/>
                </a:lnTo>
                <a:lnTo>
                  <a:pt x="120" y="600"/>
                </a:lnTo>
                <a:lnTo>
                  <a:pt x="128" y="608"/>
                </a:lnTo>
                <a:lnTo>
                  <a:pt x="136" y="608"/>
                </a:lnTo>
                <a:lnTo>
                  <a:pt x="152" y="616"/>
                </a:lnTo>
                <a:lnTo>
                  <a:pt x="152" y="624"/>
                </a:lnTo>
                <a:lnTo>
                  <a:pt x="152" y="632"/>
                </a:lnTo>
                <a:lnTo>
                  <a:pt x="152" y="640"/>
                </a:lnTo>
                <a:lnTo>
                  <a:pt x="152" y="648"/>
                </a:lnTo>
                <a:lnTo>
                  <a:pt x="160" y="648"/>
                </a:lnTo>
                <a:lnTo>
                  <a:pt x="168" y="648"/>
                </a:ln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8E1A33C5-D83F-A764-DE07-B0475CB85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88" y="2824163"/>
            <a:ext cx="2438400" cy="939800"/>
          </a:xfrm>
          <a:prstGeom prst="rect">
            <a:avLst/>
          </a:prstGeom>
          <a:noFill/>
          <a:ln>
            <a:noFill/>
          </a:ln>
        </p:spPr>
        <p:txBody>
          <a:bodyPr wrap="none" lIns="19050" tIns="26987" rIns="19050" bIns="26987"/>
          <a:lstStyle>
            <a:lvl1pPr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  <a:defRPr/>
            </a:pPr>
            <a:r>
              <a:rPr lang="fr-FR" altLang="fr-FR" b="1" dirty="0">
                <a:solidFill>
                  <a:srgbClr val="FEFF2A"/>
                </a:solidFill>
                <a:highlight>
                  <a:srgbClr val="C0C0C0"/>
                </a:highlight>
                <a:latin typeface="Palatino" pitchFamily="2" charset="77"/>
              </a:rPr>
              <a:t>Suppression de </a:t>
            </a:r>
            <a:br>
              <a:rPr lang="fr-FR" altLang="fr-FR" b="1" dirty="0">
                <a:solidFill>
                  <a:srgbClr val="FEFF2A"/>
                </a:solidFill>
                <a:highlight>
                  <a:srgbClr val="C0C0C0"/>
                </a:highlight>
                <a:latin typeface="Palatino" pitchFamily="2" charset="77"/>
              </a:rPr>
            </a:br>
            <a:r>
              <a:rPr lang="fr-FR" altLang="fr-FR" b="1" dirty="0">
                <a:solidFill>
                  <a:srgbClr val="FEFF2A"/>
                </a:solidFill>
                <a:highlight>
                  <a:srgbClr val="C0C0C0"/>
                </a:highlight>
                <a:latin typeface="Palatino" pitchFamily="2" charset="77"/>
              </a:rPr>
              <a:t>la conductibilité</a:t>
            </a:r>
          </a:p>
        </p:txBody>
      </p:sp>
      <p:grpSp>
        <p:nvGrpSpPr>
          <p:cNvPr id="176132" name="Group 4">
            <a:extLst>
              <a:ext uri="{FF2B5EF4-FFF2-40B4-BE49-F238E27FC236}">
                <a16:creationId xmlns:a16="http://schemas.microsoft.com/office/drawing/2014/main" id="{5FD76841-6485-3B9B-8A55-EABE887244B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276600"/>
            <a:ext cx="6681788" cy="2389188"/>
            <a:chOff x="1080" y="1168"/>
            <a:chExt cx="4209" cy="1505"/>
          </a:xfrm>
        </p:grpSpPr>
        <p:sp>
          <p:nvSpPr>
            <p:cNvPr id="176205" name="Freeform 5">
              <a:extLst>
                <a:ext uri="{FF2B5EF4-FFF2-40B4-BE49-F238E27FC236}">
                  <a16:creationId xmlns:a16="http://schemas.microsoft.com/office/drawing/2014/main" id="{E7921780-7A72-55F0-D296-6BD4C73C0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168"/>
              <a:ext cx="4201" cy="1049"/>
            </a:xfrm>
            <a:custGeom>
              <a:avLst/>
              <a:gdLst>
                <a:gd name="T0" fmla="*/ 80 w 4201"/>
                <a:gd name="T1" fmla="*/ 0 h 1049"/>
                <a:gd name="T2" fmla="*/ 192 w 4201"/>
                <a:gd name="T3" fmla="*/ 0 h 1049"/>
                <a:gd name="T4" fmla="*/ 248 w 4201"/>
                <a:gd name="T5" fmla="*/ 24 h 1049"/>
                <a:gd name="T6" fmla="*/ 304 w 4201"/>
                <a:gd name="T7" fmla="*/ 64 h 1049"/>
                <a:gd name="T8" fmla="*/ 368 w 4201"/>
                <a:gd name="T9" fmla="*/ 96 h 1049"/>
                <a:gd name="T10" fmla="*/ 424 w 4201"/>
                <a:gd name="T11" fmla="*/ 128 h 1049"/>
                <a:gd name="T12" fmla="*/ 448 w 4201"/>
                <a:gd name="T13" fmla="*/ 144 h 1049"/>
                <a:gd name="T14" fmla="*/ 472 w 4201"/>
                <a:gd name="T15" fmla="*/ 168 h 1049"/>
                <a:gd name="T16" fmla="*/ 504 w 4201"/>
                <a:gd name="T17" fmla="*/ 184 h 1049"/>
                <a:gd name="T18" fmla="*/ 520 w 4201"/>
                <a:gd name="T19" fmla="*/ 208 h 1049"/>
                <a:gd name="T20" fmla="*/ 528 w 4201"/>
                <a:gd name="T21" fmla="*/ 248 h 1049"/>
                <a:gd name="T22" fmla="*/ 568 w 4201"/>
                <a:gd name="T23" fmla="*/ 320 h 1049"/>
                <a:gd name="T24" fmla="*/ 592 w 4201"/>
                <a:gd name="T25" fmla="*/ 392 h 1049"/>
                <a:gd name="T26" fmla="*/ 616 w 4201"/>
                <a:gd name="T27" fmla="*/ 504 h 1049"/>
                <a:gd name="T28" fmla="*/ 648 w 4201"/>
                <a:gd name="T29" fmla="*/ 592 h 1049"/>
                <a:gd name="T30" fmla="*/ 688 w 4201"/>
                <a:gd name="T31" fmla="*/ 688 h 1049"/>
                <a:gd name="T32" fmla="*/ 712 w 4201"/>
                <a:gd name="T33" fmla="*/ 776 h 1049"/>
                <a:gd name="T34" fmla="*/ 784 w 4201"/>
                <a:gd name="T35" fmla="*/ 896 h 1049"/>
                <a:gd name="T36" fmla="*/ 848 w 4201"/>
                <a:gd name="T37" fmla="*/ 952 h 1049"/>
                <a:gd name="T38" fmla="*/ 968 w 4201"/>
                <a:gd name="T39" fmla="*/ 1008 h 1049"/>
                <a:gd name="T40" fmla="*/ 1168 w 4201"/>
                <a:gd name="T41" fmla="*/ 1048 h 1049"/>
                <a:gd name="T42" fmla="*/ 1368 w 4201"/>
                <a:gd name="T43" fmla="*/ 1048 h 1049"/>
                <a:gd name="T44" fmla="*/ 1600 w 4201"/>
                <a:gd name="T45" fmla="*/ 1008 h 1049"/>
                <a:gd name="T46" fmla="*/ 1784 w 4201"/>
                <a:gd name="T47" fmla="*/ 960 h 1049"/>
                <a:gd name="T48" fmla="*/ 2040 w 4201"/>
                <a:gd name="T49" fmla="*/ 872 h 1049"/>
                <a:gd name="T50" fmla="*/ 2304 w 4201"/>
                <a:gd name="T51" fmla="*/ 792 h 1049"/>
                <a:gd name="T52" fmla="*/ 2512 w 4201"/>
                <a:gd name="T53" fmla="*/ 728 h 1049"/>
                <a:gd name="T54" fmla="*/ 2728 w 4201"/>
                <a:gd name="T55" fmla="*/ 696 h 1049"/>
                <a:gd name="T56" fmla="*/ 2912 w 4201"/>
                <a:gd name="T57" fmla="*/ 688 h 1049"/>
                <a:gd name="T58" fmla="*/ 3104 w 4201"/>
                <a:gd name="T59" fmla="*/ 680 h 1049"/>
                <a:gd name="T60" fmla="*/ 3376 w 4201"/>
                <a:gd name="T61" fmla="*/ 656 h 1049"/>
                <a:gd name="T62" fmla="*/ 3568 w 4201"/>
                <a:gd name="T63" fmla="*/ 648 h 1049"/>
                <a:gd name="T64" fmla="*/ 3744 w 4201"/>
                <a:gd name="T65" fmla="*/ 624 h 1049"/>
                <a:gd name="T66" fmla="*/ 3888 w 4201"/>
                <a:gd name="T67" fmla="*/ 592 h 1049"/>
                <a:gd name="T68" fmla="*/ 3992 w 4201"/>
                <a:gd name="T69" fmla="*/ 552 h 1049"/>
                <a:gd name="T70" fmla="*/ 4112 w 4201"/>
                <a:gd name="T71" fmla="*/ 520 h 1049"/>
                <a:gd name="T72" fmla="*/ 4160 w 4201"/>
                <a:gd name="T73" fmla="*/ 504 h 1049"/>
                <a:gd name="T74" fmla="*/ 4176 w 4201"/>
                <a:gd name="T75" fmla="*/ 504 h 10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01"/>
                <a:gd name="T115" fmla="*/ 0 h 1049"/>
                <a:gd name="T116" fmla="*/ 4201 w 4201"/>
                <a:gd name="T117" fmla="*/ 1049 h 104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01" h="1049">
                  <a:moveTo>
                    <a:pt x="0" y="16"/>
                  </a:moveTo>
                  <a:lnTo>
                    <a:pt x="80" y="0"/>
                  </a:lnTo>
                  <a:lnTo>
                    <a:pt x="144" y="0"/>
                  </a:lnTo>
                  <a:lnTo>
                    <a:pt x="192" y="0"/>
                  </a:lnTo>
                  <a:lnTo>
                    <a:pt x="216" y="16"/>
                  </a:lnTo>
                  <a:lnTo>
                    <a:pt x="248" y="24"/>
                  </a:lnTo>
                  <a:lnTo>
                    <a:pt x="280" y="56"/>
                  </a:lnTo>
                  <a:lnTo>
                    <a:pt x="304" y="64"/>
                  </a:lnTo>
                  <a:lnTo>
                    <a:pt x="328" y="72"/>
                  </a:lnTo>
                  <a:lnTo>
                    <a:pt x="368" y="96"/>
                  </a:lnTo>
                  <a:lnTo>
                    <a:pt x="392" y="104"/>
                  </a:lnTo>
                  <a:lnTo>
                    <a:pt x="424" y="128"/>
                  </a:lnTo>
                  <a:lnTo>
                    <a:pt x="440" y="144"/>
                  </a:lnTo>
                  <a:lnTo>
                    <a:pt x="448" y="144"/>
                  </a:lnTo>
                  <a:lnTo>
                    <a:pt x="456" y="144"/>
                  </a:lnTo>
                  <a:lnTo>
                    <a:pt x="472" y="168"/>
                  </a:lnTo>
                  <a:lnTo>
                    <a:pt x="480" y="168"/>
                  </a:lnTo>
                  <a:lnTo>
                    <a:pt x="504" y="184"/>
                  </a:lnTo>
                  <a:lnTo>
                    <a:pt x="512" y="200"/>
                  </a:lnTo>
                  <a:lnTo>
                    <a:pt x="520" y="208"/>
                  </a:lnTo>
                  <a:lnTo>
                    <a:pt x="528" y="216"/>
                  </a:lnTo>
                  <a:lnTo>
                    <a:pt x="528" y="248"/>
                  </a:lnTo>
                  <a:lnTo>
                    <a:pt x="544" y="280"/>
                  </a:lnTo>
                  <a:lnTo>
                    <a:pt x="568" y="320"/>
                  </a:lnTo>
                  <a:lnTo>
                    <a:pt x="584" y="360"/>
                  </a:lnTo>
                  <a:lnTo>
                    <a:pt x="592" y="392"/>
                  </a:lnTo>
                  <a:lnTo>
                    <a:pt x="616" y="440"/>
                  </a:lnTo>
                  <a:lnTo>
                    <a:pt x="616" y="504"/>
                  </a:lnTo>
                  <a:lnTo>
                    <a:pt x="640" y="544"/>
                  </a:lnTo>
                  <a:lnTo>
                    <a:pt x="648" y="592"/>
                  </a:lnTo>
                  <a:lnTo>
                    <a:pt x="664" y="640"/>
                  </a:lnTo>
                  <a:lnTo>
                    <a:pt x="688" y="688"/>
                  </a:lnTo>
                  <a:lnTo>
                    <a:pt x="704" y="728"/>
                  </a:lnTo>
                  <a:lnTo>
                    <a:pt x="712" y="776"/>
                  </a:lnTo>
                  <a:lnTo>
                    <a:pt x="744" y="824"/>
                  </a:lnTo>
                  <a:lnTo>
                    <a:pt x="784" y="896"/>
                  </a:lnTo>
                  <a:lnTo>
                    <a:pt x="816" y="912"/>
                  </a:lnTo>
                  <a:lnTo>
                    <a:pt x="848" y="952"/>
                  </a:lnTo>
                  <a:lnTo>
                    <a:pt x="896" y="984"/>
                  </a:lnTo>
                  <a:lnTo>
                    <a:pt x="968" y="1008"/>
                  </a:lnTo>
                  <a:lnTo>
                    <a:pt x="1080" y="1032"/>
                  </a:lnTo>
                  <a:lnTo>
                    <a:pt x="1168" y="1048"/>
                  </a:lnTo>
                  <a:lnTo>
                    <a:pt x="1272" y="1048"/>
                  </a:lnTo>
                  <a:lnTo>
                    <a:pt x="1368" y="1048"/>
                  </a:lnTo>
                  <a:lnTo>
                    <a:pt x="1472" y="1032"/>
                  </a:lnTo>
                  <a:lnTo>
                    <a:pt x="1600" y="1008"/>
                  </a:lnTo>
                  <a:lnTo>
                    <a:pt x="1664" y="984"/>
                  </a:lnTo>
                  <a:lnTo>
                    <a:pt x="1784" y="960"/>
                  </a:lnTo>
                  <a:lnTo>
                    <a:pt x="1904" y="912"/>
                  </a:lnTo>
                  <a:lnTo>
                    <a:pt x="2040" y="872"/>
                  </a:lnTo>
                  <a:lnTo>
                    <a:pt x="2184" y="832"/>
                  </a:lnTo>
                  <a:lnTo>
                    <a:pt x="2304" y="792"/>
                  </a:lnTo>
                  <a:lnTo>
                    <a:pt x="2424" y="760"/>
                  </a:lnTo>
                  <a:lnTo>
                    <a:pt x="2512" y="728"/>
                  </a:lnTo>
                  <a:lnTo>
                    <a:pt x="2632" y="720"/>
                  </a:lnTo>
                  <a:lnTo>
                    <a:pt x="2728" y="696"/>
                  </a:lnTo>
                  <a:lnTo>
                    <a:pt x="2824" y="688"/>
                  </a:lnTo>
                  <a:lnTo>
                    <a:pt x="2912" y="688"/>
                  </a:lnTo>
                  <a:lnTo>
                    <a:pt x="3008" y="688"/>
                  </a:lnTo>
                  <a:lnTo>
                    <a:pt x="3104" y="680"/>
                  </a:lnTo>
                  <a:lnTo>
                    <a:pt x="3240" y="656"/>
                  </a:lnTo>
                  <a:lnTo>
                    <a:pt x="3376" y="656"/>
                  </a:lnTo>
                  <a:lnTo>
                    <a:pt x="3456" y="656"/>
                  </a:lnTo>
                  <a:lnTo>
                    <a:pt x="3568" y="648"/>
                  </a:lnTo>
                  <a:lnTo>
                    <a:pt x="3656" y="648"/>
                  </a:lnTo>
                  <a:lnTo>
                    <a:pt x="3744" y="624"/>
                  </a:lnTo>
                  <a:lnTo>
                    <a:pt x="3824" y="616"/>
                  </a:lnTo>
                  <a:lnTo>
                    <a:pt x="3888" y="592"/>
                  </a:lnTo>
                  <a:lnTo>
                    <a:pt x="3952" y="568"/>
                  </a:lnTo>
                  <a:lnTo>
                    <a:pt x="3992" y="552"/>
                  </a:lnTo>
                  <a:lnTo>
                    <a:pt x="4056" y="536"/>
                  </a:lnTo>
                  <a:lnTo>
                    <a:pt x="4112" y="520"/>
                  </a:lnTo>
                  <a:lnTo>
                    <a:pt x="4144" y="504"/>
                  </a:lnTo>
                  <a:lnTo>
                    <a:pt x="4160" y="504"/>
                  </a:lnTo>
                  <a:lnTo>
                    <a:pt x="4168" y="504"/>
                  </a:lnTo>
                  <a:lnTo>
                    <a:pt x="4176" y="504"/>
                  </a:lnTo>
                  <a:lnTo>
                    <a:pt x="4200" y="496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206" name="Freeform 6">
              <a:extLst>
                <a:ext uri="{FF2B5EF4-FFF2-40B4-BE49-F238E27FC236}">
                  <a16:creationId xmlns:a16="http://schemas.microsoft.com/office/drawing/2014/main" id="{E05BC178-6442-DBD0-E5E6-EA42C696D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1256"/>
              <a:ext cx="313" cy="249"/>
            </a:xfrm>
            <a:custGeom>
              <a:avLst/>
              <a:gdLst>
                <a:gd name="T0" fmla="*/ 312 w 313"/>
                <a:gd name="T1" fmla="*/ 0 h 249"/>
                <a:gd name="T2" fmla="*/ 288 w 313"/>
                <a:gd name="T3" fmla="*/ 8 h 249"/>
                <a:gd name="T4" fmla="*/ 264 w 313"/>
                <a:gd name="T5" fmla="*/ 16 h 249"/>
                <a:gd name="T6" fmla="*/ 256 w 313"/>
                <a:gd name="T7" fmla="*/ 24 h 249"/>
                <a:gd name="T8" fmla="*/ 256 w 313"/>
                <a:gd name="T9" fmla="*/ 48 h 249"/>
                <a:gd name="T10" fmla="*/ 224 w 313"/>
                <a:gd name="T11" fmla="*/ 72 h 249"/>
                <a:gd name="T12" fmla="*/ 216 w 313"/>
                <a:gd name="T13" fmla="*/ 80 h 249"/>
                <a:gd name="T14" fmla="*/ 200 w 313"/>
                <a:gd name="T15" fmla="*/ 96 h 249"/>
                <a:gd name="T16" fmla="*/ 192 w 313"/>
                <a:gd name="T17" fmla="*/ 112 h 249"/>
                <a:gd name="T18" fmla="*/ 192 w 313"/>
                <a:gd name="T19" fmla="*/ 120 h 249"/>
                <a:gd name="T20" fmla="*/ 168 w 313"/>
                <a:gd name="T21" fmla="*/ 144 h 249"/>
                <a:gd name="T22" fmla="*/ 136 w 313"/>
                <a:gd name="T23" fmla="*/ 176 h 249"/>
                <a:gd name="T24" fmla="*/ 104 w 313"/>
                <a:gd name="T25" fmla="*/ 200 h 249"/>
                <a:gd name="T26" fmla="*/ 80 w 313"/>
                <a:gd name="T27" fmla="*/ 216 h 249"/>
                <a:gd name="T28" fmla="*/ 64 w 313"/>
                <a:gd name="T29" fmla="*/ 232 h 249"/>
                <a:gd name="T30" fmla="*/ 24 w 313"/>
                <a:gd name="T31" fmla="*/ 240 h 249"/>
                <a:gd name="T32" fmla="*/ 0 w 313"/>
                <a:gd name="T33" fmla="*/ 248 h 2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249"/>
                <a:gd name="T53" fmla="*/ 313 w 313"/>
                <a:gd name="T54" fmla="*/ 249 h 2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249">
                  <a:moveTo>
                    <a:pt x="312" y="0"/>
                  </a:moveTo>
                  <a:lnTo>
                    <a:pt x="288" y="8"/>
                  </a:lnTo>
                  <a:lnTo>
                    <a:pt x="264" y="16"/>
                  </a:lnTo>
                  <a:lnTo>
                    <a:pt x="256" y="24"/>
                  </a:lnTo>
                  <a:lnTo>
                    <a:pt x="256" y="48"/>
                  </a:lnTo>
                  <a:lnTo>
                    <a:pt x="224" y="72"/>
                  </a:lnTo>
                  <a:lnTo>
                    <a:pt x="216" y="80"/>
                  </a:lnTo>
                  <a:lnTo>
                    <a:pt x="200" y="96"/>
                  </a:lnTo>
                  <a:lnTo>
                    <a:pt x="192" y="112"/>
                  </a:lnTo>
                  <a:lnTo>
                    <a:pt x="192" y="120"/>
                  </a:lnTo>
                  <a:lnTo>
                    <a:pt x="168" y="144"/>
                  </a:lnTo>
                  <a:lnTo>
                    <a:pt x="136" y="176"/>
                  </a:lnTo>
                  <a:lnTo>
                    <a:pt x="104" y="200"/>
                  </a:lnTo>
                  <a:lnTo>
                    <a:pt x="80" y="216"/>
                  </a:lnTo>
                  <a:lnTo>
                    <a:pt x="64" y="232"/>
                  </a:lnTo>
                  <a:lnTo>
                    <a:pt x="24" y="240"/>
                  </a:lnTo>
                  <a:lnTo>
                    <a:pt x="0" y="248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207" name="Freeform 7">
              <a:extLst>
                <a:ext uri="{FF2B5EF4-FFF2-40B4-BE49-F238E27FC236}">
                  <a16:creationId xmlns:a16="http://schemas.microsoft.com/office/drawing/2014/main" id="{7C840046-2637-454F-50A5-BCA97504B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2144"/>
              <a:ext cx="873" cy="529"/>
            </a:xfrm>
            <a:custGeom>
              <a:avLst/>
              <a:gdLst>
                <a:gd name="T0" fmla="*/ 0 w 873"/>
                <a:gd name="T1" fmla="*/ 528 h 529"/>
                <a:gd name="T2" fmla="*/ 32 w 873"/>
                <a:gd name="T3" fmla="*/ 496 h 529"/>
                <a:gd name="T4" fmla="*/ 64 w 873"/>
                <a:gd name="T5" fmla="*/ 472 h 529"/>
                <a:gd name="T6" fmla="*/ 128 w 873"/>
                <a:gd name="T7" fmla="*/ 432 h 529"/>
                <a:gd name="T8" fmla="*/ 192 w 873"/>
                <a:gd name="T9" fmla="*/ 384 h 529"/>
                <a:gd name="T10" fmla="*/ 208 w 873"/>
                <a:gd name="T11" fmla="*/ 376 h 529"/>
                <a:gd name="T12" fmla="*/ 256 w 873"/>
                <a:gd name="T13" fmla="*/ 344 h 529"/>
                <a:gd name="T14" fmla="*/ 296 w 873"/>
                <a:gd name="T15" fmla="*/ 320 h 529"/>
                <a:gd name="T16" fmla="*/ 352 w 873"/>
                <a:gd name="T17" fmla="*/ 296 h 529"/>
                <a:gd name="T18" fmla="*/ 392 w 873"/>
                <a:gd name="T19" fmla="*/ 272 h 529"/>
                <a:gd name="T20" fmla="*/ 432 w 873"/>
                <a:gd name="T21" fmla="*/ 232 h 529"/>
                <a:gd name="T22" fmla="*/ 440 w 873"/>
                <a:gd name="T23" fmla="*/ 216 h 529"/>
                <a:gd name="T24" fmla="*/ 480 w 873"/>
                <a:gd name="T25" fmla="*/ 200 h 529"/>
                <a:gd name="T26" fmla="*/ 520 w 873"/>
                <a:gd name="T27" fmla="*/ 184 h 529"/>
                <a:gd name="T28" fmla="*/ 536 w 873"/>
                <a:gd name="T29" fmla="*/ 160 h 529"/>
                <a:gd name="T30" fmla="*/ 560 w 873"/>
                <a:gd name="T31" fmla="*/ 128 h 529"/>
                <a:gd name="T32" fmla="*/ 584 w 873"/>
                <a:gd name="T33" fmla="*/ 104 h 529"/>
                <a:gd name="T34" fmla="*/ 608 w 873"/>
                <a:gd name="T35" fmla="*/ 96 h 529"/>
                <a:gd name="T36" fmla="*/ 616 w 873"/>
                <a:gd name="T37" fmla="*/ 64 h 529"/>
                <a:gd name="T38" fmla="*/ 656 w 873"/>
                <a:gd name="T39" fmla="*/ 48 h 529"/>
                <a:gd name="T40" fmla="*/ 672 w 873"/>
                <a:gd name="T41" fmla="*/ 40 h 529"/>
                <a:gd name="T42" fmla="*/ 688 w 873"/>
                <a:gd name="T43" fmla="*/ 32 h 529"/>
                <a:gd name="T44" fmla="*/ 704 w 873"/>
                <a:gd name="T45" fmla="*/ 24 h 529"/>
                <a:gd name="T46" fmla="*/ 728 w 873"/>
                <a:gd name="T47" fmla="*/ 16 h 529"/>
                <a:gd name="T48" fmla="*/ 736 w 873"/>
                <a:gd name="T49" fmla="*/ 16 h 529"/>
                <a:gd name="T50" fmla="*/ 736 w 873"/>
                <a:gd name="T51" fmla="*/ 8 h 529"/>
                <a:gd name="T52" fmla="*/ 752 w 873"/>
                <a:gd name="T53" fmla="*/ 8 h 529"/>
                <a:gd name="T54" fmla="*/ 760 w 873"/>
                <a:gd name="T55" fmla="*/ 8 h 529"/>
                <a:gd name="T56" fmla="*/ 768 w 873"/>
                <a:gd name="T57" fmla="*/ 8 h 529"/>
                <a:gd name="T58" fmla="*/ 776 w 873"/>
                <a:gd name="T59" fmla="*/ 8 h 529"/>
                <a:gd name="T60" fmla="*/ 784 w 873"/>
                <a:gd name="T61" fmla="*/ 0 h 529"/>
                <a:gd name="T62" fmla="*/ 792 w 873"/>
                <a:gd name="T63" fmla="*/ 0 h 529"/>
                <a:gd name="T64" fmla="*/ 808 w 873"/>
                <a:gd name="T65" fmla="*/ 0 h 529"/>
                <a:gd name="T66" fmla="*/ 824 w 873"/>
                <a:gd name="T67" fmla="*/ 0 h 529"/>
                <a:gd name="T68" fmla="*/ 832 w 873"/>
                <a:gd name="T69" fmla="*/ 0 h 529"/>
                <a:gd name="T70" fmla="*/ 848 w 873"/>
                <a:gd name="T71" fmla="*/ 0 h 529"/>
                <a:gd name="T72" fmla="*/ 856 w 873"/>
                <a:gd name="T73" fmla="*/ 8 h 529"/>
                <a:gd name="T74" fmla="*/ 864 w 873"/>
                <a:gd name="T75" fmla="*/ 8 h 529"/>
                <a:gd name="T76" fmla="*/ 872 w 873"/>
                <a:gd name="T77" fmla="*/ 8 h 5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73"/>
                <a:gd name="T118" fmla="*/ 0 h 529"/>
                <a:gd name="T119" fmla="*/ 873 w 873"/>
                <a:gd name="T120" fmla="*/ 529 h 5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73" h="529">
                  <a:moveTo>
                    <a:pt x="0" y="528"/>
                  </a:moveTo>
                  <a:lnTo>
                    <a:pt x="32" y="49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92" y="384"/>
                  </a:lnTo>
                  <a:lnTo>
                    <a:pt x="208" y="376"/>
                  </a:lnTo>
                  <a:lnTo>
                    <a:pt x="256" y="344"/>
                  </a:lnTo>
                  <a:lnTo>
                    <a:pt x="296" y="320"/>
                  </a:lnTo>
                  <a:lnTo>
                    <a:pt x="352" y="296"/>
                  </a:lnTo>
                  <a:lnTo>
                    <a:pt x="392" y="272"/>
                  </a:lnTo>
                  <a:lnTo>
                    <a:pt x="432" y="232"/>
                  </a:lnTo>
                  <a:lnTo>
                    <a:pt x="440" y="216"/>
                  </a:lnTo>
                  <a:lnTo>
                    <a:pt x="480" y="200"/>
                  </a:lnTo>
                  <a:lnTo>
                    <a:pt x="520" y="184"/>
                  </a:lnTo>
                  <a:lnTo>
                    <a:pt x="536" y="160"/>
                  </a:lnTo>
                  <a:lnTo>
                    <a:pt x="560" y="128"/>
                  </a:lnTo>
                  <a:lnTo>
                    <a:pt x="584" y="104"/>
                  </a:lnTo>
                  <a:lnTo>
                    <a:pt x="608" y="96"/>
                  </a:lnTo>
                  <a:lnTo>
                    <a:pt x="616" y="64"/>
                  </a:lnTo>
                  <a:lnTo>
                    <a:pt x="656" y="48"/>
                  </a:lnTo>
                  <a:lnTo>
                    <a:pt x="672" y="40"/>
                  </a:lnTo>
                  <a:lnTo>
                    <a:pt x="688" y="32"/>
                  </a:lnTo>
                  <a:lnTo>
                    <a:pt x="704" y="24"/>
                  </a:lnTo>
                  <a:lnTo>
                    <a:pt x="728" y="16"/>
                  </a:lnTo>
                  <a:lnTo>
                    <a:pt x="736" y="16"/>
                  </a:lnTo>
                  <a:lnTo>
                    <a:pt x="736" y="8"/>
                  </a:lnTo>
                  <a:lnTo>
                    <a:pt x="752" y="8"/>
                  </a:lnTo>
                  <a:lnTo>
                    <a:pt x="760" y="8"/>
                  </a:lnTo>
                  <a:lnTo>
                    <a:pt x="768" y="8"/>
                  </a:lnTo>
                  <a:lnTo>
                    <a:pt x="776" y="8"/>
                  </a:lnTo>
                  <a:lnTo>
                    <a:pt x="784" y="0"/>
                  </a:lnTo>
                  <a:lnTo>
                    <a:pt x="792" y="0"/>
                  </a:lnTo>
                  <a:lnTo>
                    <a:pt x="808" y="0"/>
                  </a:lnTo>
                  <a:lnTo>
                    <a:pt x="824" y="0"/>
                  </a:lnTo>
                  <a:lnTo>
                    <a:pt x="832" y="0"/>
                  </a:lnTo>
                  <a:lnTo>
                    <a:pt x="848" y="0"/>
                  </a:lnTo>
                  <a:lnTo>
                    <a:pt x="856" y="8"/>
                  </a:lnTo>
                  <a:lnTo>
                    <a:pt x="864" y="8"/>
                  </a:lnTo>
                  <a:lnTo>
                    <a:pt x="872" y="8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208" name="Freeform 8">
              <a:extLst>
                <a:ext uri="{FF2B5EF4-FFF2-40B4-BE49-F238E27FC236}">
                  <a16:creationId xmlns:a16="http://schemas.microsoft.com/office/drawing/2014/main" id="{F6ECEB1D-615E-C225-26FD-26011548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2160"/>
              <a:ext cx="505" cy="185"/>
            </a:xfrm>
            <a:custGeom>
              <a:avLst/>
              <a:gdLst>
                <a:gd name="T0" fmla="*/ 0 w 505"/>
                <a:gd name="T1" fmla="*/ 0 h 185"/>
                <a:gd name="T2" fmla="*/ 24 w 505"/>
                <a:gd name="T3" fmla="*/ 16 h 185"/>
                <a:gd name="T4" fmla="*/ 48 w 505"/>
                <a:gd name="T5" fmla="*/ 16 h 185"/>
                <a:gd name="T6" fmla="*/ 56 w 505"/>
                <a:gd name="T7" fmla="*/ 32 h 185"/>
                <a:gd name="T8" fmla="*/ 64 w 505"/>
                <a:gd name="T9" fmla="*/ 40 h 185"/>
                <a:gd name="T10" fmla="*/ 80 w 505"/>
                <a:gd name="T11" fmla="*/ 48 h 185"/>
                <a:gd name="T12" fmla="*/ 80 w 505"/>
                <a:gd name="T13" fmla="*/ 64 h 185"/>
                <a:gd name="T14" fmla="*/ 88 w 505"/>
                <a:gd name="T15" fmla="*/ 72 h 185"/>
                <a:gd name="T16" fmla="*/ 96 w 505"/>
                <a:gd name="T17" fmla="*/ 96 h 185"/>
                <a:gd name="T18" fmla="*/ 104 w 505"/>
                <a:gd name="T19" fmla="*/ 112 h 185"/>
                <a:gd name="T20" fmla="*/ 128 w 505"/>
                <a:gd name="T21" fmla="*/ 136 h 185"/>
                <a:gd name="T22" fmla="*/ 152 w 505"/>
                <a:gd name="T23" fmla="*/ 144 h 185"/>
                <a:gd name="T24" fmla="*/ 160 w 505"/>
                <a:gd name="T25" fmla="*/ 160 h 185"/>
                <a:gd name="T26" fmla="*/ 168 w 505"/>
                <a:gd name="T27" fmla="*/ 168 h 185"/>
                <a:gd name="T28" fmla="*/ 192 w 505"/>
                <a:gd name="T29" fmla="*/ 168 h 185"/>
                <a:gd name="T30" fmla="*/ 216 w 505"/>
                <a:gd name="T31" fmla="*/ 176 h 185"/>
                <a:gd name="T32" fmla="*/ 224 w 505"/>
                <a:gd name="T33" fmla="*/ 176 h 185"/>
                <a:gd name="T34" fmla="*/ 248 w 505"/>
                <a:gd name="T35" fmla="*/ 176 h 185"/>
                <a:gd name="T36" fmla="*/ 256 w 505"/>
                <a:gd name="T37" fmla="*/ 184 h 185"/>
                <a:gd name="T38" fmla="*/ 264 w 505"/>
                <a:gd name="T39" fmla="*/ 184 h 185"/>
                <a:gd name="T40" fmla="*/ 272 w 505"/>
                <a:gd name="T41" fmla="*/ 184 h 185"/>
                <a:gd name="T42" fmla="*/ 288 w 505"/>
                <a:gd name="T43" fmla="*/ 184 h 185"/>
                <a:gd name="T44" fmla="*/ 320 w 505"/>
                <a:gd name="T45" fmla="*/ 184 h 185"/>
                <a:gd name="T46" fmla="*/ 328 w 505"/>
                <a:gd name="T47" fmla="*/ 184 h 185"/>
                <a:gd name="T48" fmla="*/ 352 w 505"/>
                <a:gd name="T49" fmla="*/ 184 h 185"/>
                <a:gd name="T50" fmla="*/ 360 w 505"/>
                <a:gd name="T51" fmla="*/ 184 h 185"/>
                <a:gd name="T52" fmla="*/ 384 w 505"/>
                <a:gd name="T53" fmla="*/ 176 h 185"/>
                <a:gd name="T54" fmla="*/ 392 w 505"/>
                <a:gd name="T55" fmla="*/ 176 h 185"/>
                <a:gd name="T56" fmla="*/ 400 w 505"/>
                <a:gd name="T57" fmla="*/ 176 h 185"/>
                <a:gd name="T58" fmla="*/ 416 w 505"/>
                <a:gd name="T59" fmla="*/ 176 h 185"/>
                <a:gd name="T60" fmla="*/ 424 w 505"/>
                <a:gd name="T61" fmla="*/ 168 h 185"/>
                <a:gd name="T62" fmla="*/ 432 w 505"/>
                <a:gd name="T63" fmla="*/ 168 h 185"/>
                <a:gd name="T64" fmla="*/ 440 w 505"/>
                <a:gd name="T65" fmla="*/ 168 h 185"/>
                <a:gd name="T66" fmla="*/ 456 w 505"/>
                <a:gd name="T67" fmla="*/ 168 h 185"/>
                <a:gd name="T68" fmla="*/ 464 w 505"/>
                <a:gd name="T69" fmla="*/ 160 h 185"/>
                <a:gd name="T70" fmla="*/ 472 w 505"/>
                <a:gd name="T71" fmla="*/ 160 h 185"/>
                <a:gd name="T72" fmla="*/ 488 w 505"/>
                <a:gd name="T73" fmla="*/ 160 h 185"/>
                <a:gd name="T74" fmla="*/ 496 w 505"/>
                <a:gd name="T75" fmla="*/ 160 h 185"/>
                <a:gd name="T76" fmla="*/ 496 w 505"/>
                <a:gd name="T77" fmla="*/ 144 h 185"/>
                <a:gd name="T78" fmla="*/ 504 w 505"/>
                <a:gd name="T79" fmla="*/ 144 h 1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5"/>
                <a:gd name="T121" fmla="*/ 0 h 185"/>
                <a:gd name="T122" fmla="*/ 505 w 505"/>
                <a:gd name="T123" fmla="*/ 185 h 1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5" h="185">
                  <a:moveTo>
                    <a:pt x="0" y="0"/>
                  </a:moveTo>
                  <a:lnTo>
                    <a:pt x="24" y="16"/>
                  </a:lnTo>
                  <a:lnTo>
                    <a:pt x="48" y="16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128" y="136"/>
                  </a:lnTo>
                  <a:lnTo>
                    <a:pt x="152" y="144"/>
                  </a:lnTo>
                  <a:lnTo>
                    <a:pt x="160" y="160"/>
                  </a:lnTo>
                  <a:lnTo>
                    <a:pt x="168" y="168"/>
                  </a:lnTo>
                  <a:lnTo>
                    <a:pt x="192" y="168"/>
                  </a:lnTo>
                  <a:lnTo>
                    <a:pt x="216" y="176"/>
                  </a:lnTo>
                  <a:lnTo>
                    <a:pt x="224" y="176"/>
                  </a:lnTo>
                  <a:lnTo>
                    <a:pt x="248" y="176"/>
                  </a:lnTo>
                  <a:lnTo>
                    <a:pt x="256" y="184"/>
                  </a:lnTo>
                  <a:lnTo>
                    <a:pt x="264" y="184"/>
                  </a:lnTo>
                  <a:lnTo>
                    <a:pt x="272" y="184"/>
                  </a:lnTo>
                  <a:lnTo>
                    <a:pt x="288" y="184"/>
                  </a:lnTo>
                  <a:lnTo>
                    <a:pt x="320" y="184"/>
                  </a:lnTo>
                  <a:lnTo>
                    <a:pt x="328" y="184"/>
                  </a:lnTo>
                  <a:lnTo>
                    <a:pt x="352" y="184"/>
                  </a:lnTo>
                  <a:lnTo>
                    <a:pt x="360" y="184"/>
                  </a:lnTo>
                  <a:lnTo>
                    <a:pt x="384" y="176"/>
                  </a:lnTo>
                  <a:lnTo>
                    <a:pt x="392" y="176"/>
                  </a:lnTo>
                  <a:lnTo>
                    <a:pt x="400" y="176"/>
                  </a:lnTo>
                  <a:lnTo>
                    <a:pt x="416" y="176"/>
                  </a:lnTo>
                  <a:lnTo>
                    <a:pt x="424" y="168"/>
                  </a:lnTo>
                  <a:lnTo>
                    <a:pt x="432" y="168"/>
                  </a:lnTo>
                  <a:lnTo>
                    <a:pt x="440" y="168"/>
                  </a:lnTo>
                  <a:lnTo>
                    <a:pt x="456" y="168"/>
                  </a:lnTo>
                  <a:lnTo>
                    <a:pt x="464" y="160"/>
                  </a:lnTo>
                  <a:lnTo>
                    <a:pt x="472" y="160"/>
                  </a:lnTo>
                  <a:lnTo>
                    <a:pt x="488" y="160"/>
                  </a:lnTo>
                  <a:lnTo>
                    <a:pt x="496" y="160"/>
                  </a:lnTo>
                  <a:lnTo>
                    <a:pt x="496" y="144"/>
                  </a:lnTo>
                  <a:lnTo>
                    <a:pt x="504" y="144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209" name="Freeform 9">
              <a:extLst>
                <a:ext uri="{FF2B5EF4-FFF2-40B4-BE49-F238E27FC236}">
                  <a16:creationId xmlns:a16="http://schemas.microsoft.com/office/drawing/2014/main" id="{AB37A438-8680-39FE-BD98-8EFFAFA2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" y="1920"/>
              <a:ext cx="177" cy="369"/>
            </a:xfrm>
            <a:custGeom>
              <a:avLst/>
              <a:gdLst>
                <a:gd name="T0" fmla="*/ 112 w 177"/>
                <a:gd name="T1" fmla="*/ 368 h 369"/>
                <a:gd name="T2" fmla="*/ 112 w 177"/>
                <a:gd name="T3" fmla="*/ 344 h 369"/>
                <a:gd name="T4" fmla="*/ 112 w 177"/>
                <a:gd name="T5" fmla="*/ 320 h 369"/>
                <a:gd name="T6" fmla="*/ 128 w 177"/>
                <a:gd name="T7" fmla="*/ 272 h 369"/>
                <a:gd name="T8" fmla="*/ 136 w 177"/>
                <a:gd name="T9" fmla="*/ 248 h 369"/>
                <a:gd name="T10" fmla="*/ 160 w 177"/>
                <a:gd name="T11" fmla="*/ 208 h 369"/>
                <a:gd name="T12" fmla="*/ 168 w 177"/>
                <a:gd name="T13" fmla="*/ 176 h 369"/>
                <a:gd name="T14" fmla="*/ 168 w 177"/>
                <a:gd name="T15" fmla="*/ 168 h 369"/>
                <a:gd name="T16" fmla="*/ 176 w 177"/>
                <a:gd name="T17" fmla="*/ 144 h 369"/>
                <a:gd name="T18" fmla="*/ 176 w 177"/>
                <a:gd name="T19" fmla="*/ 112 h 369"/>
                <a:gd name="T20" fmla="*/ 168 w 177"/>
                <a:gd name="T21" fmla="*/ 88 h 369"/>
                <a:gd name="T22" fmla="*/ 144 w 177"/>
                <a:gd name="T23" fmla="*/ 64 h 369"/>
                <a:gd name="T24" fmla="*/ 136 w 177"/>
                <a:gd name="T25" fmla="*/ 40 h 369"/>
                <a:gd name="T26" fmla="*/ 128 w 177"/>
                <a:gd name="T27" fmla="*/ 32 h 369"/>
                <a:gd name="T28" fmla="*/ 112 w 177"/>
                <a:gd name="T29" fmla="*/ 32 h 369"/>
                <a:gd name="T30" fmla="*/ 112 w 177"/>
                <a:gd name="T31" fmla="*/ 16 h 369"/>
                <a:gd name="T32" fmla="*/ 104 w 177"/>
                <a:gd name="T33" fmla="*/ 16 h 369"/>
                <a:gd name="T34" fmla="*/ 96 w 177"/>
                <a:gd name="T35" fmla="*/ 8 h 369"/>
                <a:gd name="T36" fmla="*/ 72 w 177"/>
                <a:gd name="T37" fmla="*/ 8 h 369"/>
                <a:gd name="T38" fmla="*/ 56 w 177"/>
                <a:gd name="T39" fmla="*/ 0 h 369"/>
                <a:gd name="T40" fmla="*/ 32 w 177"/>
                <a:gd name="T41" fmla="*/ 0 h 369"/>
                <a:gd name="T42" fmla="*/ 24 w 177"/>
                <a:gd name="T43" fmla="*/ 0 h 369"/>
                <a:gd name="T44" fmla="*/ 8 w 177"/>
                <a:gd name="T45" fmla="*/ 0 h 369"/>
                <a:gd name="T46" fmla="*/ 0 w 177"/>
                <a:gd name="T47" fmla="*/ 0 h 3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9"/>
                <a:gd name="T74" fmla="*/ 177 w 177"/>
                <a:gd name="T75" fmla="*/ 369 h 3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9">
                  <a:moveTo>
                    <a:pt x="112" y="368"/>
                  </a:moveTo>
                  <a:lnTo>
                    <a:pt x="112" y="344"/>
                  </a:lnTo>
                  <a:lnTo>
                    <a:pt x="112" y="320"/>
                  </a:lnTo>
                  <a:lnTo>
                    <a:pt x="128" y="272"/>
                  </a:lnTo>
                  <a:lnTo>
                    <a:pt x="136" y="248"/>
                  </a:lnTo>
                  <a:lnTo>
                    <a:pt x="160" y="208"/>
                  </a:lnTo>
                  <a:lnTo>
                    <a:pt x="168" y="176"/>
                  </a:lnTo>
                  <a:lnTo>
                    <a:pt x="168" y="168"/>
                  </a:lnTo>
                  <a:lnTo>
                    <a:pt x="176" y="144"/>
                  </a:lnTo>
                  <a:lnTo>
                    <a:pt x="176" y="112"/>
                  </a:lnTo>
                  <a:lnTo>
                    <a:pt x="168" y="88"/>
                  </a:lnTo>
                  <a:lnTo>
                    <a:pt x="144" y="64"/>
                  </a:lnTo>
                  <a:lnTo>
                    <a:pt x="136" y="40"/>
                  </a:lnTo>
                  <a:lnTo>
                    <a:pt x="128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72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210" name="Freeform 10">
              <a:extLst>
                <a:ext uri="{FF2B5EF4-FFF2-40B4-BE49-F238E27FC236}">
                  <a16:creationId xmlns:a16="http://schemas.microsoft.com/office/drawing/2014/main" id="{289B7C6B-1C45-19D1-B472-2D782592C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1640"/>
              <a:ext cx="585" cy="121"/>
            </a:xfrm>
            <a:custGeom>
              <a:avLst/>
              <a:gdLst>
                <a:gd name="T0" fmla="*/ 584 w 585"/>
                <a:gd name="T1" fmla="*/ 56 h 121"/>
                <a:gd name="T2" fmla="*/ 568 w 585"/>
                <a:gd name="T3" fmla="*/ 32 h 121"/>
                <a:gd name="T4" fmla="*/ 568 w 585"/>
                <a:gd name="T5" fmla="*/ 24 h 121"/>
                <a:gd name="T6" fmla="*/ 544 w 585"/>
                <a:gd name="T7" fmla="*/ 24 h 121"/>
                <a:gd name="T8" fmla="*/ 520 w 585"/>
                <a:gd name="T9" fmla="*/ 16 h 121"/>
                <a:gd name="T10" fmla="*/ 488 w 585"/>
                <a:gd name="T11" fmla="*/ 0 h 121"/>
                <a:gd name="T12" fmla="*/ 448 w 585"/>
                <a:gd name="T13" fmla="*/ 0 h 121"/>
                <a:gd name="T14" fmla="*/ 408 w 585"/>
                <a:gd name="T15" fmla="*/ 0 h 121"/>
                <a:gd name="T16" fmla="*/ 384 w 585"/>
                <a:gd name="T17" fmla="*/ 0 h 121"/>
                <a:gd name="T18" fmla="*/ 360 w 585"/>
                <a:gd name="T19" fmla="*/ 16 h 121"/>
                <a:gd name="T20" fmla="*/ 320 w 585"/>
                <a:gd name="T21" fmla="*/ 16 h 121"/>
                <a:gd name="T22" fmla="*/ 312 w 585"/>
                <a:gd name="T23" fmla="*/ 24 h 121"/>
                <a:gd name="T24" fmla="*/ 288 w 585"/>
                <a:gd name="T25" fmla="*/ 24 h 121"/>
                <a:gd name="T26" fmla="*/ 272 w 585"/>
                <a:gd name="T27" fmla="*/ 32 h 121"/>
                <a:gd name="T28" fmla="*/ 264 w 585"/>
                <a:gd name="T29" fmla="*/ 48 h 121"/>
                <a:gd name="T30" fmla="*/ 216 w 585"/>
                <a:gd name="T31" fmla="*/ 64 h 121"/>
                <a:gd name="T32" fmla="*/ 192 w 585"/>
                <a:gd name="T33" fmla="*/ 80 h 121"/>
                <a:gd name="T34" fmla="*/ 192 w 585"/>
                <a:gd name="T35" fmla="*/ 88 h 121"/>
                <a:gd name="T36" fmla="*/ 184 w 585"/>
                <a:gd name="T37" fmla="*/ 88 h 121"/>
                <a:gd name="T38" fmla="*/ 160 w 585"/>
                <a:gd name="T39" fmla="*/ 88 h 121"/>
                <a:gd name="T40" fmla="*/ 136 w 585"/>
                <a:gd name="T41" fmla="*/ 112 h 121"/>
                <a:gd name="T42" fmla="*/ 120 w 585"/>
                <a:gd name="T43" fmla="*/ 112 h 121"/>
                <a:gd name="T44" fmla="*/ 112 w 585"/>
                <a:gd name="T45" fmla="*/ 112 h 121"/>
                <a:gd name="T46" fmla="*/ 104 w 585"/>
                <a:gd name="T47" fmla="*/ 120 h 121"/>
                <a:gd name="T48" fmla="*/ 88 w 585"/>
                <a:gd name="T49" fmla="*/ 120 h 121"/>
                <a:gd name="T50" fmla="*/ 80 w 585"/>
                <a:gd name="T51" fmla="*/ 120 h 121"/>
                <a:gd name="T52" fmla="*/ 56 w 585"/>
                <a:gd name="T53" fmla="*/ 112 h 121"/>
                <a:gd name="T54" fmla="*/ 48 w 585"/>
                <a:gd name="T55" fmla="*/ 112 h 121"/>
                <a:gd name="T56" fmla="*/ 40 w 585"/>
                <a:gd name="T57" fmla="*/ 96 h 121"/>
                <a:gd name="T58" fmla="*/ 24 w 585"/>
                <a:gd name="T59" fmla="*/ 96 h 121"/>
                <a:gd name="T60" fmla="*/ 16 w 585"/>
                <a:gd name="T61" fmla="*/ 88 h 121"/>
                <a:gd name="T62" fmla="*/ 0 w 585"/>
                <a:gd name="T63" fmla="*/ 88 h 121"/>
                <a:gd name="T64" fmla="*/ 0 w 585"/>
                <a:gd name="T65" fmla="*/ 80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5"/>
                <a:gd name="T100" fmla="*/ 0 h 121"/>
                <a:gd name="T101" fmla="*/ 585 w 585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5" h="121">
                  <a:moveTo>
                    <a:pt x="584" y="56"/>
                  </a:moveTo>
                  <a:lnTo>
                    <a:pt x="568" y="32"/>
                  </a:lnTo>
                  <a:lnTo>
                    <a:pt x="568" y="24"/>
                  </a:lnTo>
                  <a:lnTo>
                    <a:pt x="544" y="24"/>
                  </a:lnTo>
                  <a:lnTo>
                    <a:pt x="520" y="16"/>
                  </a:lnTo>
                  <a:lnTo>
                    <a:pt x="488" y="0"/>
                  </a:lnTo>
                  <a:lnTo>
                    <a:pt x="448" y="0"/>
                  </a:lnTo>
                  <a:lnTo>
                    <a:pt x="408" y="0"/>
                  </a:lnTo>
                  <a:lnTo>
                    <a:pt x="384" y="0"/>
                  </a:lnTo>
                  <a:lnTo>
                    <a:pt x="360" y="16"/>
                  </a:lnTo>
                  <a:lnTo>
                    <a:pt x="320" y="16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72" y="32"/>
                  </a:lnTo>
                  <a:lnTo>
                    <a:pt x="264" y="48"/>
                  </a:lnTo>
                  <a:lnTo>
                    <a:pt x="216" y="64"/>
                  </a:lnTo>
                  <a:lnTo>
                    <a:pt x="192" y="80"/>
                  </a:lnTo>
                  <a:lnTo>
                    <a:pt x="192" y="88"/>
                  </a:lnTo>
                  <a:lnTo>
                    <a:pt x="184" y="88"/>
                  </a:lnTo>
                  <a:lnTo>
                    <a:pt x="160" y="88"/>
                  </a:lnTo>
                  <a:lnTo>
                    <a:pt x="136" y="112"/>
                  </a:lnTo>
                  <a:lnTo>
                    <a:pt x="120" y="112"/>
                  </a:lnTo>
                  <a:lnTo>
                    <a:pt x="112" y="112"/>
                  </a:lnTo>
                  <a:lnTo>
                    <a:pt x="104" y="120"/>
                  </a:lnTo>
                  <a:lnTo>
                    <a:pt x="88" y="120"/>
                  </a:lnTo>
                  <a:lnTo>
                    <a:pt x="80" y="120"/>
                  </a:lnTo>
                  <a:lnTo>
                    <a:pt x="56" y="112"/>
                  </a:lnTo>
                  <a:lnTo>
                    <a:pt x="48" y="112"/>
                  </a:lnTo>
                  <a:lnTo>
                    <a:pt x="40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0" y="80"/>
                  </a:lnTo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6203" name="AutoShape 11">
            <a:extLst>
              <a:ext uri="{FF2B5EF4-FFF2-40B4-BE49-F238E27FC236}">
                <a16:creationId xmlns:a16="http://schemas.microsoft.com/office/drawing/2014/main" id="{D35675A2-49E0-BDB5-C9CC-496E1585A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105150"/>
            <a:ext cx="876300" cy="307975"/>
          </a:xfrm>
          <a:prstGeom prst="rightArrow">
            <a:avLst>
              <a:gd name="adj1" fmla="val 50000"/>
              <a:gd name="adj2" fmla="val 7113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GB" altLang="fr-FR"/>
          </a:p>
        </p:txBody>
      </p:sp>
      <p:sp>
        <p:nvSpPr>
          <p:cNvPr id="136204" name="Rectangle 12">
            <a:extLst>
              <a:ext uri="{FF2B5EF4-FFF2-40B4-BE49-F238E27FC236}">
                <a16:creationId xmlns:a16="http://schemas.microsoft.com/office/drawing/2014/main" id="{FD25704D-A10C-B6F0-C305-1CFDF9460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Dépôt d'un anesthésique local</a:t>
            </a:r>
            <a:b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</a:b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sur un tronc nerveux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097F6A6F-36EE-C430-4C08-392D682B0368}"/>
              </a:ext>
            </a:extLst>
          </p:cNvPr>
          <p:cNvGrpSpPr>
            <a:grpSpLocks/>
          </p:cNvGrpSpPr>
          <p:nvPr/>
        </p:nvGrpSpPr>
        <p:grpSpPr bwMode="auto">
          <a:xfrm>
            <a:off x="1982788" y="3270250"/>
            <a:ext cx="6721475" cy="1665288"/>
            <a:chOff x="1249" y="2060"/>
            <a:chExt cx="4234" cy="1049"/>
          </a:xfrm>
        </p:grpSpPr>
        <p:sp>
          <p:nvSpPr>
            <p:cNvPr id="176203" name="Freeform 15">
              <a:extLst>
                <a:ext uri="{FF2B5EF4-FFF2-40B4-BE49-F238E27FC236}">
                  <a16:creationId xmlns:a16="http://schemas.microsoft.com/office/drawing/2014/main" id="{8DD37965-F2DF-A602-E7DB-037537B50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2060"/>
              <a:ext cx="4201" cy="1049"/>
            </a:xfrm>
            <a:custGeom>
              <a:avLst/>
              <a:gdLst>
                <a:gd name="T0" fmla="*/ 80 w 4201"/>
                <a:gd name="T1" fmla="*/ 0 h 1049"/>
                <a:gd name="T2" fmla="*/ 192 w 4201"/>
                <a:gd name="T3" fmla="*/ 0 h 1049"/>
                <a:gd name="T4" fmla="*/ 248 w 4201"/>
                <a:gd name="T5" fmla="*/ 24 h 1049"/>
                <a:gd name="T6" fmla="*/ 304 w 4201"/>
                <a:gd name="T7" fmla="*/ 64 h 1049"/>
                <a:gd name="T8" fmla="*/ 368 w 4201"/>
                <a:gd name="T9" fmla="*/ 96 h 1049"/>
                <a:gd name="T10" fmla="*/ 424 w 4201"/>
                <a:gd name="T11" fmla="*/ 128 h 1049"/>
                <a:gd name="T12" fmla="*/ 448 w 4201"/>
                <a:gd name="T13" fmla="*/ 144 h 1049"/>
                <a:gd name="T14" fmla="*/ 472 w 4201"/>
                <a:gd name="T15" fmla="*/ 168 h 1049"/>
                <a:gd name="T16" fmla="*/ 504 w 4201"/>
                <a:gd name="T17" fmla="*/ 184 h 1049"/>
                <a:gd name="T18" fmla="*/ 520 w 4201"/>
                <a:gd name="T19" fmla="*/ 208 h 1049"/>
                <a:gd name="T20" fmla="*/ 528 w 4201"/>
                <a:gd name="T21" fmla="*/ 248 h 1049"/>
                <a:gd name="T22" fmla="*/ 568 w 4201"/>
                <a:gd name="T23" fmla="*/ 320 h 1049"/>
                <a:gd name="T24" fmla="*/ 592 w 4201"/>
                <a:gd name="T25" fmla="*/ 392 h 1049"/>
                <a:gd name="T26" fmla="*/ 616 w 4201"/>
                <a:gd name="T27" fmla="*/ 504 h 1049"/>
                <a:gd name="T28" fmla="*/ 648 w 4201"/>
                <a:gd name="T29" fmla="*/ 592 h 1049"/>
                <a:gd name="T30" fmla="*/ 688 w 4201"/>
                <a:gd name="T31" fmla="*/ 688 h 1049"/>
                <a:gd name="T32" fmla="*/ 712 w 4201"/>
                <a:gd name="T33" fmla="*/ 776 h 1049"/>
                <a:gd name="T34" fmla="*/ 784 w 4201"/>
                <a:gd name="T35" fmla="*/ 896 h 1049"/>
                <a:gd name="T36" fmla="*/ 848 w 4201"/>
                <a:gd name="T37" fmla="*/ 952 h 1049"/>
                <a:gd name="T38" fmla="*/ 968 w 4201"/>
                <a:gd name="T39" fmla="*/ 1008 h 1049"/>
                <a:gd name="T40" fmla="*/ 1168 w 4201"/>
                <a:gd name="T41" fmla="*/ 1048 h 1049"/>
                <a:gd name="T42" fmla="*/ 1368 w 4201"/>
                <a:gd name="T43" fmla="*/ 1048 h 1049"/>
                <a:gd name="T44" fmla="*/ 1600 w 4201"/>
                <a:gd name="T45" fmla="*/ 1008 h 1049"/>
                <a:gd name="T46" fmla="*/ 1784 w 4201"/>
                <a:gd name="T47" fmla="*/ 960 h 1049"/>
                <a:gd name="T48" fmla="*/ 2040 w 4201"/>
                <a:gd name="T49" fmla="*/ 872 h 1049"/>
                <a:gd name="T50" fmla="*/ 2304 w 4201"/>
                <a:gd name="T51" fmla="*/ 792 h 1049"/>
                <a:gd name="T52" fmla="*/ 2512 w 4201"/>
                <a:gd name="T53" fmla="*/ 728 h 1049"/>
                <a:gd name="T54" fmla="*/ 2728 w 4201"/>
                <a:gd name="T55" fmla="*/ 696 h 1049"/>
                <a:gd name="T56" fmla="*/ 2912 w 4201"/>
                <a:gd name="T57" fmla="*/ 688 h 1049"/>
                <a:gd name="T58" fmla="*/ 3104 w 4201"/>
                <a:gd name="T59" fmla="*/ 680 h 1049"/>
                <a:gd name="T60" fmla="*/ 3376 w 4201"/>
                <a:gd name="T61" fmla="*/ 656 h 1049"/>
                <a:gd name="T62" fmla="*/ 3568 w 4201"/>
                <a:gd name="T63" fmla="*/ 648 h 1049"/>
                <a:gd name="T64" fmla="*/ 3744 w 4201"/>
                <a:gd name="T65" fmla="*/ 624 h 1049"/>
                <a:gd name="T66" fmla="*/ 3888 w 4201"/>
                <a:gd name="T67" fmla="*/ 592 h 1049"/>
                <a:gd name="T68" fmla="*/ 3992 w 4201"/>
                <a:gd name="T69" fmla="*/ 552 h 1049"/>
                <a:gd name="T70" fmla="*/ 4112 w 4201"/>
                <a:gd name="T71" fmla="*/ 520 h 1049"/>
                <a:gd name="T72" fmla="*/ 4160 w 4201"/>
                <a:gd name="T73" fmla="*/ 504 h 1049"/>
                <a:gd name="T74" fmla="*/ 4176 w 4201"/>
                <a:gd name="T75" fmla="*/ 504 h 10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01"/>
                <a:gd name="T115" fmla="*/ 0 h 1049"/>
                <a:gd name="T116" fmla="*/ 4201 w 4201"/>
                <a:gd name="T117" fmla="*/ 1049 h 104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01" h="1049">
                  <a:moveTo>
                    <a:pt x="0" y="16"/>
                  </a:moveTo>
                  <a:lnTo>
                    <a:pt x="80" y="0"/>
                  </a:lnTo>
                  <a:lnTo>
                    <a:pt x="144" y="0"/>
                  </a:lnTo>
                  <a:lnTo>
                    <a:pt x="192" y="0"/>
                  </a:lnTo>
                  <a:lnTo>
                    <a:pt x="216" y="16"/>
                  </a:lnTo>
                  <a:lnTo>
                    <a:pt x="248" y="24"/>
                  </a:lnTo>
                  <a:lnTo>
                    <a:pt x="280" y="56"/>
                  </a:lnTo>
                  <a:lnTo>
                    <a:pt x="304" y="64"/>
                  </a:lnTo>
                  <a:lnTo>
                    <a:pt x="328" y="72"/>
                  </a:lnTo>
                  <a:lnTo>
                    <a:pt x="368" y="96"/>
                  </a:lnTo>
                  <a:lnTo>
                    <a:pt x="392" y="104"/>
                  </a:lnTo>
                  <a:lnTo>
                    <a:pt x="424" y="128"/>
                  </a:lnTo>
                  <a:lnTo>
                    <a:pt x="440" y="144"/>
                  </a:lnTo>
                  <a:lnTo>
                    <a:pt x="448" y="144"/>
                  </a:lnTo>
                  <a:lnTo>
                    <a:pt x="456" y="144"/>
                  </a:lnTo>
                  <a:lnTo>
                    <a:pt x="472" y="168"/>
                  </a:lnTo>
                  <a:lnTo>
                    <a:pt x="480" y="168"/>
                  </a:lnTo>
                  <a:lnTo>
                    <a:pt x="504" y="184"/>
                  </a:lnTo>
                  <a:lnTo>
                    <a:pt x="512" y="200"/>
                  </a:lnTo>
                  <a:lnTo>
                    <a:pt x="520" y="208"/>
                  </a:lnTo>
                  <a:lnTo>
                    <a:pt x="528" y="216"/>
                  </a:lnTo>
                  <a:lnTo>
                    <a:pt x="528" y="248"/>
                  </a:lnTo>
                  <a:lnTo>
                    <a:pt x="544" y="280"/>
                  </a:lnTo>
                  <a:lnTo>
                    <a:pt x="568" y="320"/>
                  </a:lnTo>
                  <a:lnTo>
                    <a:pt x="584" y="360"/>
                  </a:lnTo>
                  <a:lnTo>
                    <a:pt x="592" y="392"/>
                  </a:lnTo>
                  <a:lnTo>
                    <a:pt x="616" y="440"/>
                  </a:lnTo>
                  <a:lnTo>
                    <a:pt x="616" y="504"/>
                  </a:lnTo>
                  <a:lnTo>
                    <a:pt x="640" y="544"/>
                  </a:lnTo>
                  <a:lnTo>
                    <a:pt x="648" y="592"/>
                  </a:lnTo>
                  <a:lnTo>
                    <a:pt x="664" y="640"/>
                  </a:lnTo>
                  <a:lnTo>
                    <a:pt x="688" y="688"/>
                  </a:lnTo>
                  <a:lnTo>
                    <a:pt x="704" y="728"/>
                  </a:lnTo>
                  <a:lnTo>
                    <a:pt x="712" y="776"/>
                  </a:lnTo>
                  <a:lnTo>
                    <a:pt x="744" y="824"/>
                  </a:lnTo>
                  <a:lnTo>
                    <a:pt x="784" y="896"/>
                  </a:lnTo>
                  <a:lnTo>
                    <a:pt x="816" y="912"/>
                  </a:lnTo>
                  <a:lnTo>
                    <a:pt x="848" y="952"/>
                  </a:lnTo>
                  <a:lnTo>
                    <a:pt x="896" y="984"/>
                  </a:lnTo>
                  <a:lnTo>
                    <a:pt x="968" y="1008"/>
                  </a:lnTo>
                  <a:lnTo>
                    <a:pt x="1080" y="1032"/>
                  </a:lnTo>
                  <a:lnTo>
                    <a:pt x="1168" y="1048"/>
                  </a:lnTo>
                  <a:lnTo>
                    <a:pt x="1272" y="1048"/>
                  </a:lnTo>
                  <a:lnTo>
                    <a:pt x="1368" y="1048"/>
                  </a:lnTo>
                  <a:lnTo>
                    <a:pt x="1472" y="1032"/>
                  </a:lnTo>
                  <a:lnTo>
                    <a:pt x="1600" y="1008"/>
                  </a:lnTo>
                  <a:lnTo>
                    <a:pt x="1664" y="984"/>
                  </a:lnTo>
                  <a:lnTo>
                    <a:pt x="1784" y="960"/>
                  </a:lnTo>
                  <a:lnTo>
                    <a:pt x="1904" y="912"/>
                  </a:lnTo>
                  <a:lnTo>
                    <a:pt x="2040" y="872"/>
                  </a:lnTo>
                  <a:lnTo>
                    <a:pt x="2184" y="832"/>
                  </a:lnTo>
                  <a:lnTo>
                    <a:pt x="2304" y="792"/>
                  </a:lnTo>
                  <a:lnTo>
                    <a:pt x="2424" y="760"/>
                  </a:lnTo>
                  <a:lnTo>
                    <a:pt x="2512" y="728"/>
                  </a:lnTo>
                  <a:lnTo>
                    <a:pt x="2632" y="720"/>
                  </a:lnTo>
                  <a:lnTo>
                    <a:pt x="2728" y="696"/>
                  </a:lnTo>
                  <a:lnTo>
                    <a:pt x="2824" y="688"/>
                  </a:lnTo>
                  <a:lnTo>
                    <a:pt x="2912" y="688"/>
                  </a:lnTo>
                  <a:lnTo>
                    <a:pt x="3008" y="688"/>
                  </a:lnTo>
                  <a:lnTo>
                    <a:pt x="3104" y="680"/>
                  </a:lnTo>
                  <a:lnTo>
                    <a:pt x="3240" y="656"/>
                  </a:lnTo>
                  <a:lnTo>
                    <a:pt x="3376" y="656"/>
                  </a:lnTo>
                  <a:lnTo>
                    <a:pt x="3456" y="656"/>
                  </a:lnTo>
                  <a:lnTo>
                    <a:pt x="3568" y="648"/>
                  </a:lnTo>
                  <a:lnTo>
                    <a:pt x="3656" y="648"/>
                  </a:lnTo>
                  <a:lnTo>
                    <a:pt x="3744" y="624"/>
                  </a:lnTo>
                  <a:lnTo>
                    <a:pt x="3824" y="616"/>
                  </a:lnTo>
                  <a:lnTo>
                    <a:pt x="3888" y="592"/>
                  </a:lnTo>
                  <a:lnTo>
                    <a:pt x="3952" y="568"/>
                  </a:lnTo>
                  <a:lnTo>
                    <a:pt x="3992" y="552"/>
                  </a:lnTo>
                  <a:lnTo>
                    <a:pt x="4056" y="536"/>
                  </a:lnTo>
                  <a:lnTo>
                    <a:pt x="4112" y="520"/>
                  </a:lnTo>
                  <a:lnTo>
                    <a:pt x="4144" y="504"/>
                  </a:lnTo>
                  <a:lnTo>
                    <a:pt x="4160" y="504"/>
                  </a:lnTo>
                  <a:lnTo>
                    <a:pt x="4168" y="504"/>
                  </a:lnTo>
                  <a:lnTo>
                    <a:pt x="4176" y="504"/>
                  </a:lnTo>
                  <a:lnTo>
                    <a:pt x="4200" y="496"/>
                  </a:lnTo>
                </a:path>
              </a:pathLst>
            </a:custGeom>
            <a:noFill/>
            <a:ln w="44450" cap="rnd">
              <a:solidFill>
                <a:srgbClr val="E004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043" name="Freeform 14">
              <a:extLst>
                <a:ext uri="{FF2B5EF4-FFF2-40B4-BE49-F238E27FC236}">
                  <a16:creationId xmlns:a16="http://schemas.microsoft.com/office/drawing/2014/main" id="{6E41E03E-E9B2-411E-B549-668D3E3BF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2538"/>
              <a:ext cx="1243" cy="205"/>
            </a:xfrm>
            <a:custGeom>
              <a:avLst/>
              <a:gdLst>
                <a:gd name="T0" fmla="*/ 0 w 1243"/>
                <a:gd name="T1" fmla="*/ 205 h 205"/>
                <a:gd name="T2" fmla="*/ 226 w 1243"/>
                <a:gd name="T3" fmla="*/ 176 h 205"/>
                <a:gd name="T4" fmla="*/ 551 w 1243"/>
                <a:gd name="T5" fmla="*/ 173 h 205"/>
                <a:gd name="T6" fmla="*/ 669 w 1243"/>
                <a:gd name="T7" fmla="*/ 165 h 205"/>
                <a:gd name="T8" fmla="*/ 799 w 1243"/>
                <a:gd name="T9" fmla="*/ 143 h 205"/>
                <a:gd name="T10" fmla="*/ 918 w 1243"/>
                <a:gd name="T11" fmla="*/ 119 h 205"/>
                <a:gd name="T12" fmla="*/ 1112 w 1243"/>
                <a:gd name="T13" fmla="*/ 46 h 205"/>
                <a:gd name="T14" fmla="*/ 1243 w 1243"/>
                <a:gd name="T15" fmla="*/ 0 h 2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3"/>
                <a:gd name="T25" fmla="*/ 0 h 205"/>
                <a:gd name="T26" fmla="*/ 1243 w 1243"/>
                <a:gd name="T27" fmla="*/ 205 h 2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3" h="205">
                  <a:moveTo>
                    <a:pt x="0" y="205"/>
                  </a:moveTo>
                  <a:lnTo>
                    <a:pt x="226" y="176"/>
                  </a:lnTo>
                  <a:lnTo>
                    <a:pt x="551" y="173"/>
                  </a:lnTo>
                  <a:lnTo>
                    <a:pt x="669" y="165"/>
                  </a:lnTo>
                  <a:lnTo>
                    <a:pt x="799" y="143"/>
                  </a:lnTo>
                  <a:lnTo>
                    <a:pt x="918" y="119"/>
                  </a:lnTo>
                  <a:lnTo>
                    <a:pt x="1112" y="46"/>
                  </a:lnTo>
                  <a:lnTo>
                    <a:pt x="1243" y="0"/>
                  </a:lnTo>
                </a:path>
              </a:pathLst>
            </a:custGeom>
            <a:noFill/>
            <a:ln w="88900" cmpd="sng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6136" name="Text Box 20">
            <a:extLst>
              <a:ext uri="{FF2B5EF4-FFF2-40B4-BE49-F238E27FC236}">
                <a16:creationId xmlns:a16="http://schemas.microsoft.com/office/drawing/2014/main" id="{FB0392F8-6B63-AAB9-F1CC-6C16FA444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</a:rPr>
              <a:t>dynamie</a:t>
            </a:r>
          </a:p>
        </p:txBody>
      </p:sp>
      <p:grpSp>
        <p:nvGrpSpPr>
          <p:cNvPr id="176137" name="Group 116">
            <a:extLst>
              <a:ext uri="{FF2B5EF4-FFF2-40B4-BE49-F238E27FC236}">
                <a16:creationId xmlns:a16="http://schemas.microsoft.com/office/drawing/2014/main" id="{25BB61E1-2A1C-1F75-3F93-E45FB726A260}"/>
              </a:ext>
            </a:extLst>
          </p:cNvPr>
          <p:cNvGrpSpPr>
            <a:grpSpLocks/>
          </p:cNvGrpSpPr>
          <p:nvPr/>
        </p:nvGrpSpPr>
        <p:grpSpPr bwMode="auto">
          <a:xfrm rot="-1776749">
            <a:off x="4768850" y="4976813"/>
            <a:ext cx="2084388" cy="260350"/>
            <a:chOff x="2741" y="3464"/>
            <a:chExt cx="2008" cy="251"/>
          </a:xfrm>
        </p:grpSpPr>
        <p:sp>
          <p:nvSpPr>
            <p:cNvPr id="176139" name="Freeform 117">
              <a:extLst>
                <a:ext uri="{FF2B5EF4-FFF2-40B4-BE49-F238E27FC236}">
                  <a16:creationId xmlns:a16="http://schemas.microsoft.com/office/drawing/2014/main" id="{DBA79EAF-8F0C-D000-1199-0DFA9B502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1" y="3464"/>
              <a:ext cx="1800" cy="251"/>
            </a:xfrm>
            <a:custGeom>
              <a:avLst/>
              <a:gdLst>
                <a:gd name="T0" fmla="*/ 174813 w 720"/>
                <a:gd name="T1" fmla="*/ 13020 h 94"/>
                <a:gd name="T2" fmla="*/ 169458 w 720"/>
                <a:gd name="T3" fmla="*/ 13020 h 94"/>
                <a:gd name="T4" fmla="*/ 167500 w 720"/>
                <a:gd name="T5" fmla="*/ 8035 h 94"/>
                <a:gd name="T6" fmla="*/ 42500 w 720"/>
                <a:gd name="T7" fmla="*/ 8035 h 94"/>
                <a:gd name="T8" fmla="*/ 42970 w 720"/>
                <a:gd name="T9" fmla="*/ 16678 h 94"/>
                <a:gd name="T10" fmla="*/ 42500 w 720"/>
                <a:gd name="T11" fmla="*/ 25362 h 94"/>
                <a:gd name="T12" fmla="*/ 167500 w 720"/>
                <a:gd name="T13" fmla="*/ 25362 h 94"/>
                <a:gd name="T14" fmla="*/ 169458 w 720"/>
                <a:gd name="T15" fmla="*/ 20392 h 94"/>
                <a:gd name="T16" fmla="*/ 174813 w 720"/>
                <a:gd name="T17" fmla="*/ 20392 h 94"/>
                <a:gd name="T18" fmla="*/ 175783 w 720"/>
                <a:gd name="T19" fmla="*/ 16678 h 94"/>
                <a:gd name="T20" fmla="*/ 174813 w 720"/>
                <a:gd name="T21" fmla="*/ 13020 h 94"/>
                <a:gd name="T22" fmla="*/ 38595 w 720"/>
                <a:gd name="T23" fmla="*/ 0 h 94"/>
                <a:gd name="T24" fmla="*/ 36145 w 720"/>
                <a:gd name="T25" fmla="*/ 0 h 94"/>
                <a:gd name="T26" fmla="*/ 32033 w 720"/>
                <a:gd name="T27" fmla="*/ 10873 h 94"/>
                <a:gd name="T28" fmla="*/ 9113 w 720"/>
                <a:gd name="T29" fmla="*/ 10873 h 94"/>
                <a:gd name="T30" fmla="*/ 5675 w 720"/>
                <a:gd name="T31" fmla="*/ 2190 h 94"/>
                <a:gd name="T32" fmla="*/ 3720 w 720"/>
                <a:gd name="T33" fmla="*/ 2190 h 94"/>
                <a:gd name="T34" fmla="*/ 0 w 720"/>
                <a:gd name="T35" fmla="*/ 16678 h 94"/>
                <a:gd name="T36" fmla="*/ 3720 w 720"/>
                <a:gd name="T37" fmla="*/ 30801 h 94"/>
                <a:gd name="T38" fmla="*/ 5675 w 720"/>
                <a:gd name="T39" fmla="*/ 30801 h 94"/>
                <a:gd name="T40" fmla="*/ 8800 w 720"/>
                <a:gd name="T41" fmla="*/ 23642 h 94"/>
                <a:gd name="T42" fmla="*/ 32238 w 720"/>
                <a:gd name="T43" fmla="*/ 23642 h 94"/>
                <a:gd name="T44" fmla="*/ 36145 w 720"/>
                <a:gd name="T45" fmla="*/ 34061 h 94"/>
                <a:gd name="T46" fmla="*/ 38595 w 720"/>
                <a:gd name="T47" fmla="*/ 34061 h 94"/>
                <a:gd name="T48" fmla="*/ 42970 w 720"/>
                <a:gd name="T49" fmla="*/ 16983 h 94"/>
                <a:gd name="T50" fmla="*/ 38595 w 720"/>
                <a:gd name="T51" fmla="*/ 0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20" h="94">
                  <a:moveTo>
                    <a:pt x="716" y="36"/>
                  </a:moveTo>
                  <a:cubicBezTo>
                    <a:pt x="694" y="36"/>
                    <a:pt x="694" y="36"/>
                    <a:pt x="694" y="36"/>
                  </a:cubicBezTo>
                  <a:cubicBezTo>
                    <a:pt x="693" y="28"/>
                    <a:pt x="690" y="22"/>
                    <a:pt x="686" y="22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5" y="29"/>
                    <a:pt x="176" y="37"/>
                    <a:pt x="176" y="46"/>
                  </a:cubicBezTo>
                  <a:cubicBezTo>
                    <a:pt x="176" y="55"/>
                    <a:pt x="175" y="63"/>
                    <a:pt x="174" y="70"/>
                  </a:cubicBezTo>
                  <a:cubicBezTo>
                    <a:pt x="686" y="70"/>
                    <a:pt x="686" y="70"/>
                    <a:pt x="686" y="70"/>
                  </a:cubicBezTo>
                  <a:cubicBezTo>
                    <a:pt x="690" y="70"/>
                    <a:pt x="693" y="64"/>
                    <a:pt x="694" y="56"/>
                  </a:cubicBezTo>
                  <a:cubicBezTo>
                    <a:pt x="716" y="56"/>
                    <a:pt x="716" y="56"/>
                    <a:pt x="716" y="56"/>
                  </a:cubicBezTo>
                  <a:cubicBezTo>
                    <a:pt x="718" y="56"/>
                    <a:pt x="720" y="52"/>
                    <a:pt x="720" y="46"/>
                  </a:cubicBezTo>
                  <a:cubicBezTo>
                    <a:pt x="720" y="41"/>
                    <a:pt x="718" y="36"/>
                    <a:pt x="716" y="36"/>
                  </a:cubicBezTo>
                  <a:close/>
                  <a:moveTo>
                    <a:pt x="15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0" y="0"/>
                    <a:pt x="134" y="13"/>
                    <a:pt x="131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4" y="16"/>
                    <a:pt x="29" y="6"/>
                    <a:pt x="2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7" y="6"/>
                    <a:pt x="0" y="24"/>
                    <a:pt x="0" y="46"/>
                  </a:cubicBezTo>
                  <a:cubicBezTo>
                    <a:pt x="0" y="67"/>
                    <a:pt x="7" y="85"/>
                    <a:pt x="15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8" y="85"/>
                    <a:pt x="33" y="77"/>
                    <a:pt x="36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4" y="82"/>
                    <a:pt x="140" y="94"/>
                    <a:pt x="148" y="94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68" y="94"/>
                    <a:pt x="176" y="73"/>
                    <a:pt x="176" y="47"/>
                  </a:cubicBezTo>
                  <a:cubicBezTo>
                    <a:pt x="176" y="21"/>
                    <a:pt x="168" y="0"/>
                    <a:pt x="158" y="0"/>
                  </a:cubicBezTo>
                  <a:close/>
                </a:path>
              </a:pathLst>
            </a:custGeom>
            <a:noFill/>
            <a:ln w="238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40" name="Freeform 118">
              <a:extLst>
                <a:ext uri="{FF2B5EF4-FFF2-40B4-BE49-F238E27FC236}">
                  <a16:creationId xmlns:a16="http://schemas.microsoft.com/office/drawing/2014/main" id="{F5B7B6E5-0E79-872C-43C5-3A28A2650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3523"/>
              <a:ext cx="1303" cy="128"/>
            </a:xfrm>
            <a:custGeom>
              <a:avLst/>
              <a:gdLst>
                <a:gd name="T0" fmla="*/ 125241 w 521"/>
                <a:gd name="T1" fmla="*/ 0 h 48"/>
                <a:gd name="T2" fmla="*/ 0 w 521"/>
                <a:gd name="T3" fmla="*/ 0 h 48"/>
                <a:gd name="T4" fmla="*/ 520 w 521"/>
                <a:gd name="T5" fmla="*/ 8648 h 48"/>
                <a:gd name="T6" fmla="*/ 0 w 521"/>
                <a:gd name="T7" fmla="*/ 17237 h 48"/>
                <a:gd name="T8" fmla="*/ 125241 w 521"/>
                <a:gd name="T9" fmla="*/ 17237 h 48"/>
                <a:gd name="T10" fmla="*/ 127504 w 521"/>
                <a:gd name="T11" fmla="*/ 8648 h 48"/>
                <a:gd name="T12" fmla="*/ 125241 w 521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1" h="48">
                  <a:moveTo>
                    <a:pt x="5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5"/>
                    <a:pt x="2" y="24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7" y="48"/>
                    <a:pt x="521" y="37"/>
                    <a:pt x="521" y="24"/>
                  </a:cubicBezTo>
                  <a:cubicBezTo>
                    <a:pt x="521" y="11"/>
                    <a:pt x="517" y="0"/>
                    <a:pt x="512" y="0"/>
                  </a:cubicBezTo>
                  <a:close/>
                </a:path>
              </a:pathLst>
            </a:custGeom>
            <a:solidFill>
              <a:srgbClr val="F4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41" name="Freeform 119">
              <a:extLst>
                <a:ext uri="{FF2B5EF4-FFF2-40B4-BE49-F238E27FC236}">
                  <a16:creationId xmlns:a16="http://schemas.microsoft.com/office/drawing/2014/main" id="{01ED6710-43B3-75BD-DD25-54FDF65D3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560"/>
              <a:ext cx="65" cy="53"/>
            </a:xfrm>
            <a:custGeom>
              <a:avLst/>
              <a:gdLst>
                <a:gd name="T0" fmla="*/ 5395 w 26"/>
                <a:gd name="T1" fmla="*/ 0 h 20"/>
                <a:gd name="T2" fmla="*/ 0 w 26"/>
                <a:gd name="T3" fmla="*/ 0 h 20"/>
                <a:gd name="T4" fmla="*/ 313 w 26"/>
                <a:gd name="T5" fmla="*/ 3554 h 20"/>
                <a:gd name="T6" fmla="*/ 0 w 26"/>
                <a:gd name="T7" fmla="*/ 6903 h 20"/>
                <a:gd name="T8" fmla="*/ 5395 w 26"/>
                <a:gd name="T9" fmla="*/ 6903 h 20"/>
                <a:gd name="T10" fmla="*/ 6375 w 26"/>
                <a:gd name="T11" fmla="*/ 3554 h 20"/>
                <a:gd name="T12" fmla="*/ 5395 w 2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0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4"/>
                    <a:pt x="1" y="17"/>
                    <a:pt x="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6" y="16"/>
                    <a:pt x="26" y="10"/>
                  </a:cubicBezTo>
                  <a:cubicBezTo>
                    <a:pt x="26" y="5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2F4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42" name="Freeform 120">
              <a:extLst>
                <a:ext uri="{FF2B5EF4-FFF2-40B4-BE49-F238E27FC236}">
                  <a16:creationId xmlns:a16="http://schemas.microsoft.com/office/drawing/2014/main" id="{77682DAA-FD94-6F8E-EED9-AE0809D19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3584"/>
              <a:ext cx="208" cy="5"/>
            </a:xfrm>
            <a:custGeom>
              <a:avLst/>
              <a:gdLst>
                <a:gd name="T0" fmla="*/ 20554 w 83"/>
                <a:gd name="T1" fmla="*/ 0 h 2"/>
                <a:gd name="T2" fmla="*/ 0 w 83"/>
                <a:gd name="T3" fmla="*/ 0 h 2"/>
                <a:gd name="T4" fmla="*/ 0 w 83"/>
                <a:gd name="T5" fmla="*/ 313 h 2"/>
                <a:gd name="T6" fmla="*/ 0 w 83"/>
                <a:gd name="T7" fmla="*/ 520 h 2"/>
                <a:gd name="T8" fmla="*/ 18099 w 83"/>
                <a:gd name="T9" fmla="*/ 313 h 2"/>
                <a:gd name="T10" fmla="*/ 20554 w 8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2">
                  <a:moveTo>
                    <a:pt x="8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73" y="1"/>
                    <a:pt x="73" y="1"/>
                    <a:pt x="73" y="1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00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43" name="Oval 121">
              <a:extLst>
                <a:ext uri="{FF2B5EF4-FFF2-40B4-BE49-F238E27FC236}">
                  <a16:creationId xmlns:a16="http://schemas.microsoft.com/office/drawing/2014/main" id="{69155DC4-9916-E0AC-3240-1D5CA2DED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3523"/>
              <a:ext cx="45" cy="128"/>
            </a:xfrm>
            <a:prstGeom prst="ellipse">
              <a:avLst/>
            </a:prstGeom>
            <a:solidFill>
              <a:srgbClr val="A7A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144" name="Freeform 122">
              <a:extLst>
                <a:ext uri="{FF2B5EF4-FFF2-40B4-BE49-F238E27FC236}">
                  <a16:creationId xmlns:a16="http://schemas.microsoft.com/office/drawing/2014/main" id="{3B6D7D07-65C9-ED45-A34C-9EE6ADD05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3541"/>
              <a:ext cx="1161" cy="91"/>
            </a:xfrm>
            <a:custGeom>
              <a:avLst/>
              <a:gdLst>
                <a:gd name="T0" fmla="*/ 0 w 464"/>
                <a:gd name="T1" fmla="*/ 401 h 34"/>
                <a:gd name="T2" fmla="*/ 112569 w 464"/>
                <a:gd name="T3" fmla="*/ 0 h 34"/>
                <a:gd name="T4" fmla="*/ 112569 w 464"/>
                <a:gd name="T5" fmla="*/ 12521 h 34"/>
                <a:gd name="T6" fmla="*/ 106697 w 464"/>
                <a:gd name="T7" fmla="*/ 12122 h 34"/>
                <a:gd name="T8" fmla="*/ 102108 w 464"/>
                <a:gd name="T9" fmla="*/ 11814 h 34"/>
                <a:gd name="T10" fmla="*/ 520 w 464"/>
                <a:gd name="T11" fmla="*/ 1181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4" h="34">
                  <a:moveTo>
                    <a:pt x="0" y="1"/>
                  </a:moveTo>
                  <a:cubicBezTo>
                    <a:pt x="459" y="0"/>
                    <a:pt x="459" y="0"/>
                    <a:pt x="459" y="0"/>
                  </a:cubicBezTo>
                  <a:cubicBezTo>
                    <a:pt x="462" y="3"/>
                    <a:pt x="464" y="28"/>
                    <a:pt x="459" y="34"/>
                  </a:cubicBezTo>
                  <a:cubicBezTo>
                    <a:pt x="435" y="33"/>
                    <a:pt x="435" y="33"/>
                    <a:pt x="435" y="33"/>
                  </a:cubicBezTo>
                  <a:cubicBezTo>
                    <a:pt x="416" y="32"/>
                    <a:pt x="416" y="32"/>
                    <a:pt x="416" y="32"/>
                  </a:cubicBezTo>
                  <a:cubicBezTo>
                    <a:pt x="2" y="32"/>
                    <a:pt x="2" y="32"/>
                    <a:pt x="2" y="32"/>
                  </a:cubicBezTo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45" name="Freeform 123">
              <a:extLst>
                <a:ext uri="{FF2B5EF4-FFF2-40B4-BE49-F238E27FC236}">
                  <a16:creationId xmlns:a16="http://schemas.microsoft.com/office/drawing/2014/main" id="{CE27FCBA-DC86-33E3-1756-F7789E30F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3555"/>
              <a:ext cx="132" cy="74"/>
            </a:xfrm>
            <a:custGeom>
              <a:avLst/>
              <a:gdLst>
                <a:gd name="T0" fmla="*/ 466 w 53"/>
                <a:gd name="T1" fmla="*/ 0 h 28"/>
                <a:gd name="T2" fmla="*/ 187 w 53"/>
                <a:gd name="T3" fmla="*/ 8877 h 28"/>
                <a:gd name="T4" fmla="*/ 12655 w 53"/>
                <a:gd name="T5" fmla="*/ 9562 h 28"/>
                <a:gd name="T6" fmla="*/ 1930 w 53"/>
                <a:gd name="T7" fmla="*/ 6832 h 28"/>
                <a:gd name="T8" fmla="*/ 466 w 53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8">
                  <a:moveTo>
                    <a:pt x="2" y="0"/>
                  </a:moveTo>
                  <a:cubicBezTo>
                    <a:pt x="2" y="0"/>
                    <a:pt x="2" y="21"/>
                    <a:pt x="1" y="26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20" y="28"/>
                    <a:pt x="8" y="20"/>
                  </a:cubicBezTo>
                  <a:cubicBezTo>
                    <a:pt x="0" y="15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EB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46" name="Freeform 124">
              <a:extLst>
                <a:ext uri="{FF2B5EF4-FFF2-40B4-BE49-F238E27FC236}">
                  <a16:creationId xmlns:a16="http://schemas.microsoft.com/office/drawing/2014/main" id="{E803FF94-6421-2BED-2300-85872BF62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9" y="3552"/>
              <a:ext cx="117" cy="11"/>
            </a:xfrm>
            <a:custGeom>
              <a:avLst/>
              <a:gdLst>
                <a:gd name="T0" fmla="*/ 0 w 47"/>
                <a:gd name="T1" fmla="*/ 0 h 4"/>
                <a:gd name="T2" fmla="*/ 11167 w 47"/>
                <a:gd name="T3" fmla="*/ 462 h 4"/>
                <a:gd name="T4" fmla="*/ 0 w 47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4">
                  <a:moveTo>
                    <a:pt x="0" y="0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14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47" name="Freeform 125">
              <a:extLst>
                <a:ext uri="{FF2B5EF4-FFF2-40B4-BE49-F238E27FC236}">
                  <a16:creationId xmlns:a16="http://schemas.microsoft.com/office/drawing/2014/main" id="{372ED0B7-5B5C-FDCF-BE26-2307C83B9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568"/>
              <a:ext cx="52" cy="32"/>
            </a:xfrm>
            <a:custGeom>
              <a:avLst/>
              <a:gdLst>
                <a:gd name="T0" fmla="*/ 4361 w 21"/>
                <a:gd name="T1" fmla="*/ 4301 h 12"/>
                <a:gd name="T2" fmla="*/ 4361 w 21"/>
                <a:gd name="T3" fmla="*/ 0 h 12"/>
                <a:gd name="T4" fmla="*/ 0 w 21"/>
                <a:gd name="T5" fmla="*/ 0 h 12"/>
                <a:gd name="T6" fmla="*/ 4361 w 21"/>
                <a:gd name="T7" fmla="*/ 430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2">
                  <a:moveTo>
                    <a:pt x="19" y="12"/>
                  </a:moveTo>
                  <a:cubicBezTo>
                    <a:pt x="21" y="6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0" y="1"/>
                    <a:pt x="1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48" name="Line 126">
              <a:extLst>
                <a:ext uri="{FF2B5EF4-FFF2-40B4-BE49-F238E27FC236}">
                  <a16:creationId xmlns:a16="http://schemas.microsoft.com/office/drawing/2014/main" id="{450C0CB7-F039-D920-8609-8ADE519940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3544"/>
              <a:ext cx="1130" cy="1"/>
            </a:xfrm>
            <a:prstGeom prst="lin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49" name="Line 127">
              <a:extLst>
                <a:ext uri="{FF2B5EF4-FFF2-40B4-BE49-F238E27FC236}">
                  <a16:creationId xmlns:a16="http://schemas.microsoft.com/office/drawing/2014/main" id="{2C6D993D-668E-FAF6-1EB1-19583E95B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78" y="3627"/>
              <a:ext cx="831" cy="2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50" name="Oval 128">
              <a:extLst>
                <a:ext uri="{FF2B5EF4-FFF2-40B4-BE49-F238E27FC236}">
                  <a16:creationId xmlns:a16="http://schemas.microsoft.com/office/drawing/2014/main" id="{AF27C876-3123-FD0F-2052-386BBD244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3523"/>
              <a:ext cx="45" cy="128"/>
            </a:xfrm>
            <a:prstGeom prst="ellipse">
              <a:avLst/>
            </a:prstGeom>
            <a:noFill/>
            <a:ln w="7938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151" name="Freeform 129">
              <a:extLst>
                <a:ext uri="{FF2B5EF4-FFF2-40B4-BE49-F238E27FC236}">
                  <a16:creationId xmlns:a16="http://schemas.microsoft.com/office/drawing/2014/main" id="{351490CD-AFFC-52AD-5FEC-D006F4CB3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3464"/>
              <a:ext cx="85" cy="251"/>
            </a:xfrm>
            <a:custGeom>
              <a:avLst/>
              <a:gdLst>
                <a:gd name="T0" fmla="*/ 4220 w 34"/>
                <a:gd name="T1" fmla="*/ 0 h 94"/>
                <a:gd name="T2" fmla="*/ 0 w 34"/>
                <a:gd name="T3" fmla="*/ 11287 h 94"/>
                <a:gd name="T4" fmla="*/ 2938 w 34"/>
                <a:gd name="T5" fmla="*/ 11287 h 94"/>
                <a:gd name="T6" fmla="*/ 4688 w 34"/>
                <a:gd name="T7" fmla="*/ 17383 h 94"/>
                <a:gd name="T8" fmla="*/ 2938 w 34"/>
                <a:gd name="T9" fmla="*/ 23642 h 94"/>
                <a:gd name="T10" fmla="*/ 313 w 34"/>
                <a:gd name="T11" fmla="*/ 23642 h 94"/>
                <a:gd name="T12" fmla="*/ 4220 w 34"/>
                <a:gd name="T13" fmla="*/ 34061 h 94"/>
                <a:gd name="T14" fmla="*/ 8333 w 34"/>
                <a:gd name="T15" fmla="*/ 16983 h 94"/>
                <a:gd name="T16" fmla="*/ 4220 w 3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94">
                  <a:moveTo>
                    <a:pt x="17" y="0"/>
                  </a:moveTo>
                  <a:cubicBezTo>
                    <a:pt x="9" y="0"/>
                    <a:pt x="3" y="13"/>
                    <a:pt x="0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6" y="31"/>
                    <a:pt x="19" y="38"/>
                    <a:pt x="19" y="48"/>
                  </a:cubicBezTo>
                  <a:cubicBezTo>
                    <a:pt x="19" y="57"/>
                    <a:pt x="16" y="65"/>
                    <a:pt x="12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82"/>
                    <a:pt x="9" y="94"/>
                    <a:pt x="17" y="94"/>
                  </a:cubicBezTo>
                  <a:cubicBezTo>
                    <a:pt x="26" y="94"/>
                    <a:pt x="34" y="73"/>
                    <a:pt x="34" y="47"/>
                  </a:cubicBezTo>
                  <a:cubicBezTo>
                    <a:pt x="34" y="21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BCC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52" name="Freeform 130">
              <a:extLst>
                <a:ext uri="{FF2B5EF4-FFF2-40B4-BE49-F238E27FC236}">
                  <a16:creationId xmlns:a16="http://schemas.microsoft.com/office/drawing/2014/main" id="{9FA98ACC-9908-C681-D420-D1B4C82A2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3464"/>
              <a:ext cx="70" cy="251"/>
            </a:xfrm>
            <a:custGeom>
              <a:avLst/>
              <a:gdLst>
                <a:gd name="T0" fmla="*/ 2470 w 28"/>
                <a:gd name="T1" fmla="*/ 34061 h 94"/>
                <a:gd name="T2" fmla="*/ 6845 w 28"/>
                <a:gd name="T3" fmla="*/ 16983 h 94"/>
                <a:gd name="T4" fmla="*/ 2470 w 28"/>
                <a:gd name="T5" fmla="*/ 0 h 94"/>
                <a:gd name="T6" fmla="*/ 0 w 28"/>
                <a:gd name="T7" fmla="*/ 0 h 94"/>
                <a:gd name="T8" fmla="*/ 4220 w 28"/>
                <a:gd name="T9" fmla="*/ 16983 h 94"/>
                <a:gd name="T10" fmla="*/ 0 w 28"/>
                <a:gd name="T11" fmla="*/ 34061 h 94"/>
                <a:gd name="T12" fmla="*/ 2470 w 28"/>
                <a:gd name="T13" fmla="*/ 34061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94">
                  <a:moveTo>
                    <a:pt x="10" y="94"/>
                  </a:moveTo>
                  <a:cubicBezTo>
                    <a:pt x="20" y="94"/>
                    <a:pt x="28" y="73"/>
                    <a:pt x="28" y="47"/>
                  </a:cubicBezTo>
                  <a:cubicBezTo>
                    <a:pt x="28" y="21"/>
                    <a:pt x="2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7" y="21"/>
                    <a:pt x="17" y="47"/>
                  </a:cubicBezTo>
                  <a:cubicBezTo>
                    <a:pt x="17" y="73"/>
                    <a:pt x="9" y="94"/>
                    <a:pt x="0" y="94"/>
                  </a:cubicBezTo>
                  <a:lnTo>
                    <a:pt x="10" y="94"/>
                  </a:lnTo>
                  <a:close/>
                </a:path>
              </a:pathLst>
            </a:custGeom>
            <a:solidFill>
              <a:srgbClr val="566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53" name="Freeform 131">
              <a:extLst>
                <a:ext uri="{FF2B5EF4-FFF2-40B4-BE49-F238E27FC236}">
                  <a16:creationId xmlns:a16="http://schemas.microsoft.com/office/drawing/2014/main" id="{D88A2C6F-B56C-0734-ADB8-A2A4C7BB9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3536"/>
              <a:ext cx="27" cy="29"/>
            </a:xfrm>
            <a:custGeom>
              <a:avLst/>
              <a:gdLst>
                <a:gd name="T0" fmla="*/ 2216 w 11"/>
                <a:gd name="T1" fmla="*/ 0 h 11"/>
                <a:gd name="T2" fmla="*/ 0 w 11"/>
                <a:gd name="T3" fmla="*/ 0 h 11"/>
                <a:gd name="T4" fmla="*/ 174 w 11"/>
                <a:gd name="T5" fmla="*/ 3662 h 11"/>
                <a:gd name="T6" fmla="*/ 2398 w 11"/>
                <a:gd name="T7" fmla="*/ 3335 h 11"/>
                <a:gd name="T8" fmla="*/ 2216 w 11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7"/>
                    <a:pt x="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7"/>
                    <a:pt x="11" y="3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54" name="Freeform 132">
              <a:extLst>
                <a:ext uri="{FF2B5EF4-FFF2-40B4-BE49-F238E27FC236}">
                  <a16:creationId xmlns:a16="http://schemas.microsoft.com/office/drawing/2014/main" id="{F5BA1152-7436-5E8B-E6F5-3393BA26F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3528"/>
              <a:ext cx="28" cy="5"/>
            </a:xfrm>
            <a:custGeom>
              <a:avLst/>
              <a:gdLst>
                <a:gd name="T0" fmla="*/ 2688 w 11"/>
                <a:gd name="T1" fmla="*/ 0 h 2"/>
                <a:gd name="T2" fmla="*/ 0 w 11"/>
                <a:gd name="T3" fmla="*/ 0 h 2"/>
                <a:gd name="T4" fmla="*/ 0 w 11"/>
                <a:gd name="T5" fmla="*/ 520 h 2"/>
                <a:gd name="T6" fmla="*/ 2986 w 11"/>
                <a:gd name="T7" fmla="*/ 520 h 2"/>
                <a:gd name="T8" fmla="*/ 2688 w 1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BFC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55" name="Freeform 133">
              <a:extLst>
                <a:ext uri="{FF2B5EF4-FFF2-40B4-BE49-F238E27FC236}">
                  <a16:creationId xmlns:a16="http://schemas.microsoft.com/office/drawing/2014/main" id="{771BE92C-BB32-BFFE-A82D-C6202A9C8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" y="3571"/>
              <a:ext cx="28" cy="13"/>
            </a:xfrm>
            <a:custGeom>
              <a:avLst/>
              <a:gdLst>
                <a:gd name="T0" fmla="*/ 2986 w 11"/>
                <a:gd name="T1" fmla="*/ 1547 h 5"/>
                <a:gd name="T2" fmla="*/ 2986 w 11"/>
                <a:gd name="T3" fmla="*/ 967 h 5"/>
                <a:gd name="T4" fmla="*/ 2986 w 11"/>
                <a:gd name="T5" fmla="*/ 372 h 5"/>
                <a:gd name="T6" fmla="*/ 2688 w 11"/>
                <a:gd name="T7" fmla="*/ 0 h 5"/>
                <a:gd name="T8" fmla="*/ 0 w 11"/>
                <a:gd name="T9" fmla="*/ 0 h 5"/>
                <a:gd name="T10" fmla="*/ 0 w 11"/>
                <a:gd name="T11" fmla="*/ 1547 h 5"/>
                <a:gd name="T12" fmla="*/ 2986 w 11"/>
                <a:gd name="T13" fmla="*/ 15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cubicBezTo>
                    <a:pt x="11" y="4"/>
                    <a:pt x="11" y="4"/>
                    <a:pt x="11" y="3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AEB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56" name="Freeform 134">
              <a:extLst>
                <a:ext uri="{FF2B5EF4-FFF2-40B4-BE49-F238E27FC236}">
                  <a16:creationId xmlns:a16="http://schemas.microsoft.com/office/drawing/2014/main" id="{9EA81737-0BE9-0B33-BB90-2A78A12A2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3469"/>
              <a:ext cx="48" cy="240"/>
            </a:xfrm>
            <a:custGeom>
              <a:avLst/>
              <a:gdLst>
                <a:gd name="T0" fmla="*/ 531 w 19"/>
                <a:gd name="T1" fmla="*/ 0 h 90"/>
                <a:gd name="T2" fmla="*/ 531 w 19"/>
                <a:gd name="T3" fmla="*/ 0 h 90"/>
                <a:gd name="T4" fmla="*/ 4436 w 19"/>
                <a:gd name="T5" fmla="*/ 15779 h 90"/>
                <a:gd name="T6" fmla="*/ 0 w 19"/>
                <a:gd name="T7" fmla="*/ 32371 h 90"/>
                <a:gd name="T8" fmla="*/ 824 w 19"/>
                <a:gd name="T9" fmla="*/ 32371 h 90"/>
                <a:gd name="T10" fmla="*/ 4934 w 19"/>
                <a:gd name="T11" fmla="*/ 16179 h 90"/>
                <a:gd name="T12" fmla="*/ 531 w 19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9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0" y="3"/>
                    <a:pt x="17" y="22"/>
                    <a:pt x="17" y="44"/>
                  </a:cubicBezTo>
                  <a:cubicBezTo>
                    <a:pt x="17" y="68"/>
                    <a:pt x="9" y="89"/>
                    <a:pt x="0" y="90"/>
                  </a:cubicBezTo>
                  <a:cubicBezTo>
                    <a:pt x="1" y="90"/>
                    <a:pt x="2" y="90"/>
                    <a:pt x="3" y="90"/>
                  </a:cubicBezTo>
                  <a:cubicBezTo>
                    <a:pt x="12" y="90"/>
                    <a:pt x="19" y="69"/>
                    <a:pt x="19" y="45"/>
                  </a:cubicBezTo>
                  <a:cubicBezTo>
                    <a:pt x="19" y="21"/>
                    <a:pt x="1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57" name="Freeform 135">
              <a:extLst>
                <a:ext uri="{FF2B5EF4-FFF2-40B4-BE49-F238E27FC236}">
                  <a16:creationId xmlns:a16="http://schemas.microsoft.com/office/drawing/2014/main" id="{A599EB7E-B89C-90DD-1FE8-DE0569BA6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544"/>
              <a:ext cx="285" cy="93"/>
            </a:xfrm>
            <a:custGeom>
              <a:avLst/>
              <a:gdLst>
                <a:gd name="T0" fmla="*/ 26175 w 114"/>
                <a:gd name="T1" fmla="*/ 0 h 35"/>
                <a:gd name="T2" fmla="*/ 0 w 114"/>
                <a:gd name="T3" fmla="*/ 0 h 35"/>
                <a:gd name="T4" fmla="*/ 520 w 114"/>
                <a:gd name="T5" fmla="*/ 5987 h 35"/>
                <a:gd name="T6" fmla="*/ 0 w 114"/>
                <a:gd name="T7" fmla="*/ 12305 h 35"/>
                <a:gd name="T8" fmla="*/ 26175 w 114"/>
                <a:gd name="T9" fmla="*/ 12305 h 35"/>
                <a:gd name="T10" fmla="*/ 27863 w 114"/>
                <a:gd name="T11" fmla="*/ 6374 h 35"/>
                <a:gd name="T12" fmla="*/ 26175 w 114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35">
                  <a:moveTo>
                    <a:pt x="1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7"/>
                  </a:cubicBezTo>
                  <a:cubicBezTo>
                    <a:pt x="2" y="23"/>
                    <a:pt x="1" y="30"/>
                    <a:pt x="0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11" y="35"/>
                    <a:pt x="114" y="27"/>
                    <a:pt x="114" y="18"/>
                  </a:cubicBezTo>
                  <a:cubicBezTo>
                    <a:pt x="114" y="8"/>
                    <a:pt x="111" y="0"/>
                    <a:pt x="107" y="0"/>
                  </a:cubicBezTo>
                  <a:close/>
                </a:path>
              </a:pathLst>
            </a:custGeom>
            <a:solidFill>
              <a:srgbClr val="DF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58" name="Freeform 136">
              <a:extLst>
                <a:ext uri="{FF2B5EF4-FFF2-40B4-BE49-F238E27FC236}">
                  <a16:creationId xmlns:a16="http://schemas.microsoft.com/office/drawing/2014/main" id="{888597D3-4EE3-0240-9871-D0BE5E490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3573"/>
              <a:ext cx="262" cy="56"/>
            </a:xfrm>
            <a:custGeom>
              <a:avLst/>
              <a:gdLst>
                <a:gd name="T0" fmla="*/ 187 w 105"/>
                <a:gd name="T1" fmla="*/ 0 h 21"/>
                <a:gd name="T2" fmla="*/ 0 w 105"/>
                <a:gd name="T3" fmla="*/ 7531 h 21"/>
                <a:gd name="T4" fmla="*/ 25354 w 105"/>
                <a:gd name="T5" fmla="*/ 7531 h 21"/>
                <a:gd name="T6" fmla="*/ 1165 w 105"/>
                <a:gd name="T7" fmla="*/ 4301 h 21"/>
                <a:gd name="T8" fmla="*/ 187 w 105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21">
                  <a:moveTo>
                    <a:pt x="1" y="0"/>
                  </a:moveTo>
                  <a:cubicBezTo>
                    <a:pt x="2" y="3"/>
                    <a:pt x="3" y="15"/>
                    <a:pt x="0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93" y="20"/>
                    <a:pt x="9" y="19"/>
                    <a:pt x="5" y="12"/>
                  </a:cubicBezTo>
                  <a:cubicBezTo>
                    <a:pt x="3" y="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EB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59" name="Freeform 137">
              <a:extLst>
                <a:ext uri="{FF2B5EF4-FFF2-40B4-BE49-F238E27FC236}">
                  <a16:creationId xmlns:a16="http://schemas.microsoft.com/office/drawing/2014/main" id="{FF2837E3-71E1-CBEB-E71A-742B31AFC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3552"/>
              <a:ext cx="273" cy="48"/>
            </a:xfrm>
            <a:custGeom>
              <a:avLst/>
              <a:gdLst>
                <a:gd name="T0" fmla="*/ 23455 w 109"/>
                <a:gd name="T1" fmla="*/ 397 h 18"/>
                <a:gd name="T2" fmla="*/ 25136 w 109"/>
                <a:gd name="T3" fmla="*/ 1059 h 18"/>
                <a:gd name="T4" fmla="*/ 26128 w 109"/>
                <a:gd name="T5" fmla="*/ 2824 h 18"/>
                <a:gd name="T6" fmla="*/ 26912 w 109"/>
                <a:gd name="T7" fmla="*/ 6464 h 18"/>
                <a:gd name="T8" fmla="*/ 25607 w 109"/>
                <a:gd name="T9" fmla="*/ 0 h 18"/>
                <a:gd name="T10" fmla="*/ 0 w 109"/>
                <a:gd name="T11" fmla="*/ 0 h 18"/>
                <a:gd name="T12" fmla="*/ 23455 w 109"/>
                <a:gd name="T13" fmla="*/ 39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" h="18">
                  <a:moveTo>
                    <a:pt x="95" y="1"/>
                  </a:moveTo>
                  <a:cubicBezTo>
                    <a:pt x="97" y="1"/>
                    <a:pt x="100" y="1"/>
                    <a:pt x="102" y="3"/>
                  </a:cubicBezTo>
                  <a:cubicBezTo>
                    <a:pt x="102" y="4"/>
                    <a:pt x="105" y="6"/>
                    <a:pt x="106" y="8"/>
                  </a:cubicBezTo>
                  <a:cubicBezTo>
                    <a:pt x="107" y="11"/>
                    <a:pt x="108" y="15"/>
                    <a:pt x="109" y="18"/>
                  </a:cubicBezTo>
                  <a:cubicBezTo>
                    <a:pt x="109" y="10"/>
                    <a:pt x="107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4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60" name="Oval 138">
              <a:extLst>
                <a:ext uri="{FF2B5EF4-FFF2-40B4-BE49-F238E27FC236}">
                  <a16:creationId xmlns:a16="http://schemas.microsoft.com/office/drawing/2014/main" id="{5327D515-BCF3-F4F2-DFCA-FD4F0571C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3480"/>
              <a:ext cx="75" cy="211"/>
            </a:xfrm>
            <a:prstGeom prst="ellipse">
              <a:avLst/>
            </a:prstGeom>
            <a:solidFill>
              <a:srgbClr val="BCC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161" name="Freeform 139">
              <a:extLst>
                <a:ext uri="{FF2B5EF4-FFF2-40B4-BE49-F238E27FC236}">
                  <a16:creationId xmlns:a16="http://schemas.microsoft.com/office/drawing/2014/main" id="{103099D0-8694-763D-E04E-1387F404A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3480"/>
              <a:ext cx="58" cy="211"/>
            </a:xfrm>
            <a:custGeom>
              <a:avLst/>
              <a:gdLst>
                <a:gd name="T0" fmla="*/ 2022 w 23"/>
                <a:gd name="T1" fmla="*/ 28691 h 79"/>
                <a:gd name="T2" fmla="*/ 5901 w 23"/>
                <a:gd name="T3" fmla="*/ 14559 h 79"/>
                <a:gd name="T4" fmla="*/ 2022 w 23"/>
                <a:gd name="T5" fmla="*/ 0 h 79"/>
                <a:gd name="T6" fmla="*/ 0 w 23"/>
                <a:gd name="T7" fmla="*/ 0 h 79"/>
                <a:gd name="T8" fmla="*/ 3878 w 23"/>
                <a:gd name="T9" fmla="*/ 14559 h 79"/>
                <a:gd name="T10" fmla="*/ 0 w 23"/>
                <a:gd name="T11" fmla="*/ 28691 h 79"/>
                <a:gd name="T12" fmla="*/ 2022 w 23"/>
                <a:gd name="T13" fmla="*/ 28691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79">
                  <a:moveTo>
                    <a:pt x="8" y="79"/>
                  </a:moveTo>
                  <a:cubicBezTo>
                    <a:pt x="16" y="79"/>
                    <a:pt x="23" y="61"/>
                    <a:pt x="23" y="40"/>
                  </a:cubicBezTo>
                  <a:cubicBezTo>
                    <a:pt x="23" y="18"/>
                    <a:pt x="16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18"/>
                    <a:pt x="15" y="40"/>
                  </a:cubicBezTo>
                  <a:cubicBezTo>
                    <a:pt x="15" y="61"/>
                    <a:pt x="8" y="79"/>
                    <a:pt x="0" y="79"/>
                  </a:cubicBezTo>
                  <a:lnTo>
                    <a:pt x="8" y="79"/>
                  </a:lnTo>
                  <a:close/>
                </a:path>
              </a:pathLst>
            </a:custGeom>
            <a:solidFill>
              <a:srgbClr val="566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62" name="Freeform 140">
              <a:extLst>
                <a:ext uri="{FF2B5EF4-FFF2-40B4-BE49-F238E27FC236}">
                  <a16:creationId xmlns:a16="http://schemas.microsoft.com/office/drawing/2014/main" id="{C1854166-F91A-12E2-A20D-DECED6248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3531"/>
              <a:ext cx="22" cy="37"/>
            </a:xfrm>
            <a:custGeom>
              <a:avLst/>
              <a:gdLst>
                <a:gd name="T0" fmla="*/ 1931 w 9"/>
                <a:gd name="T1" fmla="*/ 4392 h 14"/>
                <a:gd name="T2" fmla="*/ 1750 w 9"/>
                <a:gd name="T3" fmla="*/ 0 h 14"/>
                <a:gd name="T4" fmla="*/ 0 w 9"/>
                <a:gd name="T5" fmla="*/ 0 h 14"/>
                <a:gd name="T6" fmla="*/ 425 w 9"/>
                <a:gd name="T7" fmla="*/ 4784 h 14"/>
                <a:gd name="T8" fmla="*/ 1931 w 9"/>
                <a:gd name="T9" fmla="*/ 439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9" y="13"/>
                  </a:moveTo>
                  <a:cubicBezTo>
                    <a:pt x="9" y="9"/>
                    <a:pt x="8" y="4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9"/>
                    <a:pt x="2" y="14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63" name="Freeform 141">
              <a:extLst>
                <a:ext uri="{FF2B5EF4-FFF2-40B4-BE49-F238E27FC236}">
                  <a16:creationId xmlns:a16="http://schemas.microsoft.com/office/drawing/2014/main" id="{541A2675-B730-3FB8-02C5-BF0A43BF8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3520"/>
              <a:ext cx="20" cy="8"/>
            </a:xfrm>
            <a:custGeom>
              <a:avLst/>
              <a:gdLst>
                <a:gd name="T0" fmla="*/ 1770 w 8"/>
                <a:gd name="T1" fmla="*/ 0 h 3"/>
                <a:gd name="T2" fmla="*/ 0 w 8"/>
                <a:gd name="T3" fmla="*/ 0 h 3"/>
                <a:gd name="T4" fmla="*/ 0 w 8"/>
                <a:gd name="T5" fmla="*/ 1059 h 3"/>
                <a:gd name="T6" fmla="*/ 1958 w 8"/>
                <a:gd name="T7" fmla="*/ 661 h 3"/>
                <a:gd name="T8" fmla="*/ 1770 w 8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BFC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64" name="Freeform 142">
              <a:extLst>
                <a:ext uri="{FF2B5EF4-FFF2-40B4-BE49-F238E27FC236}">
                  <a16:creationId xmlns:a16="http://schemas.microsoft.com/office/drawing/2014/main" id="{40331C5F-FF07-9DEC-9550-0C33773F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3576"/>
              <a:ext cx="20" cy="1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1459 h 6"/>
                <a:gd name="T4" fmla="*/ 0 w 8"/>
                <a:gd name="T5" fmla="*/ 2184 h 6"/>
                <a:gd name="T6" fmla="*/ 1958 w 8"/>
                <a:gd name="T7" fmla="*/ 2184 h 6"/>
                <a:gd name="T8" fmla="*/ 1958 w 8"/>
                <a:gd name="T9" fmla="*/ 1459 h 6"/>
                <a:gd name="T10" fmla="*/ 1958 w 8"/>
                <a:gd name="T11" fmla="*/ 397 h 6"/>
                <a:gd name="T12" fmla="*/ 1770 w 8"/>
                <a:gd name="T13" fmla="*/ 0 h 6"/>
                <a:gd name="T14" fmla="*/ 0 w 8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7" y="1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EB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65" name="Freeform 143">
              <a:extLst>
                <a:ext uri="{FF2B5EF4-FFF2-40B4-BE49-F238E27FC236}">
                  <a16:creationId xmlns:a16="http://schemas.microsoft.com/office/drawing/2014/main" id="{96A992B9-BC96-C6A5-A6B9-AD105746F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3485"/>
              <a:ext cx="40" cy="200"/>
            </a:xfrm>
            <a:custGeom>
              <a:avLst/>
              <a:gdLst>
                <a:gd name="T0" fmla="*/ 520 w 16"/>
                <a:gd name="T1" fmla="*/ 0 h 75"/>
                <a:gd name="T2" fmla="*/ 313 w 16"/>
                <a:gd name="T3" fmla="*/ 0 h 75"/>
                <a:gd name="T4" fmla="*/ 3438 w 16"/>
                <a:gd name="T5" fmla="*/ 13347 h 75"/>
                <a:gd name="T6" fmla="*/ 0 w 16"/>
                <a:gd name="T7" fmla="*/ 26547 h 75"/>
                <a:gd name="T8" fmla="*/ 520 w 16"/>
                <a:gd name="T9" fmla="*/ 26944 h 75"/>
                <a:gd name="T10" fmla="*/ 3908 w 16"/>
                <a:gd name="T11" fmla="*/ 13347 h 75"/>
                <a:gd name="T12" fmla="*/ 520 w 16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7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8" y="2"/>
                    <a:pt x="14" y="19"/>
                    <a:pt x="14" y="37"/>
                  </a:cubicBezTo>
                  <a:cubicBezTo>
                    <a:pt x="14" y="56"/>
                    <a:pt x="7" y="74"/>
                    <a:pt x="0" y="74"/>
                  </a:cubicBezTo>
                  <a:cubicBezTo>
                    <a:pt x="1" y="75"/>
                    <a:pt x="1" y="75"/>
                    <a:pt x="2" y="75"/>
                  </a:cubicBezTo>
                  <a:cubicBezTo>
                    <a:pt x="9" y="75"/>
                    <a:pt x="16" y="57"/>
                    <a:pt x="16" y="37"/>
                  </a:cubicBezTo>
                  <a:cubicBezTo>
                    <a:pt x="16" y="17"/>
                    <a:pt x="9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66" name="Freeform 144">
              <a:extLst>
                <a:ext uri="{FF2B5EF4-FFF2-40B4-BE49-F238E27FC236}">
                  <a16:creationId xmlns:a16="http://schemas.microsoft.com/office/drawing/2014/main" id="{B45D7614-38EA-7635-B07D-50269AAE5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3525"/>
              <a:ext cx="123" cy="123"/>
            </a:xfrm>
            <a:custGeom>
              <a:avLst/>
              <a:gdLst>
                <a:gd name="T0" fmla="*/ 9963 w 49"/>
                <a:gd name="T1" fmla="*/ 671 h 46"/>
                <a:gd name="T2" fmla="*/ 7468 w 49"/>
                <a:gd name="T3" fmla="*/ 671 h 46"/>
                <a:gd name="T4" fmla="*/ 5992 w 49"/>
                <a:gd name="T5" fmla="*/ 1794 h 46"/>
                <a:gd name="T6" fmla="*/ 3969 w 49"/>
                <a:gd name="T7" fmla="*/ 671 h 46"/>
                <a:gd name="T8" fmla="*/ 1310 w 49"/>
                <a:gd name="T9" fmla="*/ 671 h 46"/>
                <a:gd name="T10" fmla="*/ 1310 w 49"/>
                <a:gd name="T11" fmla="*/ 401 h 46"/>
                <a:gd name="T12" fmla="*/ 316 w 49"/>
                <a:gd name="T13" fmla="*/ 401 h 46"/>
                <a:gd name="T14" fmla="*/ 522 w 49"/>
                <a:gd name="T15" fmla="*/ 671 h 46"/>
                <a:gd name="T16" fmla="*/ 1790 w 49"/>
                <a:gd name="T17" fmla="*/ 8487 h 46"/>
                <a:gd name="T18" fmla="*/ 522 w 49"/>
                <a:gd name="T19" fmla="*/ 16402 h 46"/>
                <a:gd name="T20" fmla="*/ 1499 w 49"/>
                <a:gd name="T21" fmla="*/ 16824 h 46"/>
                <a:gd name="T22" fmla="*/ 1790 w 49"/>
                <a:gd name="T23" fmla="*/ 16150 h 46"/>
                <a:gd name="T24" fmla="*/ 3969 w 49"/>
                <a:gd name="T25" fmla="*/ 16150 h 46"/>
                <a:gd name="T26" fmla="*/ 5992 w 49"/>
                <a:gd name="T27" fmla="*/ 14629 h 46"/>
                <a:gd name="T28" fmla="*/ 7782 w 49"/>
                <a:gd name="T29" fmla="*/ 16150 h 46"/>
                <a:gd name="T30" fmla="*/ 9963 w 49"/>
                <a:gd name="T31" fmla="*/ 16150 h 46"/>
                <a:gd name="T32" fmla="*/ 12275 w 49"/>
                <a:gd name="T33" fmla="*/ 8487 h 46"/>
                <a:gd name="T34" fmla="*/ 9963 w 49"/>
                <a:gd name="T35" fmla="*/ 671 h 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9" h="46">
                  <a:moveTo>
                    <a:pt x="4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0" y="0"/>
                    <a:pt x="1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5" y="5"/>
                    <a:pt x="7" y="14"/>
                    <a:pt x="7" y="23"/>
                  </a:cubicBezTo>
                  <a:cubicBezTo>
                    <a:pt x="7" y="33"/>
                    <a:pt x="5" y="42"/>
                    <a:pt x="2" y="45"/>
                  </a:cubicBezTo>
                  <a:cubicBezTo>
                    <a:pt x="2" y="46"/>
                    <a:pt x="6" y="46"/>
                    <a:pt x="6" y="4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5" y="44"/>
                    <a:pt x="49" y="37"/>
                    <a:pt x="49" y="23"/>
                  </a:cubicBezTo>
                  <a:cubicBezTo>
                    <a:pt x="49" y="10"/>
                    <a:pt x="45" y="2"/>
                    <a:pt x="4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67" name="Freeform 145">
              <a:extLst>
                <a:ext uri="{FF2B5EF4-FFF2-40B4-BE49-F238E27FC236}">
                  <a16:creationId xmlns:a16="http://schemas.microsoft.com/office/drawing/2014/main" id="{22D9B5A5-5EAB-2CE8-780E-EA6DDAFB2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3541"/>
              <a:ext cx="25" cy="94"/>
            </a:xfrm>
            <a:custGeom>
              <a:avLst/>
              <a:gdLst>
                <a:gd name="T0" fmla="*/ 520 w 10"/>
                <a:gd name="T1" fmla="*/ 0 h 35"/>
                <a:gd name="T2" fmla="*/ 0 w 10"/>
                <a:gd name="T3" fmla="*/ 13114 h 35"/>
                <a:gd name="T4" fmla="*/ 520 w 10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5">
                  <a:moveTo>
                    <a:pt x="2" y="0"/>
                  </a:moveTo>
                  <a:cubicBezTo>
                    <a:pt x="5" y="9"/>
                    <a:pt x="4" y="28"/>
                    <a:pt x="0" y="35"/>
                  </a:cubicBezTo>
                  <a:cubicBezTo>
                    <a:pt x="5" y="26"/>
                    <a:pt x="10" y="14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68" name="Freeform 146">
              <a:extLst>
                <a:ext uri="{FF2B5EF4-FFF2-40B4-BE49-F238E27FC236}">
                  <a16:creationId xmlns:a16="http://schemas.microsoft.com/office/drawing/2014/main" id="{9A12B680-8FC6-DD11-C049-633C4292F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41"/>
              <a:ext cx="27" cy="94"/>
            </a:xfrm>
            <a:custGeom>
              <a:avLst/>
              <a:gdLst>
                <a:gd name="T0" fmla="*/ 427 w 11"/>
                <a:gd name="T1" fmla="*/ 0 h 35"/>
                <a:gd name="T2" fmla="*/ 0 w 11"/>
                <a:gd name="T3" fmla="*/ 13114 h 35"/>
                <a:gd name="T4" fmla="*/ 427 w 11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35">
                  <a:moveTo>
                    <a:pt x="2" y="0"/>
                  </a:moveTo>
                  <a:cubicBezTo>
                    <a:pt x="6" y="9"/>
                    <a:pt x="5" y="28"/>
                    <a:pt x="0" y="35"/>
                  </a:cubicBezTo>
                  <a:cubicBezTo>
                    <a:pt x="6" y="26"/>
                    <a:pt x="11" y="14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69" name="Oval 147">
              <a:extLst>
                <a:ext uri="{FF2B5EF4-FFF2-40B4-BE49-F238E27FC236}">
                  <a16:creationId xmlns:a16="http://schemas.microsoft.com/office/drawing/2014/main" id="{B78C0AFF-FD90-8EB4-A8C9-BC0D92750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" y="3563"/>
              <a:ext cx="22" cy="48"/>
            </a:xfrm>
            <a:prstGeom prst="ellipse">
              <a:avLst/>
            </a:prstGeom>
            <a:solidFill>
              <a:srgbClr val="727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170" name="Freeform 148">
              <a:extLst>
                <a:ext uri="{FF2B5EF4-FFF2-40B4-BE49-F238E27FC236}">
                  <a16:creationId xmlns:a16="http://schemas.microsoft.com/office/drawing/2014/main" id="{83B115D9-4640-FCAB-DFC9-014096F5F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3464"/>
              <a:ext cx="85" cy="251"/>
            </a:xfrm>
            <a:custGeom>
              <a:avLst/>
              <a:gdLst>
                <a:gd name="T0" fmla="*/ 4220 w 34"/>
                <a:gd name="T1" fmla="*/ 0 h 94"/>
                <a:gd name="T2" fmla="*/ 0 w 34"/>
                <a:gd name="T3" fmla="*/ 11287 h 94"/>
                <a:gd name="T4" fmla="*/ 2938 w 34"/>
                <a:gd name="T5" fmla="*/ 11287 h 94"/>
                <a:gd name="T6" fmla="*/ 4688 w 34"/>
                <a:gd name="T7" fmla="*/ 17383 h 94"/>
                <a:gd name="T8" fmla="*/ 2938 w 34"/>
                <a:gd name="T9" fmla="*/ 23642 h 94"/>
                <a:gd name="T10" fmla="*/ 313 w 34"/>
                <a:gd name="T11" fmla="*/ 23642 h 94"/>
                <a:gd name="T12" fmla="*/ 4220 w 34"/>
                <a:gd name="T13" fmla="*/ 34061 h 94"/>
                <a:gd name="T14" fmla="*/ 8333 w 34"/>
                <a:gd name="T15" fmla="*/ 16983 h 94"/>
                <a:gd name="T16" fmla="*/ 4220 w 3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94">
                  <a:moveTo>
                    <a:pt x="17" y="0"/>
                  </a:moveTo>
                  <a:cubicBezTo>
                    <a:pt x="9" y="0"/>
                    <a:pt x="3" y="13"/>
                    <a:pt x="0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6" y="31"/>
                    <a:pt x="19" y="38"/>
                    <a:pt x="19" y="48"/>
                  </a:cubicBezTo>
                  <a:cubicBezTo>
                    <a:pt x="19" y="57"/>
                    <a:pt x="16" y="65"/>
                    <a:pt x="12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82"/>
                    <a:pt x="9" y="94"/>
                    <a:pt x="17" y="94"/>
                  </a:cubicBezTo>
                  <a:cubicBezTo>
                    <a:pt x="26" y="94"/>
                    <a:pt x="34" y="73"/>
                    <a:pt x="34" y="47"/>
                  </a:cubicBezTo>
                  <a:cubicBezTo>
                    <a:pt x="34" y="21"/>
                    <a:pt x="26" y="0"/>
                    <a:pt x="17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71" name="Freeform 149">
              <a:extLst>
                <a:ext uri="{FF2B5EF4-FFF2-40B4-BE49-F238E27FC236}">
                  <a16:creationId xmlns:a16="http://schemas.microsoft.com/office/drawing/2014/main" id="{E7C14386-64AF-FE16-7869-AB08ED083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3464"/>
              <a:ext cx="70" cy="251"/>
            </a:xfrm>
            <a:custGeom>
              <a:avLst/>
              <a:gdLst>
                <a:gd name="T0" fmla="*/ 2470 w 28"/>
                <a:gd name="T1" fmla="*/ 34061 h 94"/>
                <a:gd name="T2" fmla="*/ 6845 w 28"/>
                <a:gd name="T3" fmla="*/ 16983 h 94"/>
                <a:gd name="T4" fmla="*/ 2470 w 28"/>
                <a:gd name="T5" fmla="*/ 0 h 94"/>
                <a:gd name="T6" fmla="*/ 0 w 28"/>
                <a:gd name="T7" fmla="*/ 0 h 94"/>
                <a:gd name="T8" fmla="*/ 4220 w 28"/>
                <a:gd name="T9" fmla="*/ 16983 h 94"/>
                <a:gd name="T10" fmla="*/ 0 w 28"/>
                <a:gd name="T11" fmla="*/ 34061 h 94"/>
                <a:gd name="T12" fmla="*/ 2470 w 28"/>
                <a:gd name="T13" fmla="*/ 34061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94">
                  <a:moveTo>
                    <a:pt x="10" y="94"/>
                  </a:moveTo>
                  <a:cubicBezTo>
                    <a:pt x="20" y="94"/>
                    <a:pt x="28" y="73"/>
                    <a:pt x="28" y="47"/>
                  </a:cubicBezTo>
                  <a:cubicBezTo>
                    <a:pt x="28" y="21"/>
                    <a:pt x="2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7" y="21"/>
                    <a:pt x="17" y="47"/>
                  </a:cubicBezTo>
                  <a:cubicBezTo>
                    <a:pt x="17" y="73"/>
                    <a:pt x="9" y="94"/>
                    <a:pt x="0" y="94"/>
                  </a:cubicBezTo>
                  <a:lnTo>
                    <a:pt x="10" y="9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72" name="Freeform 150">
              <a:extLst>
                <a:ext uri="{FF2B5EF4-FFF2-40B4-BE49-F238E27FC236}">
                  <a16:creationId xmlns:a16="http://schemas.microsoft.com/office/drawing/2014/main" id="{05172314-DDD4-51B9-4076-ED882FB1E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3523"/>
              <a:ext cx="1303" cy="128"/>
            </a:xfrm>
            <a:custGeom>
              <a:avLst/>
              <a:gdLst>
                <a:gd name="T0" fmla="*/ 125241 w 521"/>
                <a:gd name="T1" fmla="*/ 0 h 48"/>
                <a:gd name="T2" fmla="*/ 0 w 521"/>
                <a:gd name="T3" fmla="*/ 0 h 48"/>
                <a:gd name="T4" fmla="*/ 520 w 521"/>
                <a:gd name="T5" fmla="*/ 8648 h 48"/>
                <a:gd name="T6" fmla="*/ 0 w 521"/>
                <a:gd name="T7" fmla="*/ 17237 h 48"/>
                <a:gd name="T8" fmla="*/ 125241 w 521"/>
                <a:gd name="T9" fmla="*/ 17237 h 48"/>
                <a:gd name="T10" fmla="*/ 127504 w 521"/>
                <a:gd name="T11" fmla="*/ 8648 h 48"/>
                <a:gd name="T12" fmla="*/ 125241 w 521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1" h="48">
                  <a:moveTo>
                    <a:pt x="5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5"/>
                    <a:pt x="2" y="24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7" y="48"/>
                    <a:pt x="521" y="37"/>
                    <a:pt x="521" y="24"/>
                  </a:cubicBezTo>
                  <a:cubicBezTo>
                    <a:pt x="521" y="11"/>
                    <a:pt x="517" y="0"/>
                    <a:pt x="51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73" name="Freeform 151">
              <a:extLst>
                <a:ext uri="{FF2B5EF4-FFF2-40B4-BE49-F238E27FC236}">
                  <a16:creationId xmlns:a16="http://schemas.microsoft.com/office/drawing/2014/main" id="{B3750964-6F04-6E60-CF1F-26C4E3EBD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3560"/>
              <a:ext cx="65" cy="53"/>
            </a:xfrm>
            <a:custGeom>
              <a:avLst/>
              <a:gdLst>
                <a:gd name="T0" fmla="*/ 5395 w 26"/>
                <a:gd name="T1" fmla="*/ 0 h 20"/>
                <a:gd name="T2" fmla="*/ 0 w 26"/>
                <a:gd name="T3" fmla="*/ 0 h 20"/>
                <a:gd name="T4" fmla="*/ 313 w 26"/>
                <a:gd name="T5" fmla="*/ 3554 h 20"/>
                <a:gd name="T6" fmla="*/ 0 w 26"/>
                <a:gd name="T7" fmla="*/ 6903 h 20"/>
                <a:gd name="T8" fmla="*/ 5395 w 26"/>
                <a:gd name="T9" fmla="*/ 6903 h 20"/>
                <a:gd name="T10" fmla="*/ 6375 w 26"/>
                <a:gd name="T11" fmla="*/ 3554 h 20"/>
                <a:gd name="T12" fmla="*/ 5395 w 2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0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4"/>
                    <a:pt x="1" y="17"/>
                    <a:pt x="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6" y="16"/>
                    <a:pt x="26" y="10"/>
                  </a:cubicBezTo>
                  <a:cubicBezTo>
                    <a:pt x="26" y="5"/>
                    <a:pt x="24" y="0"/>
                    <a:pt x="22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74" name="Freeform 152">
              <a:extLst>
                <a:ext uri="{FF2B5EF4-FFF2-40B4-BE49-F238E27FC236}">
                  <a16:creationId xmlns:a16="http://schemas.microsoft.com/office/drawing/2014/main" id="{7B57F566-E2F5-1C2F-CD82-660BB92FA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544"/>
              <a:ext cx="285" cy="93"/>
            </a:xfrm>
            <a:custGeom>
              <a:avLst/>
              <a:gdLst>
                <a:gd name="T0" fmla="*/ 26175 w 114"/>
                <a:gd name="T1" fmla="*/ 0 h 35"/>
                <a:gd name="T2" fmla="*/ 0 w 114"/>
                <a:gd name="T3" fmla="*/ 0 h 35"/>
                <a:gd name="T4" fmla="*/ 520 w 114"/>
                <a:gd name="T5" fmla="*/ 5987 h 35"/>
                <a:gd name="T6" fmla="*/ 0 w 114"/>
                <a:gd name="T7" fmla="*/ 12305 h 35"/>
                <a:gd name="T8" fmla="*/ 26175 w 114"/>
                <a:gd name="T9" fmla="*/ 12305 h 35"/>
                <a:gd name="T10" fmla="*/ 27863 w 114"/>
                <a:gd name="T11" fmla="*/ 6374 h 35"/>
                <a:gd name="T12" fmla="*/ 26175 w 114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4" h="35">
                  <a:moveTo>
                    <a:pt x="1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7"/>
                  </a:cubicBezTo>
                  <a:cubicBezTo>
                    <a:pt x="2" y="23"/>
                    <a:pt x="1" y="30"/>
                    <a:pt x="0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11" y="35"/>
                    <a:pt x="114" y="27"/>
                    <a:pt x="114" y="18"/>
                  </a:cubicBezTo>
                  <a:cubicBezTo>
                    <a:pt x="114" y="8"/>
                    <a:pt x="111" y="0"/>
                    <a:pt x="107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75" name="Freeform 153">
              <a:extLst>
                <a:ext uri="{FF2B5EF4-FFF2-40B4-BE49-F238E27FC236}">
                  <a16:creationId xmlns:a16="http://schemas.microsoft.com/office/drawing/2014/main" id="{92E1EC61-D1EC-D93E-793D-9D5AD206E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3523"/>
              <a:ext cx="17" cy="64"/>
            </a:xfrm>
            <a:custGeom>
              <a:avLst/>
              <a:gdLst>
                <a:gd name="T0" fmla="*/ 0 w 7"/>
                <a:gd name="T1" fmla="*/ 0 h 24"/>
                <a:gd name="T2" fmla="*/ 143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76" name="Freeform 154">
              <a:extLst>
                <a:ext uri="{FF2B5EF4-FFF2-40B4-BE49-F238E27FC236}">
                  <a16:creationId xmlns:a16="http://schemas.microsoft.com/office/drawing/2014/main" id="{B0C7A085-394A-5FE2-6350-6D3A98ED5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3523"/>
              <a:ext cx="18" cy="64"/>
            </a:xfrm>
            <a:custGeom>
              <a:avLst/>
              <a:gdLst>
                <a:gd name="T0" fmla="*/ 0 w 7"/>
                <a:gd name="T1" fmla="*/ 0 h 24"/>
                <a:gd name="T2" fmla="*/ 200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77" name="Freeform 155">
              <a:extLst>
                <a:ext uri="{FF2B5EF4-FFF2-40B4-BE49-F238E27FC236}">
                  <a16:creationId xmlns:a16="http://schemas.microsoft.com/office/drawing/2014/main" id="{F31AF9B5-6DC3-2A86-DB37-743926ADB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3523"/>
              <a:ext cx="17" cy="64"/>
            </a:xfrm>
            <a:custGeom>
              <a:avLst/>
              <a:gdLst>
                <a:gd name="T0" fmla="*/ 0 w 7"/>
                <a:gd name="T1" fmla="*/ 0 h 24"/>
                <a:gd name="T2" fmla="*/ 143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78" name="Freeform 156">
              <a:extLst>
                <a:ext uri="{FF2B5EF4-FFF2-40B4-BE49-F238E27FC236}">
                  <a16:creationId xmlns:a16="http://schemas.microsoft.com/office/drawing/2014/main" id="{A47BF789-43FD-1865-4F59-CD9FF2491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3523"/>
              <a:ext cx="18" cy="64"/>
            </a:xfrm>
            <a:custGeom>
              <a:avLst/>
              <a:gdLst>
                <a:gd name="T0" fmla="*/ 0 w 7"/>
                <a:gd name="T1" fmla="*/ 0 h 24"/>
                <a:gd name="T2" fmla="*/ 200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4" y="0"/>
                    <a:pt x="7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79" name="Freeform 157">
              <a:extLst>
                <a:ext uri="{FF2B5EF4-FFF2-40B4-BE49-F238E27FC236}">
                  <a16:creationId xmlns:a16="http://schemas.microsoft.com/office/drawing/2014/main" id="{B20CDB02-1EDB-F0D3-3121-B728DD3F8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80" name="Freeform 158">
              <a:extLst>
                <a:ext uri="{FF2B5EF4-FFF2-40B4-BE49-F238E27FC236}">
                  <a16:creationId xmlns:a16="http://schemas.microsoft.com/office/drawing/2014/main" id="{FA866AFC-B6D9-9DAB-F408-3CDDE5CAB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81" name="Freeform 159">
              <a:extLst>
                <a:ext uri="{FF2B5EF4-FFF2-40B4-BE49-F238E27FC236}">
                  <a16:creationId xmlns:a16="http://schemas.microsoft.com/office/drawing/2014/main" id="{5A6A6795-AB94-A1AE-AB5F-035FA2C5F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82" name="Freeform 160">
              <a:extLst>
                <a:ext uri="{FF2B5EF4-FFF2-40B4-BE49-F238E27FC236}">
                  <a16:creationId xmlns:a16="http://schemas.microsoft.com/office/drawing/2014/main" id="{2F63779C-0626-62C3-0F17-9D90B3BE0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523"/>
              <a:ext cx="18" cy="64"/>
            </a:xfrm>
            <a:custGeom>
              <a:avLst/>
              <a:gdLst>
                <a:gd name="T0" fmla="*/ 0 w 7"/>
                <a:gd name="T1" fmla="*/ 0 h 24"/>
                <a:gd name="T2" fmla="*/ 200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83" name="Freeform 161">
              <a:extLst>
                <a:ext uri="{FF2B5EF4-FFF2-40B4-BE49-F238E27FC236}">
                  <a16:creationId xmlns:a16="http://schemas.microsoft.com/office/drawing/2014/main" id="{5ED5C24F-D7EA-5D1D-2F23-32938EA56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770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84" name="Freeform 162">
              <a:extLst>
                <a:ext uri="{FF2B5EF4-FFF2-40B4-BE49-F238E27FC236}">
                  <a16:creationId xmlns:a16="http://schemas.microsoft.com/office/drawing/2014/main" id="{E8CA918E-E4A0-80D3-8C82-35BDF27C1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770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85" name="Freeform 163">
              <a:extLst>
                <a:ext uri="{FF2B5EF4-FFF2-40B4-BE49-F238E27FC236}">
                  <a16:creationId xmlns:a16="http://schemas.microsoft.com/office/drawing/2014/main" id="{9529BB0F-0487-9AAA-DE8C-319BB1DFC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3523"/>
              <a:ext cx="18" cy="64"/>
            </a:xfrm>
            <a:custGeom>
              <a:avLst/>
              <a:gdLst>
                <a:gd name="T0" fmla="*/ 0 w 7"/>
                <a:gd name="T1" fmla="*/ 0 h 24"/>
                <a:gd name="T2" fmla="*/ 200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86" name="Freeform 164">
              <a:extLst>
                <a:ext uri="{FF2B5EF4-FFF2-40B4-BE49-F238E27FC236}">
                  <a16:creationId xmlns:a16="http://schemas.microsoft.com/office/drawing/2014/main" id="{0785B629-E89E-94B9-6812-E325658CD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" y="3523"/>
              <a:ext cx="17" cy="64"/>
            </a:xfrm>
            <a:custGeom>
              <a:avLst/>
              <a:gdLst>
                <a:gd name="T0" fmla="*/ 0 w 7"/>
                <a:gd name="T1" fmla="*/ 0 h 24"/>
                <a:gd name="T2" fmla="*/ 143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4" y="0"/>
                    <a:pt x="7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87" name="Freeform 165">
              <a:extLst>
                <a:ext uri="{FF2B5EF4-FFF2-40B4-BE49-F238E27FC236}">
                  <a16:creationId xmlns:a16="http://schemas.microsoft.com/office/drawing/2014/main" id="{5AE80627-44E0-56D7-33BD-04FFEBD5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88" name="Freeform 166">
              <a:extLst>
                <a:ext uri="{FF2B5EF4-FFF2-40B4-BE49-F238E27FC236}">
                  <a16:creationId xmlns:a16="http://schemas.microsoft.com/office/drawing/2014/main" id="{53E4452D-9E06-2889-2F2A-85FE4FBA6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3523"/>
              <a:ext cx="18" cy="64"/>
            </a:xfrm>
            <a:custGeom>
              <a:avLst/>
              <a:gdLst>
                <a:gd name="T0" fmla="*/ 0 w 7"/>
                <a:gd name="T1" fmla="*/ 0 h 24"/>
                <a:gd name="T2" fmla="*/ 200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89" name="Freeform 167">
              <a:extLst>
                <a:ext uri="{FF2B5EF4-FFF2-40B4-BE49-F238E27FC236}">
                  <a16:creationId xmlns:a16="http://schemas.microsoft.com/office/drawing/2014/main" id="{E9A2E5C3-0A77-146F-2709-28A271F52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3523"/>
              <a:ext cx="17" cy="64"/>
            </a:xfrm>
            <a:custGeom>
              <a:avLst/>
              <a:gdLst>
                <a:gd name="T0" fmla="*/ 0 w 7"/>
                <a:gd name="T1" fmla="*/ 0 h 24"/>
                <a:gd name="T2" fmla="*/ 1433 w 7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0" y="0"/>
                  </a:moveTo>
                  <a:cubicBezTo>
                    <a:pt x="5" y="0"/>
                    <a:pt x="7" y="12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90" name="Freeform 168">
              <a:extLst>
                <a:ext uri="{FF2B5EF4-FFF2-40B4-BE49-F238E27FC236}">
                  <a16:creationId xmlns:a16="http://schemas.microsoft.com/office/drawing/2014/main" id="{09749EB4-4E8E-FD9A-77D8-9D9B43CC1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91" name="Freeform 169">
              <a:extLst>
                <a:ext uri="{FF2B5EF4-FFF2-40B4-BE49-F238E27FC236}">
                  <a16:creationId xmlns:a16="http://schemas.microsoft.com/office/drawing/2014/main" id="{258EF449-0155-D333-66E9-FB7670209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92" name="Freeform 170">
              <a:extLst>
                <a:ext uri="{FF2B5EF4-FFF2-40B4-BE49-F238E27FC236}">
                  <a16:creationId xmlns:a16="http://schemas.microsoft.com/office/drawing/2014/main" id="{CD10A74E-E8A1-48B5-1D1B-F640EE045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93" name="Freeform 171">
              <a:extLst>
                <a:ext uri="{FF2B5EF4-FFF2-40B4-BE49-F238E27FC236}">
                  <a16:creationId xmlns:a16="http://schemas.microsoft.com/office/drawing/2014/main" id="{771330D6-1765-F303-AE11-5FC443F83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2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94" name="Freeform 172">
              <a:extLst>
                <a:ext uri="{FF2B5EF4-FFF2-40B4-BE49-F238E27FC236}">
                  <a16:creationId xmlns:a16="http://schemas.microsoft.com/office/drawing/2014/main" id="{95AA664D-0879-EEF8-B432-58DDB9FF4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958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1"/>
                    <a:pt x="8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95" name="Freeform 173">
              <a:extLst>
                <a:ext uri="{FF2B5EF4-FFF2-40B4-BE49-F238E27FC236}">
                  <a16:creationId xmlns:a16="http://schemas.microsoft.com/office/drawing/2014/main" id="{163AE892-13F1-6C21-7C51-0F879175B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770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1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96" name="Freeform 174">
              <a:extLst>
                <a:ext uri="{FF2B5EF4-FFF2-40B4-BE49-F238E27FC236}">
                  <a16:creationId xmlns:a16="http://schemas.microsoft.com/office/drawing/2014/main" id="{F6D8FA7E-4F11-E52D-AE1C-492D4B2C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3523"/>
              <a:ext cx="20" cy="64"/>
            </a:xfrm>
            <a:custGeom>
              <a:avLst/>
              <a:gdLst>
                <a:gd name="T0" fmla="*/ 0 w 8"/>
                <a:gd name="T1" fmla="*/ 0 h 24"/>
                <a:gd name="T2" fmla="*/ 1770 w 8"/>
                <a:gd name="T3" fmla="*/ 8648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5" y="0"/>
                    <a:pt x="8" y="11"/>
                    <a:pt x="7" y="24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97" name="Freeform 175">
              <a:extLst>
                <a:ext uri="{FF2B5EF4-FFF2-40B4-BE49-F238E27FC236}">
                  <a16:creationId xmlns:a16="http://schemas.microsoft.com/office/drawing/2014/main" id="{0FC2FE5A-D504-4EAF-BCC6-A03A12AF5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3523"/>
              <a:ext cx="22" cy="61"/>
            </a:xfrm>
            <a:custGeom>
              <a:avLst/>
              <a:gdLst>
                <a:gd name="T0" fmla="*/ 0 w 9"/>
                <a:gd name="T1" fmla="*/ 0 h 23"/>
                <a:gd name="T2" fmla="*/ 1931 w 9"/>
                <a:gd name="T3" fmla="*/ 8018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3">
                  <a:moveTo>
                    <a:pt x="0" y="0"/>
                  </a:moveTo>
                  <a:cubicBezTo>
                    <a:pt x="5" y="0"/>
                    <a:pt x="9" y="9"/>
                    <a:pt x="9" y="2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198" name="Oval 176">
              <a:extLst>
                <a:ext uri="{FF2B5EF4-FFF2-40B4-BE49-F238E27FC236}">
                  <a16:creationId xmlns:a16="http://schemas.microsoft.com/office/drawing/2014/main" id="{BB5B9E6B-EB10-0C34-F39E-C4F5F9100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3480"/>
              <a:ext cx="75" cy="211"/>
            </a:xfrm>
            <a:prstGeom prst="ellips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199" name="Freeform 177">
              <a:extLst>
                <a:ext uri="{FF2B5EF4-FFF2-40B4-BE49-F238E27FC236}">
                  <a16:creationId xmlns:a16="http://schemas.microsoft.com/office/drawing/2014/main" id="{02357C2C-6B95-49E1-7AC4-3C8FE4C48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3480"/>
              <a:ext cx="58" cy="211"/>
            </a:xfrm>
            <a:custGeom>
              <a:avLst/>
              <a:gdLst>
                <a:gd name="T0" fmla="*/ 2022 w 23"/>
                <a:gd name="T1" fmla="*/ 28691 h 79"/>
                <a:gd name="T2" fmla="*/ 5901 w 23"/>
                <a:gd name="T3" fmla="*/ 14559 h 79"/>
                <a:gd name="T4" fmla="*/ 2022 w 23"/>
                <a:gd name="T5" fmla="*/ 0 h 79"/>
                <a:gd name="T6" fmla="*/ 0 w 23"/>
                <a:gd name="T7" fmla="*/ 0 h 79"/>
                <a:gd name="T8" fmla="*/ 3878 w 23"/>
                <a:gd name="T9" fmla="*/ 14559 h 79"/>
                <a:gd name="T10" fmla="*/ 0 w 23"/>
                <a:gd name="T11" fmla="*/ 28691 h 79"/>
                <a:gd name="T12" fmla="*/ 2022 w 23"/>
                <a:gd name="T13" fmla="*/ 28691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79">
                  <a:moveTo>
                    <a:pt x="8" y="79"/>
                  </a:moveTo>
                  <a:cubicBezTo>
                    <a:pt x="16" y="79"/>
                    <a:pt x="23" y="61"/>
                    <a:pt x="23" y="40"/>
                  </a:cubicBezTo>
                  <a:cubicBezTo>
                    <a:pt x="23" y="18"/>
                    <a:pt x="16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5" y="18"/>
                    <a:pt x="15" y="40"/>
                  </a:cubicBezTo>
                  <a:cubicBezTo>
                    <a:pt x="15" y="61"/>
                    <a:pt x="8" y="79"/>
                    <a:pt x="0" y="79"/>
                  </a:cubicBezTo>
                  <a:lnTo>
                    <a:pt x="8" y="7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200" name="Freeform 178">
              <a:extLst>
                <a:ext uri="{FF2B5EF4-FFF2-40B4-BE49-F238E27FC236}">
                  <a16:creationId xmlns:a16="http://schemas.microsoft.com/office/drawing/2014/main" id="{5E3C8CCB-EA65-F9A3-9275-F06552B94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533"/>
              <a:ext cx="25" cy="30"/>
            </a:xfrm>
            <a:custGeom>
              <a:avLst/>
              <a:gdLst>
                <a:gd name="T0" fmla="*/ 313 w 10"/>
                <a:gd name="T1" fmla="*/ 2877 h 11"/>
                <a:gd name="T2" fmla="*/ 783 w 10"/>
                <a:gd name="T3" fmla="*/ 447 h 11"/>
                <a:gd name="T4" fmla="*/ 2470 w 10"/>
                <a:gd name="T5" fmla="*/ 1666 h 11"/>
                <a:gd name="T6" fmla="*/ 1770 w 10"/>
                <a:gd name="T7" fmla="*/ 4099 h 11"/>
                <a:gd name="T8" fmla="*/ 313 w 10"/>
                <a:gd name="T9" fmla="*/ 287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0" y="6"/>
                    <a:pt x="9" y="9"/>
                    <a:pt x="7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201" name="Freeform 179">
              <a:extLst>
                <a:ext uri="{FF2B5EF4-FFF2-40B4-BE49-F238E27FC236}">
                  <a16:creationId xmlns:a16="http://schemas.microsoft.com/office/drawing/2014/main" id="{8D96918F-67D7-A0C9-2BEE-F76078BB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3533"/>
              <a:ext cx="25" cy="30"/>
            </a:xfrm>
            <a:custGeom>
              <a:avLst/>
              <a:gdLst>
                <a:gd name="T0" fmla="*/ 313 w 10"/>
                <a:gd name="T1" fmla="*/ 2877 h 11"/>
                <a:gd name="T2" fmla="*/ 783 w 10"/>
                <a:gd name="T3" fmla="*/ 447 h 11"/>
                <a:gd name="T4" fmla="*/ 2470 w 10"/>
                <a:gd name="T5" fmla="*/ 1666 h 11"/>
                <a:gd name="T6" fmla="*/ 1770 w 10"/>
                <a:gd name="T7" fmla="*/ 4099 h 11"/>
                <a:gd name="T8" fmla="*/ 313 w 10"/>
                <a:gd name="T9" fmla="*/ 287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1" y="7"/>
                  </a:move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0" y="6"/>
                    <a:pt x="9" y="9"/>
                    <a:pt x="7" y="10"/>
                  </a:cubicBezTo>
                  <a:cubicBezTo>
                    <a:pt x="5" y="11"/>
                    <a:pt x="2" y="1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202" name="Freeform 180">
              <a:extLst>
                <a:ext uri="{FF2B5EF4-FFF2-40B4-BE49-F238E27FC236}">
                  <a16:creationId xmlns:a16="http://schemas.microsoft.com/office/drawing/2014/main" id="{C071E68A-C571-40D0-4A61-A41D5B5A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531"/>
              <a:ext cx="40" cy="42"/>
            </a:xfrm>
            <a:custGeom>
              <a:avLst/>
              <a:gdLst>
                <a:gd name="T0" fmla="*/ 313 w 16"/>
                <a:gd name="T1" fmla="*/ 3239 h 16"/>
                <a:gd name="T2" fmla="*/ 1300 w 16"/>
                <a:gd name="T3" fmla="*/ 378 h 16"/>
                <a:gd name="T4" fmla="*/ 3438 w 16"/>
                <a:gd name="T5" fmla="*/ 1612 h 16"/>
                <a:gd name="T6" fmla="*/ 2470 w 16"/>
                <a:gd name="T7" fmla="*/ 4610 h 16"/>
                <a:gd name="T8" fmla="*/ 313 w 16"/>
                <a:gd name="T9" fmla="*/ 323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2"/>
                    <a:pt x="14" y="5"/>
                  </a:cubicBezTo>
                  <a:cubicBezTo>
                    <a:pt x="16" y="9"/>
                    <a:pt x="14" y="13"/>
                    <a:pt x="10" y="14"/>
                  </a:cubicBezTo>
                  <a:cubicBezTo>
                    <a:pt x="7" y="16"/>
                    <a:pt x="3" y="14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6138" name="ZoneTexte 82">
            <a:extLst>
              <a:ext uri="{FF2B5EF4-FFF2-40B4-BE49-F238E27FC236}">
                <a16:creationId xmlns:a16="http://schemas.microsoft.com/office/drawing/2014/main" id="{2F6CD1A8-0883-50B1-276B-66DAE4890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5414963"/>
            <a:ext cx="251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rgbClr val="0070C0"/>
                </a:solidFill>
              </a:rPr>
              <a:t>Anesthésique local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Espace réservé du numéro de diapositive 4">
            <a:extLst>
              <a:ext uri="{FF2B5EF4-FFF2-40B4-BE49-F238E27FC236}">
                <a16:creationId xmlns:a16="http://schemas.microsoft.com/office/drawing/2014/main" id="{39228891-06CA-E9F2-60C0-084137567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C120503-30D1-5544-AFB1-F3E2C8A1EBF7}" type="slidenum">
              <a:rPr lang="fr-FR" altLang="fr-FR" sz="1000" smtClean="0">
                <a:solidFill>
                  <a:schemeClr val="folHlink"/>
                </a:solidFill>
              </a:rPr>
              <a:pPr/>
              <a:t>84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1448" name="Rectangle 8">
            <a:extLst>
              <a:ext uri="{FF2B5EF4-FFF2-40B4-BE49-F238E27FC236}">
                <a16:creationId xmlns:a16="http://schemas.microsoft.com/office/drawing/2014/main" id="{99260354-0EFF-728D-E4B5-BCB88DC8A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Effets secondaires</a:t>
            </a:r>
          </a:p>
        </p:txBody>
      </p:sp>
      <p:sp>
        <p:nvSpPr>
          <p:cNvPr id="178179" name="Rectangle 9">
            <a:extLst>
              <a:ext uri="{FF2B5EF4-FFF2-40B4-BE49-F238E27FC236}">
                <a16:creationId xmlns:a16="http://schemas.microsoft.com/office/drawing/2014/main" id="{BA50C895-92C6-17A5-0BC9-6966F3462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127250"/>
            <a:ext cx="8509000" cy="3816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dirty="0">
                <a:ea typeface="ＭＳ Ｐゴシック" panose="020B0600070205080204" pitchFamily="34" charset="-128"/>
              </a:rPr>
              <a:t>très limités (conditions normales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emploi)</a:t>
            </a:r>
          </a:p>
          <a:p>
            <a:pPr>
              <a:lnSpc>
                <a:spcPct val="90000"/>
              </a:lnSpc>
            </a:pPr>
            <a:r>
              <a:rPr lang="fr-FR" altLang="fr-FR" dirty="0">
                <a:ea typeface="ＭＳ Ｐゴシック" panose="020B0600070205080204" pitchFamily="34" charset="-128"/>
              </a:rPr>
              <a:t>Effet sur le SNC</a:t>
            </a:r>
          </a:p>
          <a:p>
            <a:pPr lvl="1">
              <a:lnSpc>
                <a:spcPct val="90000"/>
              </a:lnSpc>
            </a:pPr>
            <a:r>
              <a:rPr lang="fr-FR" altLang="fr-FR" dirty="0">
                <a:ea typeface="ＭＳ Ｐゴシック" panose="020B0600070205080204" pitchFamily="34" charset="-128"/>
              </a:rPr>
              <a:t>doses usuelles</a:t>
            </a:r>
          </a:p>
          <a:p>
            <a:pPr lvl="2">
              <a:lnSpc>
                <a:spcPct val="90000"/>
              </a:lnSpc>
            </a:pPr>
            <a:r>
              <a:rPr lang="fr-FR" altLang="fr-FR" dirty="0">
                <a:ea typeface="ＭＳ Ｐゴシック" panose="020B0600070205080204" pitchFamily="34" charset="-128"/>
              </a:rPr>
              <a:t>sédation, potentialisation des dépresseurs</a:t>
            </a:r>
          </a:p>
          <a:p>
            <a:pPr lvl="1">
              <a:lnSpc>
                <a:spcPct val="90000"/>
              </a:lnSpc>
            </a:pPr>
            <a:r>
              <a:rPr lang="fr-FR" altLang="fr-FR" dirty="0">
                <a:ea typeface="ＭＳ Ｐゴシック" panose="020B0600070205080204" pitchFamily="34" charset="-128"/>
              </a:rPr>
              <a:t>doses plus fortes, voie IV (</a:t>
            </a:r>
            <a:r>
              <a:rPr lang="fr-FR" altLang="fr-FR" i="1" dirty="0">
                <a:ea typeface="ＭＳ Ｐゴシック" panose="020B0600070205080204" pitchFamily="34" charset="-128"/>
              </a:rPr>
              <a:t>en bolus accidentel</a:t>
            </a:r>
            <a:r>
              <a:rPr lang="fr-FR" altLang="fr-FR" dirty="0">
                <a:ea typeface="ＭＳ Ｐゴシック" panose="020B0600070205080204" pitchFamily="34" charset="-128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fr-FR" altLang="fr-FR" sz="2800" u="sng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convulsions épileptiformes</a:t>
            </a:r>
          </a:p>
          <a:p>
            <a:pPr lvl="2">
              <a:lnSpc>
                <a:spcPct val="90000"/>
              </a:lnSpc>
            </a:pPr>
            <a:r>
              <a:rPr lang="fr-FR" altLang="fr-FR" dirty="0">
                <a:ea typeface="ＭＳ Ｐゴシック" panose="020B0600070205080204" pitchFamily="34" charset="-128"/>
              </a:rPr>
              <a:t>stimulation diffuse, légère excitation</a:t>
            </a:r>
          </a:p>
          <a:p>
            <a:pPr lvl="2">
              <a:lnSpc>
                <a:spcPct val="90000"/>
              </a:lnSpc>
            </a:pPr>
            <a:r>
              <a:rPr lang="fr-FR" altLang="fr-FR" dirty="0">
                <a:ea typeface="ＭＳ Ｐゴシック" panose="020B0600070205080204" pitchFamily="34" charset="-128"/>
              </a:rPr>
              <a:t>effet sympathomimétique indirect (procaïne)</a:t>
            </a:r>
          </a:p>
        </p:txBody>
      </p:sp>
      <p:sp>
        <p:nvSpPr>
          <p:cNvPr id="178180" name="Text Box 10">
            <a:extLst>
              <a:ext uri="{FF2B5EF4-FFF2-40B4-BE49-F238E27FC236}">
                <a16:creationId xmlns:a16="http://schemas.microsoft.com/office/drawing/2014/main" id="{CFA6C784-FDEC-EF1F-FD55-63F805BBD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</a:rPr>
              <a:t>dynamie</a:t>
            </a:r>
          </a:p>
        </p:txBody>
      </p:sp>
    </p:spTree>
  </p:cSld>
  <p:clrMapOvr>
    <a:masterClrMapping/>
  </p:clrMapOvr>
  <p:transition>
    <p:rand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Espace réservé du numéro de diapositive 4">
            <a:extLst>
              <a:ext uri="{FF2B5EF4-FFF2-40B4-BE49-F238E27FC236}">
                <a16:creationId xmlns:a16="http://schemas.microsoft.com/office/drawing/2014/main" id="{65807144-873C-617A-177F-D7686DDFC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0A646F0-0078-0F40-A4AC-27B740A6FA13}" type="slidenum">
              <a:rPr lang="fr-FR" altLang="fr-FR" sz="1000" smtClean="0">
                <a:solidFill>
                  <a:schemeClr val="folHlink"/>
                </a:solidFill>
              </a:rPr>
              <a:pPr/>
              <a:t>85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75B194D4-55C3-C705-00AC-209363627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Indications</a:t>
            </a:r>
          </a:p>
        </p:txBody>
      </p:sp>
      <p:sp>
        <p:nvSpPr>
          <p:cNvPr id="180227" name="Rectangle 9">
            <a:extLst>
              <a:ext uri="{FF2B5EF4-FFF2-40B4-BE49-F238E27FC236}">
                <a16:creationId xmlns:a16="http://schemas.microsoft.com/office/drawing/2014/main" id="{8D8F51F4-E23E-23E2-AA99-9AA37651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7713" y="2598738"/>
            <a:ext cx="8509000" cy="3198812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toute chirurgie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prélèvements, sondage urinaire ou trachéal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bovins : sédation + </a:t>
            </a:r>
            <a:r>
              <a:rPr lang="fr-FR" altLang="ja-JP">
                <a:ea typeface="ＭＳ Ｐゴシック" panose="020B0600070205080204" pitchFamily="34" charset="-128"/>
              </a:rPr>
              <a:t>anesthésie loco-régionale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80228" name="Text Box 10">
            <a:extLst>
              <a:ext uri="{FF2B5EF4-FFF2-40B4-BE49-F238E27FC236}">
                <a16:creationId xmlns:a16="http://schemas.microsoft.com/office/drawing/2014/main" id="{2AC8B3AE-0F9B-A55E-DBCC-C22A20D4C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</a:rPr>
              <a:t>thera</a:t>
            </a:r>
          </a:p>
        </p:txBody>
      </p:sp>
    </p:spTree>
  </p:cSld>
  <p:clrMapOvr>
    <a:masterClrMapping/>
  </p:clrMapOvr>
  <p:transition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>
            <a:extLst>
              <a:ext uri="{FF2B5EF4-FFF2-40B4-BE49-F238E27FC236}">
                <a16:creationId xmlns:a16="http://schemas.microsoft.com/office/drawing/2014/main" id="{30AC58E6-04B5-1E3C-B276-C87879860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2089150"/>
            <a:ext cx="676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177" tIns="48088" rIns="96177" bIns="4808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>
              <a:solidFill>
                <a:srgbClr val="0337C6"/>
              </a:solidFill>
            </a:endParaRPr>
          </a:p>
        </p:txBody>
      </p:sp>
      <p:sp>
        <p:nvSpPr>
          <p:cNvPr id="182274" name="Rectangle 3">
            <a:extLst>
              <a:ext uri="{FF2B5EF4-FFF2-40B4-BE49-F238E27FC236}">
                <a16:creationId xmlns:a16="http://schemas.microsoft.com/office/drawing/2014/main" id="{B71A1075-E73D-5918-A016-ECD2C91E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1771650"/>
            <a:ext cx="30988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37" tIns="28385" rIns="20037" bIns="28385"/>
          <a:lstStyle>
            <a:lvl1pPr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2950"/>
              </a:lnSpc>
            </a:pP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DENOMINATION</a:t>
            </a:r>
            <a:br>
              <a:rPr lang="fr-FR" altLang="fr-FR" b="1">
                <a:solidFill>
                  <a:srgbClr val="0337C6"/>
                </a:solidFill>
                <a:latin typeface="Times" charset="0"/>
              </a:rPr>
            </a:b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COMMUNE</a:t>
            </a:r>
          </a:p>
        </p:txBody>
      </p:sp>
      <p:sp>
        <p:nvSpPr>
          <p:cNvPr id="182275" name="Line 4">
            <a:extLst>
              <a:ext uri="{FF2B5EF4-FFF2-40B4-BE49-F238E27FC236}">
                <a16:creationId xmlns:a16="http://schemas.microsoft.com/office/drawing/2014/main" id="{494AE24F-3279-F7B6-CEF9-075DFA82A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0163" y="1720850"/>
            <a:ext cx="800893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177" tIns="48088" rIns="96177" bIns="48088" anchor="ctr"/>
          <a:lstStyle/>
          <a:p>
            <a:endParaRPr lang="en-GB"/>
          </a:p>
        </p:txBody>
      </p:sp>
      <p:sp>
        <p:nvSpPr>
          <p:cNvPr id="182276" name="Line 5">
            <a:extLst>
              <a:ext uri="{FF2B5EF4-FFF2-40B4-BE49-F238E27FC236}">
                <a16:creationId xmlns:a16="http://schemas.microsoft.com/office/drawing/2014/main" id="{D577AA0C-8063-7FB9-4771-6F62574AF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3813" y="2667000"/>
            <a:ext cx="80232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177" tIns="48088" rIns="96177" bIns="48088" anchor="ctr"/>
          <a:lstStyle/>
          <a:p>
            <a:endParaRPr lang="en-GB"/>
          </a:p>
        </p:txBody>
      </p:sp>
      <p:sp>
        <p:nvSpPr>
          <p:cNvPr id="182277" name="Line 6">
            <a:extLst>
              <a:ext uri="{FF2B5EF4-FFF2-40B4-BE49-F238E27FC236}">
                <a16:creationId xmlns:a16="http://schemas.microsoft.com/office/drawing/2014/main" id="{C39A15DE-CF25-D9F9-FDC7-AF7512CD3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63" y="5408613"/>
            <a:ext cx="800893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177" tIns="48088" rIns="96177" bIns="48088" anchor="ctr"/>
          <a:lstStyle/>
          <a:p>
            <a:endParaRPr lang="en-GB"/>
          </a:p>
        </p:txBody>
      </p:sp>
      <p:sp>
        <p:nvSpPr>
          <p:cNvPr id="182278" name="Rectangle 7">
            <a:extLst>
              <a:ext uri="{FF2B5EF4-FFF2-40B4-BE49-F238E27FC236}">
                <a16:creationId xmlns:a16="http://schemas.microsoft.com/office/drawing/2014/main" id="{2754A0B9-6EE0-44D9-9DFB-4A71FD32E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1906588"/>
            <a:ext cx="2503488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37" tIns="28385" rIns="20037" bIns="28385"/>
          <a:lstStyle>
            <a:lvl1pPr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950"/>
              </a:lnSpc>
            </a:pP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NOM DEPOSE</a:t>
            </a:r>
            <a:br>
              <a:rPr lang="fr-FR" altLang="fr-FR" b="1">
                <a:solidFill>
                  <a:srgbClr val="0337C6"/>
                </a:solidFill>
                <a:latin typeface="Times" charset="0"/>
              </a:rPr>
            </a:br>
            <a:endParaRPr lang="fr-FR" altLang="fr-FR" b="1">
              <a:solidFill>
                <a:srgbClr val="0337C6"/>
              </a:solidFill>
              <a:latin typeface="Times" charset="0"/>
            </a:endParaRPr>
          </a:p>
        </p:txBody>
      </p:sp>
      <p:sp>
        <p:nvSpPr>
          <p:cNvPr id="182279" name="Rectangle 8">
            <a:extLst>
              <a:ext uri="{FF2B5EF4-FFF2-40B4-BE49-F238E27FC236}">
                <a16:creationId xmlns:a16="http://schemas.microsoft.com/office/drawing/2014/main" id="{3C08B54B-EFE2-59C2-91F1-27F8DCF2C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801938"/>
            <a:ext cx="3224213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37" tIns="28385" rIns="20037" bIns="28385"/>
          <a:lstStyle>
            <a:lvl1pPr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6313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lidocaïne</a:t>
            </a:r>
          </a:p>
          <a:p>
            <a:pPr>
              <a:lnSpc>
                <a:spcPts val="6313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procaïne</a:t>
            </a:r>
          </a:p>
          <a:p>
            <a:pPr>
              <a:lnSpc>
                <a:spcPts val="6313"/>
              </a:lnSpc>
            </a:pPr>
            <a:r>
              <a:rPr lang="fr-FR" altLang="fr-FR" b="1" i="1">
                <a:solidFill>
                  <a:srgbClr val="0337C6"/>
                </a:solidFill>
                <a:latin typeface="Times" charset="0"/>
              </a:rPr>
              <a:t>pramocaïne</a:t>
            </a:r>
          </a:p>
        </p:txBody>
      </p:sp>
      <p:sp>
        <p:nvSpPr>
          <p:cNvPr id="182280" name="Rectangle 9">
            <a:extLst>
              <a:ext uri="{FF2B5EF4-FFF2-40B4-BE49-F238E27FC236}">
                <a16:creationId xmlns:a16="http://schemas.microsoft.com/office/drawing/2014/main" id="{F1E5EB02-3390-0227-8091-213046B87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2801938"/>
            <a:ext cx="4897437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037" tIns="28385" rIns="20037" bIns="28385"/>
          <a:lstStyle>
            <a:lvl1pPr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800100"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747713" algn="l"/>
                <a:tab pos="113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6313"/>
              </a:lnSpc>
            </a:pP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Xylovet®, Laocaïne®, Lurocaïne®</a:t>
            </a:r>
            <a:br>
              <a:rPr lang="fr-FR" altLang="fr-FR" b="1">
                <a:solidFill>
                  <a:srgbClr val="0337C6"/>
                </a:solidFill>
                <a:latin typeface="Times" charset="0"/>
              </a:rPr>
            </a:br>
            <a:r>
              <a:rPr lang="fr-FR" altLang="fr-FR" b="1">
                <a:solidFill>
                  <a:srgbClr val="0337C6"/>
                </a:solidFill>
                <a:latin typeface="Times" charset="0"/>
              </a:rPr>
              <a:t>Sylvocaïne®</a:t>
            </a:r>
            <a:br>
              <a:rPr lang="fr-FR" altLang="fr-FR" b="1">
                <a:solidFill>
                  <a:srgbClr val="0337C6"/>
                </a:solidFill>
                <a:latin typeface="Times" charset="0"/>
              </a:rPr>
            </a:br>
            <a:r>
              <a:rPr lang="fr-FR" altLang="fr-FR" sz="1800" b="1">
                <a:solidFill>
                  <a:srgbClr val="0337C6"/>
                </a:solidFill>
                <a:latin typeface="Times" charset="0"/>
              </a:rPr>
              <a:t>Tronothane® (H)</a:t>
            </a:r>
          </a:p>
        </p:txBody>
      </p:sp>
      <p:sp>
        <p:nvSpPr>
          <p:cNvPr id="182281" name="Rectangle 12">
            <a:extLst>
              <a:ext uri="{FF2B5EF4-FFF2-40B4-BE49-F238E27FC236}">
                <a16:creationId xmlns:a16="http://schemas.microsoft.com/office/drawing/2014/main" id="{60A1A12E-D171-4548-F39A-7EFB7CB1C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-30163"/>
            <a:ext cx="856773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"/>
              <a:defRPr sz="33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0913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"/>
              <a:defRPr sz="29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0913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"/>
              <a:defRPr sz="25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0913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0913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10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600">
                <a:solidFill>
                  <a:schemeClr val="bg1"/>
                </a:solidFill>
              </a:rPr>
              <a:t>Spécialités pharmaceutiques</a:t>
            </a:r>
            <a:br>
              <a:rPr lang="fr-FR" altLang="fr-FR" sz="4600">
                <a:solidFill>
                  <a:schemeClr val="bg1"/>
                </a:solidFill>
              </a:rPr>
            </a:br>
            <a:endParaRPr lang="fr-FR" altLang="fr-FR" sz="4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Espace réservé du numéro de diapositive 4">
            <a:extLst>
              <a:ext uri="{FF2B5EF4-FFF2-40B4-BE49-F238E27FC236}">
                <a16:creationId xmlns:a16="http://schemas.microsoft.com/office/drawing/2014/main" id="{6C961432-354C-B00A-704B-E2A86D5D7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B7C81D-1A27-134A-8A16-4BAE381763B7}" type="slidenum">
              <a:rPr lang="fr-FR" altLang="fr-FR" sz="1000" smtClean="0">
                <a:solidFill>
                  <a:schemeClr val="folHlink"/>
                </a:solidFill>
              </a:rPr>
              <a:pPr/>
              <a:t>87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F529E427-A687-57E7-68DE-74F1F657C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-23813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Techniques d</a:t>
            </a:r>
            <a:r>
              <a:rPr lang="ja-JP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emploi</a:t>
            </a:r>
            <a:endParaRPr lang="fr-FR" altLang="fr-FR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9A03AF2C-1146-E355-FE1E-14CAA9455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7063" y="781050"/>
            <a:ext cx="8509000" cy="3611563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anesthésie de contact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anesthésie d'infiltration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sous-cutanée</a:t>
            </a:r>
          </a:p>
          <a:p>
            <a:pPr lvl="1"/>
            <a:r>
              <a:rPr lang="fr-FR" altLang="fr-FR">
                <a:ea typeface="ＭＳ Ｐゴシック" panose="020B0600070205080204" pitchFamily="34" charset="-128"/>
              </a:rPr>
              <a:t>blocs loco-régionaux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anesthésie paravertébrale (proximale)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anesthésie épidurale, péridurale</a:t>
            </a:r>
          </a:p>
        </p:txBody>
      </p:sp>
      <p:sp>
        <p:nvSpPr>
          <p:cNvPr id="184324" name="Text Box 4">
            <a:extLst>
              <a:ext uri="{FF2B5EF4-FFF2-40B4-BE49-F238E27FC236}">
                <a16:creationId xmlns:a16="http://schemas.microsoft.com/office/drawing/2014/main" id="{DF56F6BB-FBDC-544D-789E-978D00F9F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</a:rPr>
              <a:t>thera</a:t>
            </a:r>
          </a:p>
        </p:txBody>
      </p:sp>
      <p:pic>
        <p:nvPicPr>
          <p:cNvPr id="184325" name="Image 5">
            <a:extLst>
              <a:ext uri="{FF2B5EF4-FFF2-40B4-BE49-F238E27FC236}">
                <a16:creationId xmlns:a16="http://schemas.microsoft.com/office/drawing/2014/main" id="{B7CAF061-B603-B3C3-F060-D15F8C5D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414838"/>
            <a:ext cx="359092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6" name="Image 6">
            <a:extLst>
              <a:ext uri="{FF2B5EF4-FFF2-40B4-BE49-F238E27FC236}">
                <a16:creationId xmlns:a16="http://schemas.microsoft.com/office/drawing/2014/main" id="{D1A47209-1A55-8C59-B5A1-2B7D2EB6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4225925"/>
            <a:ext cx="34004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27" name="Connecteur droit avec flèche 2">
            <a:extLst>
              <a:ext uri="{FF2B5EF4-FFF2-40B4-BE49-F238E27FC236}">
                <a16:creationId xmlns:a16="http://schemas.microsoft.com/office/drawing/2014/main" id="{D319959C-E8A2-5847-219C-6D28D8B3E1E1}"/>
              </a:ext>
            </a:extLst>
          </p:cNvPr>
          <p:cNvCxnSpPr>
            <a:cxnSpLocks/>
          </p:cNvCxnSpPr>
          <p:nvPr/>
        </p:nvCxnSpPr>
        <p:spPr bwMode="auto">
          <a:xfrm flipH="1">
            <a:off x="2511425" y="4238625"/>
            <a:ext cx="1212850" cy="153988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28" name="Connecteur droit avec flèche 12">
            <a:extLst>
              <a:ext uri="{FF2B5EF4-FFF2-40B4-BE49-F238E27FC236}">
                <a16:creationId xmlns:a16="http://schemas.microsoft.com/office/drawing/2014/main" id="{E1C6E4C3-01A9-1619-0D27-97DED5ADC0D9}"/>
              </a:ext>
            </a:extLst>
          </p:cNvPr>
          <p:cNvCxnSpPr>
            <a:cxnSpLocks/>
          </p:cNvCxnSpPr>
          <p:nvPr/>
        </p:nvCxnSpPr>
        <p:spPr bwMode="auto">
          <a:xfrm>
            <a:off x="5557838" y="4238625"/>
            <a:ext cx="1346200" cy="503238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ce réservé du numéro de diapositive 3">
            <a:extLst>
              <a:ext uri="{FF2B5EF4-FFF2-40B4-BE49-F238E27FC236}">
                <a16:creationId xmlns:a16="http://schemas.microsoft.com/office/drawing/2014/main" id="{FB99B26D-EA87-F9C5-016F-B4DAE5AE2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C1C8FA-F9A9-7849-AD80-484C0365306A}" type="slidenum">
              <a:rPr lang="fr-FR" altLang="fr-FR" sz="1000" smtClean="0">
                <a:solidFill>
                  <a:schemeClr val="folHlink"/>
                </a:solidFill>
              </a:rPr>
              <a:pPr/>
              <a:t>88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grpSp>
        <p:nvGrpSpPr>
          <p:cNvPr id="186370" name="Group 216">
            <a:extLst>
              <a:ext uri="{FF2B5EF4-FFF2-40B4-BE49-F238E27FC236}">
                <a16:creationId xmlns:a16="http://schemas.microsoft.com/office/drawing/2014/main" id="{ADA31402-ED40-43E1-FE46-23DAABB6B259}"/>
              </a:ext>
            </a:extLst>
          </p:cNvPr>
          <p:cNvGrpSpPr>
            <a:grpSpLocks/>
          </p:cNvGrpSpPr>
          <p:nvPr/>
        </p:nvGrpSpPr>
        <p:grpSpPr bwMode="auto">
          <a:xfrm>
            <a:off x="1233488" y="2209800"/>
            <a:ext cx="8380412" cy="3379788"/>
            <a:chOff x="777" y="1392"/>
            <a:chExt cx="5279" cy="2129"/>
          </a:xfrm>
        </p:grpSpPr>
        <p:sp>
          <p:nvSpPr>
            <p:cNvPr id="186508" name="Arc 4">
              <a:extLst>
                <a:ext uri="{FF2B5EF4-FFF2-40B4-BE49-F238E27FC236}">
                  <a16:creationId xmlns:a16="http://schemas.microsoft.com/office/drawing/2014/main" id="{C6083C68-520C-7F75-B2FC-7EEDB959E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" y="2308"/>
              <a:ext cx="168" cy="10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508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6509" name="Freeform 5">
              <a:extLst>
                <a:ext uri="{FF2B5EF4-FFF2-40B4-BE49-F238E27FC236}">
                  <a16:creationId xmlns:a16="http://schemas.microsoft.com/office/drawing/2014/main" id="{C39C06CD-36D9-A57E-B3E2-71DE099B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928"/>
              <a:ext cx="1025" cy="1585"/>
            </a:xfrm>
            <a:custGeom>
              <a:avLst/>
              <a:gdLst>
                <a:gd name="T0" fmla="*/ 1000 w 1025"/>
                <a:gd name="T1" fmla="*/ 104 h 1585"/>
                <a:gd name="T2" fmla="*/ 984 w 1025"/>
                <a:gd name="T3" fmla="*/ 120 h 1585"/>
                <a:gd name="T4" fmla="*/ 952 w 1025"/>
                <a:gd name="T5" fmla="*/ 120 h 1585"/>
                <a:gd name="T6" fmla="*/ 928 w 1025"/>
                <a:gd name="T7" fmla="*/ 104 h 1585"/>
                <a:gd name="T8" fmla="*/ 904 w 1025"/>
                <a:gd name="T9" fmla="*/ 88 h 1585"/>
                <a:gd name="T10" fmla="*/ 872 w 1025"/>
                <a:gd name="T11" fmla="*/ 64 h 1585"/>
                <a:gd name="T12" fmla="*/ 840 w 1025"/>
                <a:gd name="T13" fmla="*/ 56 h 1585"/>
                <a:gd name="T14" fmla="*/ 824 w 1025"/>
                <a:gd name="T15" fmla="*/ 40 h 1585"/>
                <a:gd name="T16" fmla="*/ 792 w 1025"/>
                <a:gd name="T17" fmla="*/ 32 h 1585"/>
                <a:gd name="T18" fmla="*/ 768 w 1025"/>
                <a:gd name="T19" fmla="*/ 8 h 1585"/>
                <a:gd name="T20" fmla="*/ 728 w 1025"/>
                <a:gd name="T21" fmla="*/ 0 h 1585"/>
                <a:gd name="T22" fmla="*/ 696 w 1025"/>
                <a:gd name="T23" fmla="*/ 0 h 1585"/>
                <a:gd name="T24" fmla="*/ 664 w 1025"/>
                <a:gd name="T25" fmla="*/ 8 h 1585"/>
                <a:gd name="T26" fmla="*/ 632 w 1025"/>
                <a:gd name="T27" fmla="*/ 32 h 1585"/>
                <a:gd name="T28" fmla="*/ 600 w 1025"/>
                <a:gd name="T29" fmla="*/ 40 h 1585"/>
                <a:gd name="T30" fmla="*/ 584 w 1025"/>
                <a:gd name="T31" fmla="*/ 64 h 1585"/>
                <a:gd name="T32" fmla="*/ 560 w 1025"/>
                <a:gd name="T33" fmla="*/ 72 h 1585"/>
                <a:gd name="T34" fmla="*/ 536 w 1025"/>
                <a:gd name="T35" fmla="*/ 104 h 1585"/>
                <a:gd name="T36" fmla="*/ 520 w 1025"/>
                <a:gd name="T37" fmla="*/ 136 h 1585"/>
                <a:gd name="T38" fmla="*/ 496 w 1025"/>
                <a:gd name="T39" fmla="*/ 160 h 1585"/>
                <a:gd name="T40" fmla="*/ 480 w 1025"/>
                <a:gd name="T41" fmla="*/ 176 h 1585"/>
                <a:gd name="T42" fmla="*/ 456 w 1025"/>
                <a:gd name="T43" fmla="*/ 208 h 1585"/>
                <a:gd name="T44" fmla="*/ 424 w 1025"/>
                <a:gd name="T45" fmla="*/ 232 h 1585"/>
                <a:gd name="T46" fmla="*/ 400 w 1025"/>
                <a:gd name="T47" fmla="*/ 256 h 1585"/>
                <a:gd name="T48" fmla="*/ 384 w 1025"/>
                <a:gd name="T49" fmla="*/ 272 h 1585"/>
                <a:gd name="T50" fmla="*/ 360 w 1025"/>
                <a:gd name="T51" fmla="*/ 304 h 1585"/>
                <a:gd name="T52" fmla="*/ 336 w 1025"/>
                <a:gd name="T53" fmla="*/ 320 h 1585"/>
                <a:gd name="T54" fmla="*/ 312 w 1025"/>
                <a:gd name="T55" fmla="*/ 344 h 1585"/>
                <a:gd name="T56" fmla="*/ 288 w 1025"/>
                <a:gd name="T57" fmla="*/ 368 h 1585"/>
                <a:gd name="T58" fmla="*/ 280 w 1025"/>
                <a:gd name="T59" fmla="*/ 392 h 1585"/>
                <a:gd name="T60" fmla="*/ 248 w 1025"/>
                <a:gd name="T61" fmla="*/ 456 h 1585"/>
                <a:gd name="T62" fmla="*/ 216 w 1025"/>
                <a:gd name="T63" fmla="*/ 488 h 1585"/>
                <a:gd name="T64" fmla="*/ 184 w 1025"/>
                <a:gd name="T65" fmla="*/ 512 h 1585"/>
                <a:gd name="T66" fmla="*/ 152 w 1025"/>
                <a:gd name="T67" fmla="*/ 544 h 1585"/>
                <a:gd name="T68" fmla="*/ 112 w 1025"/>
                <a:gd name="T69" fmla="*/ 592 h 1585"/>
                <a:gd name="T70" fmla="*/ 64 w 1025"/>
                <a:gd name="T71" fmla="*/ 656 h 1585"/>
                <a:gd name="T72" fmla="*/ 48 w 1025"/>
                <a:gd name="T73" fmla="*/ 696 h 1585"/>
                <a:gd name="T74" fmla="*/ 24 w 1025"/>
                <a:gd name="T75" fmla="*/ 768 h 1585"/>
                <a:gd name="T76" fmla="*/ 16 w 1025"/>
                <a:gd name="T77" fmla="*/ 832 h 1585"/>
                <a:gd name="T78" fmla="*/ 0 w 1025"/>
                <a:gd name="T79" fmla="*/ 872 h 1585"/>
                <a:gd name="T80" fmla="*/ 0 w 1025"/>
                <a:gd name="T81" fmla="*/ 936 h 1585"/>
                <a:gd name="T82" fmla="*/ 16 w 1025"/>
                <a:gd name="T83" fmla="*/ 992 h 1585"/>
                <a:gd name="T84" fmla="*/ 56 w 1025"/>
                <a:gd name="T85" fmla="*/ 1144 h 1585"/>
                <a:gd name="T86" fmla="*/ 96 w 1025"/>
                <a:gd name="T87" fmla="*/ 1240 h 1585"/>
                <a:gd name="T88" fmla="*/ 168 w 1025"/>
                <a:gd name="T89" fmla="*/ 1312 h 1585"/>
                <a:gd name="T90" fmla="*/ 216 w 1025"/>
                <a:gd name="T91" fmla="*/ 1368 h 1585"/>
                <a:gd name="T92" fmla="*/ 280 w 1025"/>
                <a:gd name="T93" fmla="*/ 1416 h 1585"/>
                <a:gd name="T94" fmla="*/ 368 w 1025"/>
                <a:gd name="T95" fmla="*/ 1480 h 1585"/>
                <a:gd name="T96" fmla="*/ 456 w 1025"/>
                <a:gd name="T97" fmla="*/ 1528 h 1585"/>
                <a:gd name="T98" fmla="*/ 536 w 1025"/>
                <a:gd name="T99" fmla="*/ 1552 h 1585"/>
                <a:gd name="T100" fmla="*/ 616 w 1025"/>
                <a:gd name="T101" fmla="*/ 1568 h 1585"/>
                <a:gd name="T102" fmla="*/ 648 w 1025"/>
                <a:gd name="T103" fmla="*/ 1584 h 1585"/>
                <a:gd name="T104" fmla="*/ 704 w 1025"/>
                <a:gd name="T105" fmla="*/ 1584 h 1585"/>
                <a:gd name="T106" fmla="*/ 800 w 1025"/>
                <a:gd name="T107" fmla="*/ 1576 h 1585"/>
                <a:gd name="T108" fmla="*/ 840 w 1025"/>
                <a:gd name="T109" fmla="*/ 1568 h 1585"/>
                <a:gd name="T110" fmla="*/ 872 w 1025"/>
                <a:gd name="T111" fmla="*/ 1552 h 1585"/>
                <a:gd name="T112" fmla="*/ 904 w 1025"/>
                <a:gd name="T113" fmla="*/ 1528 h 1585"/>
                <a:gd name="T114" fmla="*/ 936 w 1025"/>
                <a:gd name="T115" fmla="*/ 1496 h 1585"/>
                <a:gd name="T116" fmla="*/ 968 w 1025"/>
                <a:gd name="T117" fmla="*/ 1472 h 1585"/>
                <a:gd name="T118" fmla="*/ 992 w 1025"/>
                <a:gd name="T119" fmla="*/ 1448 h 1585"/>
                <a:gd name="T120" fmla="*/ 1008 w 1025"/>
                <a:gd name="T121" fmla="*/ 1440 h 15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5"/>
                <a:gd name="T184" fmla="*/ 0 h 1585"/>
                <a:gd name="T185" fmla="*/ 1025 w 1025"/>
                <a:gd name="T186" fmla="*/ 1585 h 15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5" h="1585">
                  <a:moveTo>
                    <a:pt x="1024" y="104"/>
                  </a:moveTo>
                  <a:lnTo>
                    <a:pt x="1008" y="104"/>
                  </a:lnTo>
                  <a:lnTo>
                    <a:pt x="1000" y="104"/>
                  </a:lnTo>
                  <a:lnTo>
                    <a:pt x="992" y="104"/>
                  </a:lnTo>
                  <a:lnTo>
                    <a:pt x="992" y="120"/>
                  </a:lnTo>
                  <a:lnTo>
                    <a:pt x="984" y="120"/>
                  </a:lnTo>
                  <a:lnTo>
                    <a:pt x="968" y="120"/>
                  </a:lnTo>
                  <a:lnTo>
                    <a:pt x="960" y="120"/>
                  </a:lnTo>
                  <a:lnTo>
                    <a:pt x="952" y="120"/>
                  </a:lnTo>
                  <a:lnTo>
                    <a:pt x="936" y="120"/>
                  </a:lnTo>
                  <a:lnTo>
                    <a:pt x="936" y="104"/>
                  </a:lnTo>
                  <a:lnTo>
                    <a:pt x="928" y="104"/>
                  </a:lnTo>
                  <a:lnTo>
                    <a:pt x="920" y="96"/>
                  </a:lnTo>
                  <a:lnTo>
                    <a:pt x="904" y="96"/>
                  </a:lnTo>
                  <a:lnTo>
                    <a:pt x="904" y="88"/>
                  </a:lnTo>
                  <a:lnTo>
                    <a:pt x="896" y="88"/>
                  </a:lnTo>
                  <a:lnTo>
                    <a:pt x="888" y="72"/>
                  </a:lnTo>
                  <a:lnTo>
                    <a:pt x="872" y="64"/>
                  </a:lnTo>
                  <a:lnTo>
                    <a:pt x="864" y="64"/>
                  </a:lnTo>
                  <a:lnTo>
                    <a:pt x="864" y="56"/>
                  </a:lnTo>
                  <a:lnTo>
                    <a:pt x="840" y="56"/>
                  </a:lnTo>
                  <a:lnTo>
                    <a:pt x="840" y="40"/>
                  </a:lnTo>
                  <a:lnTo>
                    <a:pt x="832" y="40"/>
                  </a:lnTo>
                  <a:lnTo>
                    <a:pt x="824" y="40"/>
                  </a:lnTo>
                  <a:lnTo>
                    <a:pt x="816" y="32"/>
                  </a:lnTo>
                  <a:lnTo>
                    <a:pt x="800" y="32"/>
                  </a:lnTo>
                  <a:lnTo>
                    <a:pt x="792" y="32"/>
                  </a:lnTo>
                  <a:lnTo>
                    <a:pt x="792" y="24"/>
                  </a:lnTo>
                  <a:lnTo>
                    <a:pt x="784" y="24"/>
                  </a:lnTo>
                  <a:lnTo>
                    <a:pt x="768" y="8"/>
                  </a:lnTo>
                  <a:lnTo>
                    <a:pt x="752" y="8"/>
                  </a:lnTo>
                  <a:lnTo>
                    <a:pt x="736" y="8"/>
                  </a:lnTo>
                  <a:lnTo>
                    <a:pt x="728" y="0"/>
                  </a:lnTo>
                  <a:lnTo>
                    <a:pt x="720" y="0"/>
                  </a:lnTo>
                  <a:lnTo>
                    <a:pt x="704" y="0"/>
                  </a:lnTo>
                  <a:lnTo>
                    <a:pt x="696" y="0"/>
                  </a:lnTo>
                  <a:lnTo>
                    <a:pt x="688" y="8"/>
                  </a:lnTo>
                  <a:lnTo>
                    <a:pt x="672" y="8"/>
                  </a:lnTo>
                  <a:lnTo>
                    <a:pt x="664" y="8"/>
                  </a:lnTo>
                  <a:lnTo>
                    <a:pt x="656" y="24"/>
                  </a:lnTo>
                  <a:lnTo>
                    <a:pt x="648" y="24"/>
                  </a:lnTo>
                  <a:lnTo>
                    <a:pt x="632" y="32"/>
                  </a:lnTo>
                  <a:lnTo>
                    <a:pt x="624" y="40"/>
                  </a:lnTo>
                  <a:lnTo>
                    <a:pt x="616" y="40"/>
                  </a:lnTo>
                  <a:lnTo>
                    <a:pt x="600" y="40"/>
                  </a:lnTo>
                  <a:lnTo>
                    <a:pt x="592" y="56"/>
                  </a:lnTo>
                  <a:lnTo>
                    <a:pt x="592" y="64"/>
                  </a:lnTo>
                  <a:lnTo>
                    <a:pt x="584" y="64"/>
                  </a:lnTo>
                  <a:lnTo>
                    <a:pt x="584" y="72"/>
                  </a:lnTo>
                  <a:lnTo>
                    <a:pt x="568" y="72"/>
                  </a:lnTo>
                  <a:lnTo>
                    <a:pt x="560" y="72"/>
                  </a:lnTo>
                  <a:lnTo>
                    <a:pt x="560" y="88"/>
                  </a:lnTo>
                  <a:lnTo>
                    <a:pt x="552" y="96"/>
                  </a:lnTo>
                  <a:lnTo>
                    <a:pt x="536" y="104"/>
                  </a:lnTo>
                  <a:lnTo>
                    <a:pt x="528" y="120"/>
                  </a:lnTo>
                  <a:lnTo>
                    <a:pt x="520" y="120"/>
                  </a:lnTo>
                  <a:lnTo>
                    <a:pt x="520" y="136"/>
                  </a:lnTo>
                  <a:lnTo>
                    <a:pt x="504" y="136"/>
                  </a:lnTo>
                  <a:lnTo>
                    <a:pt x="504" y="152"/>
                  </a:lnTo>
                  <a:lnTo>
                    <a:pt x="496" y="160"/>
                  </a:lnTo>
                  <a:lnTo>
                    <a:pt x="488" y="168"/>
                  </a:lnTo>
                  <a:lnTo>
                    <a:pt x="488" y="176"/>
                  </a:lnTo>
                  <a:lnTo>
                    <a:pt x="480" y="176"/>
                  </a:lnTo>
                  <a:lnTo>
                    <a:pt x="480" y="192"/>
                  </a:lnTo>
                  <a:lnTo>
                    <a:pt x="464" y="200"/>
                  </a:lnTo>
                  <a:lnTo>
                    <a:pt x="456" y="208"/>
                  </a:lnTo>
                  <a:lnTo>
                    <a:pt x="448" y="208"/>
                  </a:lnTo>
                  <a:lnTo>
                    <a:pt x="432" y="224"/>
                  </a:lnTo>
                  <a:lnTo>
                    <a:pt x="424" y="232"/>
                  </a:lnTo>
                  <a:lnTo>
                    <a:pt x="416" y="232"/>
                  </a:lnTo>
                  <a:lnTo>
                    <a:pt x="416" y="240"/>
                  </a:lnTo>
                  <a:lnTo>
                    <a:pt x="400" y="256"/>
                  </a:lnTo>
                  <a:lnTo>
                    <a:pt x="392" y="264"/>
                  </a:lnTo>
                  <a:lnTo>
                    <a:pt x="384" y="264"/>
                  </a:lnTo>
                  <a:lnTo>
                    <a:pt x="384" y="272"/>
                  </a:lnTo>
                  <a:lnTo>
                    <a:pt x="368" y="288"/>
                  </a:lnTo>
                  <a:lnTo>
                    <a:pt x="360" y="296"/>
                  </a:lnTo>
                  <a:lnTo>
                    <a:pt x="360" y="304"/>
                  </a:lnTo>
                  <a:lnTo>
                    <a:pt x="352" y="304"/>
                  </a:lnTo>
                  <a:lnTo>
                    <a:pt x="352" y="320"/>
                  </a:lnTo>
                  <a:lnTo>
                    <a:pt x="336" y="320"/>
                  </a:lnTo>
                  <a:lnTo>
                    <a:pt x="328" y="328"/>
                  </a:lnTo>
                  <a:lnTo>
                    <a:pt x="320" y="336"/>
                  </a:lnTo>
                  <a:lnTo>
                    <a:pt x="312" y="34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8" y="368"/>
                  </a:lnTo>
                  <a:lnTo>
                    <a:pt x="288" y="376"/>
                  </a:lnTo>
                  <a:lnTo>
                    <a:pt x="280" y="376"/>
                  </a:lnTo>
                  <a:lnTo>
                    <a:pt x="280" y="392"/>
                  </a:lnTo>
                  <a:lnTo>
                    <a:pt x="264" y="408"/>
                  </a:lnTo>
                  <a:lnTo>
                    <a:pt x="256" y="432"/>
                  </a:lnTo>
                  <a:lnTo>
                    <a:pt x="248" y="456"/>
                  </a:lnTo>
                  <a:lnTo>
                    <a:pt x="232" y="464"/>
                  </a:lnTo>
                  <a:lnTo>
                    <a:pt x="224" y="472"/>
                  </a:lnTo>
                  <a:lnTo>
                    <a:pt x="216" y="488"/>
                  </a:lnTo>
                  <a:lnTo>
                    <a:pt x="200" y="496"/>
                  </a:lnTo>
                  <a:lnTo>
                    <a:pt x="200" y="504"/>
                  </a:lnTo>
                  <a:lnTo>
                    <a:pt x="184" y="512"/>
                  </a:lnTo>
                  <a:lnTo>
                    <a:pt x="184" y="528"/>
                  </a:lnTo>
                  <a:lnTo>
                    <a:pt x="160" y="536"/>
                  </a:lnTo>
                  <a:lnTo>
                    <a:pt x="152" y="544"/>
                  </a:lnTo>
                  <a:lnTo>
                    <a:pt x="128" y="568"/>
                  </a:lnTo>
                  <a:lnTo>
                    <a:pt x="120" y="576"/>
                  </a:lnTo>
                  <a:lnTo>
                    <a:pt x="112" y="592"/>
                  </a:lnTo>
                  <a:lnTo>
                    <a:pt x="96" y="608"/>
                  </a:lnTo>
                  <a:lnTo>
                    <a:pt x="80" y="632"/>
                  </a:lnTo>
                  <a:lnTo>
                    <a:pt x="64" y="656"/>
                  </a:lnTo>
                  <a:lnTo>
                    <a:pt x="56" y="664"/>
                  </a:lnTo>
                  <a:lnTo>
                    <a:pt x="56" y="672"/>
                  </a:lnTo>
                  <a:lnTo>
                    <a:pt x="48" y="696"/>
                  </a:lnTo>
                  <a:lnTo>
                    <a:pt x="32" y="712"/>
                  </a:lnTo>
                  <a:lnTo>
                    <a:pt x="24" y="736"/>
                  </a:lnTo>
                  <a:lnTo>
                    <a:pt x="24" y="768"/>
                  </a:lnTo>
                  <a:lnTo>
                    <a:pt x="16" y="792"/>
                  </a:lnTo>
                  <a:lnTo>
                    <a:pt x="16" y="824"/>
                  </a:lnTo>
                  <a:lnTo>
                    <a:pt x="16" y="832"/>
                  </a:lnTo>
                  <a:lnTo>
                    <a:pt x="16" y="840"/>
                  </a:lnTo>
                  <a:lnTo>
                    <a:pt x="16" y="856"/>
                  </a:lnTo>
                  <a:lnTo>
                    <a:pt x="0" y="872"/>
                  </a:lnTo>
                  <a:lnTo>
                    <a:pt x="0" y="880"/>
                  </a:lnTo>
                  <a:lnTo>
                    <a:pt x="0" y="912"/>
                  </a:lnTo>
                  <a:lnTo>
                    <a:pt x="0" y="936"/>
                  </a:lnTo>
                  <a:lnTo>
                    <a:pt x="0" y="944"/>
                  </a:lnTo>
                  <a:lnTo>
                    <a:pt x="0" y="960"/>
                  </a:lnTo>
                  <a:lnTo>
                    <a:pt x="16" y="992"/>
                  </a:lnTo>
                  <a:lnTo>
                    <a:pt x="16" y="1008"/>
                  </a:lnTo>
                  <a:lnTo>
                    <a:pt x="48" y="1128"/>
                  </a:lnTo>
                  <a:lnTo>
                    <a:pt x="56" y="1144"/>
                  </a:lnTo>
                  <a:lnTo>
                    <a:pt x="64" y="1192"/>
                  </a:lnTo>
                  <a:lnTo>
                    <a:pt x="88" y="1208"/>
                  </a:lnTo>
                  <a:lnTo>
                    <a:pt x="96" y="1240"/>
                  </a:lnTo>
                  <a:lnTo>
                    <a:pt x="120" y="1264"/>
                  </a:lnTo>
                  <a:lnTo>
                    <a:pt x="144" y="1296"/>
                  </a:lnTo>
                  <a:lnTo>
                    <a:pt x="168" y="1312"/>
                  </a:lnTo>
                  <a:lnTo>
                    <a:pt x="184" y="1328"/>
                  </a:lnTo>
                  <a:lnTo>
                    <a:pt x="192" y="1344"/>
                  </a:lnTo>
                  <a:lnTo>
                    <a:pt x="216" y="1368"/>
                  </a:lnTo>
                  <a:lnTo>
                    <a:pt x="232" y="1384"/>
                  </a:lnTo>
                  <a:lnTo>
                    <a:pt x="256" y="1408"/>
                  </a:lnTo>
                  <a:lnTo>
                    <a:pt x="280" y="1416"/>
                  </a:lnTo>
                  <a:lnTo>
                    <a:pt x="320" y="1448"/>
                  </a:lnTo>
                  <a:lnTo>
                    <a:pt x="336" y="1464"/>
                  </a:lnTo>
                  <a:lnTo>
                    <a:pt x="368" y="1480"/>
                  </a:lnTo>
                  <a:lnTo>
                    <a:pt x="392" y="1496"/>
                  </a:lnTo>
                  <a:lnTo>
                    <a:pt x="416" y="1504"/>
                  </a:lnTo>
                  <a:lnTo>
                    <a:pt x="456" y="1528"/>
                  </a:lnTo>
                  <a:lnTo>
                    <a:pt x="480" y="1528"/>
                  </a:lnTo>
                  <a:lnTo>
                    <a:pt x="520" y="1544"/>
                  </a:lnTo>
                  <a:lnTo>
                    <a:pt x="536" y="1552"/>
                  </a:lnTo>
                  <a:lnTo>
                    <a:pt x="552" y="1552"/>
                  </a:lnTo>
                  <a:lnTo>
                    <a:pt x="584" y="1568"/>
                  </a:lnTo>
                  <a:lnTo>
                    <a:pt x="616" y="1568"/>
                  </a:lnTo>
                  <a:lnTo>
                    <a:pt x="624" y="1576"/>
                  </a:lnTo>
                  <a:lnTo>
                    <a:pt x="632" y="1576"/>
                  </a:lnTo>
                  <a:lnTo>
                    <a:pt x="648" y="1584"/>
                  </a:lnTo>
                  <a:lnTo>
                    <a:pt x="656" y="1584"/>
                  </a:lnTo>
                  <a:lnTo>
                    <a:pt x="688" y="1584"/>
                  </a:lnTo>
                  <a:lnTo>
                    <a:pt x="704" y="1584"/>
                  </a:lnTo>
                  <a:lnTo>
                    <a:pt x="728" y="1584"/>
                  </a:lnTo>
                  <a:lnTo>
                    <a:pt x="768" y="1584"/>
                  </a:lnTo>
                  <a:lnTo>
                    <a:pt x="800" y="1576"/>
                  </a:lnTo>
                  <a:lnTo>
                    <a:pt x="816" y="1576"/>
                  </a:lnTo>
                  <a:lnTo>
                    <a:pt x="824" y="1576"/>
                  </a:lnTo>
                  <a:lnTo>
                    <a:pt x="840" y="1568"/>
                  </a:lnTo>
                  <a:lnTo>
                    <a:pt x="856" y="1568"/>
                  </a:lnTo>
                  <a:lnTo>
                    <a:pt x="864" y="1552"/>
                  </a:lnTo>
                  <a:lnTo>
                    <a:pt x="872" y="1552"/>
                  </a:lnTo>
                  <a:lnTo>
                    <a:pt x="888" y="1544"/>
                  </a:lnTo>
                  <a:lnTo>
                    <a:pt x="896" y="1536"/>
                  </a:lnTo>
                  <a:lnTo>
                    <a:pt x="904" y="1528"/>
                  </a:lnTo>
                  <a:lnTo>
                    <a:pt x="920" y="1512"/>
                  </a:lnTo>
                  <a:lnTo>
                    <a:pt x="928" y="1504"/>
                  </a:lnTo>
                  <a:lnTo>
                    <a:pt x="936" y="1496"/>
                  </a:lnTo>
                  <a:lnTo>
                    <a:pt x="952" y="1480"/>
                  </a:lnTo>
                  <a:lnTo>
                    <a:pt x="960" y="1472"/>
                  </a:lnTo>
                  <a:lnTo>
                    <a:pt x="968" y="1472"/>
                  </a:lnTo>
                  <a:lnTo>
                    <a:pt x="984" y="1464"/>
                  </a:lnTo>
                  <a:lnTo>
                    <a:pt x="992" y="1464"/>
                  </a:lnTo>
                  <a:lnTo>
                    <a:pt x="992" y="1448"/>
                  </a:lnTo>
                  <a:lnTo>
                    <a:pt x="992" y="1440"/>
                  </a:lnTo>
                  <a:lnTo>
                    <a:pt x="1000" y="1440"/>
                  </a:lnTo>
                  <a:lnTo>
                    <a:pt x="1008" y="1440"/>
                  </a:lnTo>
                </a:path>
              </a:pathLst>
            </a:custGeom>
            <a:solidFill>
              <a:srgbClr val="EBC494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10" name="Freeform 6">
              <a:extLst>
                <a:ext uri="{FF2B5EF4-FFF2-40B4-BE49-F238E27FC236}">
                  <a16:creationId xmlns:a16="http://schemas.microsoft.com/office/drawing/2014/main" id="{EC4E50D1-93E0-AD52-3C96-992B51629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2232"/>
              <a:ext cx="729" cy="961"/>
            </a:xfrm>
            <a:custGeom>
              <a:avLst/>
              <a:gdLst>
                <a:gd name="T0" fmla="*/ 696 w 729"/>
                <a:gd name="T1" fmla="*/ 224 h 961"/>
                <a:gd name="T2" fmla="*/ 672 w 729"/>
                <a:gd name="T3" fmla="*/ 240 h 961"/>
                <a:gd name="T4" fmla="*/ 640 w 729"/>
                <a:gd name="T5" fmla="*/ 240 h 961"/>
                <a:gd name="T6" fmla="*/ 624 w 729"/>
                <a:gd name="T7" fmla="*/ 224 h 961"/>
                <a:gd name="T8" fmla="*/ 600 w 729"/>
                <a:gd name="T9" fmla="*/ 216 h 961"/>
                <a:gd name="T10" fmla="*/ 576 w 729"/>
                <a:gd name="T11" fmla="*/ 200 h 961"/>
                <a:gd name="T12" fmla="*/ 544 w 729"/>
                <a:gd name="T13" fmla="*/ 176 h 961"/>
                <a:gd name="T14" fmla="*/ 528 w 729"/>
                <a:gd name="T15" fmla="*/ 144 h 961"/>
                <a:gd name="T16" fmla="*/ 504 w 729"/>
                <a:gd name="T17" fmla="*/ 112 h 961"/>
                <a:gd name="T18" fmla="*/ 472 w 729"/>
                <a:gd name="T19" fmla="*/ 80 h 961"/>
                <a:gd name="T20" fmla="*/ 440 w 729"/>
                <a:gd name="T21" fmla="*/ 48 h 961"/>
                <a:gd name="T22" fmla="*/ 424 w 729"/>
                <a:gd name="T23" fmla="*/ 32 h 961"/>
                <a:gd name="T24" fmla="*/ 400 w 729"/>
                <a:gd name="T25" fmla="*/ 8 h 961"/>
                <a:gd name="T26" fmla="*/ 360 w 729"/>
                <a:gd name="T27" fmla="*/ 0 h 961"/>
                <a:gd name="T28" fmla="*/ 328 w 729"/>
                <a:gd name="T29" fmla="*/ 0 h 961"/>
                <a:gd name="T30" fmla="*/ 288 w 729"/>
                <a:gd name="T31" fmla="*/ 8 h 961"/>
                <a:gd name="T32" fmla="*/ 256 w 729"/>
                <a:gd name="T33" fmla="*/ 16 h 961"/>
                <a:gd name="T34" fmla="*/ 200 w 729"/>
                <a:gd name="T35" fmla="*/ 32 h 961"/>
                <a:gd name="T36" fmla="*/ 168 w 729"/>
                <a:gd name="T37" fmla="*/ 48 h 961"/>
                <a:gd name="T38" fmla="*/ 128 w 729"/>
                <a:gd name="T39" fmla="*/ 56 h 961"/>
                <a:gd name="T40" fmla="*/ 120 w 729"/>
                <a:gd name="T41" fmla="*/ 88 h 961"/>
                <a:gd name="T42" fmla="*/ 128 w 729"/>
                <a:gd name="T43" fmla="*/ 120 h 961"/>
                <a:gd name="T44" fmla="*/ 160 w 729"/>
                <a:gd name="T45" fmla="*/ 168 h 961"/>
                <a:gd name="T46" fmla="*/ 192 w 729"/>
                <a:gd name="T47" fmla="*/ 184 h 961"/>
                <a:gd name="T48" fmla="*/ 232 w 729"/>
                <a:gd name="T49" fmla="*/ 240 h 961"/>
                <a:gd name="T50" fmla="*/ 288 w 729"/>
                <a:gd name="T51" fmla="*/ 280 h 961"/>
                <a:gd name="T52" fmla="*/ 320 w 729"/>
                <a:gd name="T53" fmla="*/ 336 h 961"/>
                <a:gd name="T54" fmla="*/ 320 w 729"/>
                <a:gd name="T55" fmla="*/ 384 h 961"/>
                <a:gd name="T56" fmla="*/ 288 w 729"/>
                <a:gd name="T57" fmla="*/ 424 h 961"/>
                <a:gd name="T58" fmla="*/ 240 w 729"/>
                <a:gd name="T59" fmla="*/ 448 h 961"/>
                <a:gd name="T60" fmla="*/ 184 w 729"/>
                <a:gd name="T61" fmla="*/ 488 h 961"/>
                <a:gd name="T62" fmla="*/ 128 w 729"/>
                <a:gd name="T63" fmla="*/ 520 h 961"/>
                <a:gd name="T64" fmla="*/ 72 w 729"/>
                <a:gd name="T65" fmla="*/ 568 h 961"/>
                <a:gd name="T66" fmla="*/ 56 w 729"/>
                <a:gd name="T67" fmla="*/ 592 h 961"/>
                <a:gd name="T68" fmla="*/ 32 w 729"/>
                <a:gd name="T69" fmla="*/ 616 h 961"/>
                <a:gd name="T70" fmla="*/ 16 w 729"/>
                <a:gd name="T71" fmla="*/ 648 h 961"/>
                <a:gd name="T72" fmla="*/ 0 w 729"/>
                <a:gd name="T73" fmla="*/ 680 h 961"/>
                <a:gd name="T74" fmla="*/ 0 w 729"/>
                <a:gd name="T75" fmla="*/ 736 h 961"/>
                <a:gd name="T76" fmla="*/ 0 w 729"/>
                <a:gd name="T77" fmla="*/ 816 h 961"/>
                <a:gd name="T78" fmla="*/ 16 w 729"/>
                <a:gd name="T79" fmla="*/ 888 h 961"/>
                <a:gd name="T80" fmla="*/ 32 w 729"/>
                <a:gd name="T81" fmla="*/ 928 h 961"/>
                <a:gd name="T82" fmla="*/ 64 w 729"/>
                <a:gd name="T83" fmla="*/ 952 h 961"/>
                <a:gd name="T84" fmla="*/ 104 w 729"/>
                <a:gd name="T85" fmla="*/ 952 h 961"/>
                <a:gd name="T86" fmla="*/ 160 w 729"/>
                <a:gd name="T87" fmla="*/ 960 h 961"/>
                <a:gd name="T88" fmla="*/ 200 w 729"/>
                <a:gd name="T89" fmla="*/ 960 h 961"/>
                <a:gd name="T90" fmla="*/ 256 w 729"/>
                <a:gd name="T91" fmla="*/ 960 h 961"/>
                <a:gd name="T92" fmla="*/ 288 w 729"/>
                <a:gd name="T93" fmla="*/ 960 h 961"/>
                <a:gd name="T94" fmla="*/ 320 w 729"/>
                <a:gd name="T95" fmla="*/ 912 h 961"/>
                <a:gd name="T96" fmla="*/ 352 w 729"/>
                <a:gd name="T97" fmla="*/ 888 h 961"/>
                <a:gd name="T98" fmla="*/ 400 w 729"/>
                <a:gd name="T99" fmla="*/ 856 h 961"/>
                <a:gd name="T100" fmla="*/ 440 w 729"/>
                <a:gd name="T101" fmla="*/ 840 h 961"/>
                <a:gd name="T102" fmla="*/ 464 w 729"/>
                <a:gd name="T103" fmla="*/ 824 h 961"/>
                <a:gd name="T104" fmla="*/ 496 w 729"/>
                <a:gd name="T105" fmla="*/ 792 h 961"/>
                <a:gd name="T106" fmla="*/ 536 w 729"/>
                <a:gd name="T107" fmla="*/ 776 h 961"/>
                <a:gd name="T108" fmla="*/ 576 w 729"/>
                <a:gd name="T109" fmla="*/ 776 h 961"/>
                <a:gd name="T110" fmla="*/ 608 w 729"/>
                <a:gd name="T111" fmla="*/ 776 h 961"/>
                <a:gd name="T112" fmla="*/ 664 w 729"/>
                <a:gd name="T113" fmla="*/ 776 h 961"/>
                <a:gd name="T114" fmla="*/ 696 w 729"/>
                <a:gd name="T115" fmla="*/ 776 h 961"/>
                <a:gd name="T116" fmla="*/ 728 w 729"/>
                <a:gd name="T117" fmla="*/ 776 h 9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9"/>
                <a:gd name="T178" fmla="*/ 0 h 961"/>
                <a:gd name="T179" fmla="*/ 729 w 729"/>
                <a:gd name="T180" fmla="*/ 961 h 9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9" h="961">
                  <a:moveTo>
                    <a:pt x="728" y="224"/>
                  </a:moveTo>
                  <a:lnTo>
                    <a:pt x="712" y="224"/>
                  </a:lnTo>
                  <a:lnTo>
                    <a:pt x="696" y="224"/>
                  </a:lnTo>
                  <a:lnTo>
                    <a:pt x="688" y="224"/>
                  </a:lnTo>
                  <a:lnTo>
                    <a:pt x="672" y="224"/>
                  </a:lnTo>
                  <a:lnTo>
                    <a:pt x="672" y="240"/>
                  </a:lnTo>
                  <a:lnTo>
                    <a:pt x="664" y="240"/>
                  </a:lnTo>
                  <a:lnTo>
                    <a:pt x="656" y="240"/>
                  </a:lnTo>
                  <a:lnTo>
                    <a:pt x="640" y="240"/>
                  </a:lnTo>
                  <a:lnTo>
                    <a:pt x="640" y="224"/>
                  </a:lnTo>
                  <a:lnTo>
                    <a:pt x="632" y="224"/>
                  </a:lnTo>
                  <a:lnTo>
                    <a:pt x="624" y="224"/>
                  </a:lnTo>
                  <a:lnTo>
                    <a:pt x="608" y="224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592" y="216"/>
                  </a:lnTo>
                  <a:lnTo>
                    <a:pt x="592" y="208"/>
                  </a:lnTo>
                  <a:lnTo>
                    <a:pt x="576" y="200"/>
                  </a:lnTo>
                  <a:lnTo>
                    <a:pt x="568" y="184"/>
                  </a:lnTo>
                  <a:lnTo>
                    <a:pt x="560" y="184"/>
                  </a:lnTo>
                  <a:lnTo>
                    <a:pt x="544" y="176"/>
                  </a:lnTo>
                  <a:lnTo>
                    <a:pt x="536" y="168"/>
                  </a:lnTo>
                  <a:lnTo>
                    <a:pt x="536" y="152"/>
                  </a:lnTo>
                  <a:lnTo>
                    <a:pt x="528" y="144"/>
                  </a:lnTo>
                  <a:lnTo>
                    <a:pt x="528" y="136"/>
                  </a:lnTo>
                  <a:lnTo>
                    <a:pt x="520" y="120"/>
                  </a:lnTo>
                  <a:lnTo>
                    <a:pt x="504" y="112"/>
                  </a:lnTo>
                  <a:lnTo>
                    <a:pt x="496" y="104"/>
                  </a:lnTo>
                  <a:lnTo>
                    <a:pt x="488" y="88"/>
                  </a:lnTo>
                  <a:lnTo>
                    <a:pt x="472" y="80"/>
                  </a:lnTo>
                  <a:lnTo>
                    <a:pt x="472" y="72"/>
                  </a:lnTo>
                  <a:lnTo>
                    <a:pt x="464" y="56"/>
                  </a:lnTo>
                  <a:lnTo>
                    <a:pt x="440" y="48"/>
                  </a:lnTo>
                  <a:lnTo>
                    <a:pt x="440" y="40"/>
                  </a:lnTo>
                  <a:lnTo>
                    <a:pt x="432" y="40"/>
                  </a:lnTo>
                  <a:lnTo>
                    <a:pt x="424" y="32"/>
                  </a:lnTo>
                  <a:lnTo>
                    <a:pt x="408" y="16"/>
                  </a:lnTo>
                  <a:lnTo>
                    <a:pt x="400" y="16"/>
                  </a:lnTo>
                  <a:lnTo>
                    <a:pt x="400" y="8"/>
                  </a:lnTo>
                  <a:lnTo>
                    <a:pt x="392" y="8"/>
                  </a:lnTo>
                  <a:lnTo>
                    <a:pt x="376" y="0"/>
                  </a:lnTo>
                  <a:lnTo>
                    <a:pt x="360" y="0"/>
                  </a:lnTo>
                  <a:lnTo>
                    <a:pt x="352" y="0"/>
                  </a:lnTo>
                  <a:lnTo>
                    <a:pt x="336" y="0"/>
                  </a:lnTo>
                  <a:lnTo>
                    <a:pt x="328" y="0"/>
                  </a:lnTo>
                  <a:lnTo>
                    <a:pt x="304" y="0"/>
                  </a:lnTo>
                  <a:lnTo>
                    <a:pt x="296" y="0"/>
                  </a:lnTo>
                  <a:lnTo>
                    <a:pt x="288" y="8"/>
                  </a:lnTo>
                  <a:lnTo>
                    <a:pt x="264" y="8"/>
                  </a:lnTo>
                  <a:lnTo>
                    <a:pt x="256" y="8"/>
                  </a:lnTo>
                  <a:lnTo>
                    <a:pt x="256" y="16"/>
                  </a:lnTo>
                  <a:lnTo>
                    <a:pt x="240" y="16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48"/>
                  </a:lnTo>
                  <a:lnTo>
                    <a:pt x="152" y="56"/>
                  </a:lnTo>
                  <a:lnTo>
                    <a:pt x="136" y="56"/>
                  </a:lnTo>
                  <a:lnTo>
                    <a:pt x="128" y="56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88"/>
                  </a:lnTo>
                  <a:lnTo>
                    <a:pt x="120" y="104"/>
                  </a:lnTo>
                  <a:lnTo>
                    <a:pt x="120" y="112"/>
                  </a:lnTo>
                  <a:lnTo>
                    <a:pt x="128" y="120"/>
                  </a:lnTo>
                  <a:lnTo>
                    <a:pt x="136" y="144"/>
                  </a:lnTo>
                  <a:lnTo>
                    <a:pt x="152" y="152"/>
                  </a:lnTo>
                  <a:lnTo>
                    <a:pt x="160" y="168"/>
                  </a:lnTo>
                  <a:lnTo>
                    <a:pt x="168" y="176"/>
                  </a:lnTo>
                  <a:lnTo>
                    <a:pt x="184" y="184"/>
                  </a:lnTo>
                  <a:lnTo>
                    <a:pt x="192" y="184"/>
                  </a:lnTo>
                  <a:lnTo>
                    <a:pt x="208" y="208"/>
                  </a:lnTo>
                  <a:lnTo>
                    <a:pt x="224" y="216"/>
                  </a:lnTo>
                  <a:lnTo>
                    <a:pt x="232" y="240"/>
                  </a:lnTo>
                  <a:lnTo>
                    <a:pt x="256" y="248"/>
                  </a:lnTo>
                  <a:lnTo>
                    <a:pt x="264" y="272"/>
                  </a:lnTo>
                  <a:lnTo>
                    <a:pt x="288" y="280"/>
                  </a:lnTo>
                  <a:lnTo>
                    <a:pt x="296" y="304"/>
                  </a:lnTo>
                  <a:lnTo>
                    <a:pt x="304" y="312"/>
                  </a:lnTo>
                  <a:lnTo>
                    <a:pt x="320" y="336"/>
                  </a:lnTo>
                  <a:lnTo>
                    <a:pt x="320" y="344"/>
                  </a:lnTo>
                  <a:lnTo>
                    <a:pt x="320" y="368"/>
                  </a:lnTo>
                  <a:lnTo>
                    <a:pt x="320" y="384"/>
                  </a:lnTo>
                  <a:lnTo>
                    <a:pt x="304" y="392"/>
                  </a:lnTo>
                  <a:lnTo>
                    <a:pt x="304" y="408"/>
                  </a:lnTo>
                  <a:lnTo>
                    <a:pt x="288" y="424"/>
                  </a:lnTo>
                  <a:lnTo>
                    <a:pt x="264" y="440"/>
                  </a:lnTo>
                  <a:lnTo>
                    <a:pt x="256" y="448"/>
                  </a:lnTo>
                  <a:lnTo>
                    <a:pt x="240" y="448"/>
                  </a:lnTo>
                  <a:lnTo>
                    <a:pt x="232" y="456"/>
                  </a:lnTo>
                  <a:lnTo>
                    <a:pt x="200" y="472"/>
                  </a:lnTo>
                  <a:lnTo>
                    <a:pt x="184" y="488"/>
                  </a:lnTo>
                  <a:lnTo>
                    <a:pt x="160" y="504"/>
                  </a:lnTo>
                  <a:lnTo>
                    <a:pt x="152" y="512"/>
                  </a:lnTo>
                  <a:lnTo>
                    <a:pt x="128" y="520"/>
                  </a:lnTo>
                  <a:lnTo>
                    <a:pt x="104" y="536"/>
                  </a:lnTo>
                  <a:lnTo>
                    <a:pt x="96" y="552"/>
                  </a:lnTo>
                  <a:lnTo>
                    <a:pt x="72" y="568"/>
                  </a:lnTo>
                  <a:lnTo>
                    <a:pt x="72" y="576"/>
                  </a:lnTo>
                  <a:lnTo>
                    <a:pt x="64" y="584"/>
                  </a:lnTo>
                  <a:lnTo>
                    <a:pt x="56" y="592"/>
                  </a:lnTo>
                  <a:lnTo>
                    <a:pt x="40" y="592"/>
                  </a:lnTo>
                  <a:lnTo>
                    <a:pt x="32" y="608"/>
                  </a:lnTo>
                  <a:lnTo>
                    <a:pt x="32" y="616"/>
                  </a:lnTo>
                  <a:lnTo>
                    <a:pt x="24" y="624"/>
                  </a:lnTo>
                  <a:lnTo>
                    <a:pt x="16" y="640"/>
                  </a:lnTo>
                  <a:lnTo>
                    <a:pt x="16" y="648"/>
                  </a:lnTo>
                  <a:lnTo>
                    <a:pt x="0" y="656"/>
                  </a:lnTo>
                  <a:lnTo>
                    <a:pt x="0" y="672"/>
                  </a:lnTo>
                  <a:lnTo>
                    <a:pt x="0" y="680"/>
                  </a:lnTo>
                  <a:lnTo>
                    <a:pt x="0" y="704"/>
                  </a:lnTo>
                  <a:lnTo>
                    <a:pt x="0" y="712"/>
                  </a:lnTo>
                  <a:lnTo>
                    <a:pt x="0" y="736"/>
                  </a:lnTo>
                  <a:lnTo>
                    <a:pt x="0" y="752"/>
                  </a:lnTo>
                  <a:lnTo>
                    <a:pt x="0" y="792"/>
                  </a:lnTo>
                  <a:lnTo>
                    <a:pt x="0" y="816"/>
                  </a:lnTo>
                  <a:lnTo>
                    <a:pt x="16" y="856"/>
                  </a:lnTo>
                  <a:lnTo>
                    <a:pt x="16" y="880"/>
                  </a:lnTo>
                  <a:lnTo>
                    <a:pt x="16" y="888"/>
                  </a:lnTo>
                  <a:lnTo>
                    <a:pt x="24" y="904"/>
                  </a:lnTo>
                  <a:lnTo>
                    <a:pt x="32" y="912"/>
                  </a:lnTo>
                  <a:lnTo>
                    <a:pt x="32" y="928"/>
                  </a:lnTo>
                  <a:lnTo>
                    <a:pt x="40" y="944"/>
                  </a:lnTo>
                  <a:lnTo>
                    <a:pt x="56" y="944"/>
                  </a:lnTo>
                  <a:lnTo>
                    <a:pt x="64" y="952"/>
                  </a:lnTo>
                  <a:lnTo>
                    <a:pt x="72" y="952"/>
                  </a:lnTo>
                  <a:lnTo>
                    <a:pt x="88" y="952"/>
                  </a:lnTo>
                  <a:lnTo>
                    <a:pt x="104" y="952"/>
                  </a:lnTo>
                  <a:lnTo>
                    <a:pt x="128" y="952"/>
                  </a:lnTo>
                  <a:lnTo>
                    <a:pt x="136" y="952"/>
                  </a:lnTo>
                  <a:lnTo>
                    <a:pt x="160" y="960"/>
                  </a:lnTo>
                  <a:lnTo>
                    <a:pt x="184" y="960"/>
                  </a:lnTo>
                  <a:lnTo>
                    <a:pt x="192" y="960"/>
                  </a:lnTo>
                  <a:lnTo>
                    <a:pt x="200" y="960"/>
                  </a:lnTo>
                  <a:lnTo>
                    <a:pt x="224" y="960"/>
                  </a:lnTo>
                  <a:lnTo>
                    <a:pt x="240" y="960"/>
                  </a:lnTo>
                  <a:lnTo>
                    <a:pt x="256" y="960"/>
                  </a:lnTo>
                  <a:lnTo>
                    <a:pt x="264" y="960"/>
                  </a:lnTo>
                  <a:lnTo>
                    <a:pt x="272" y="960"/>
                  </a:lnTo>
                  <a:lnTo>
                    <a:pt x="288" y="960"/>
                  </a:lnTo>
                  <a:lnTo>
                    <a:pt x="296" y="952"/>
                  </a:lnTo>
                  <a:lnTo>
                    <a:pt x="304" y="928"/>
                  </a:lnTo>
                  <a:lnTo>
                    <a:pt x="320" y="912"/>
                  </a:lnTo>
                  <a:lnTo>
                    <a:pt x="328" y="912"/>
                  </a:lnTo>
                  <a:lnTo>
                    <a:pt x="336" y="904"/>
                  </a:lnTo>
                  <a:lnTo>
                    <a:pt x="352" y="888"/>
                  </a:lnTo>
                  <a:lnTo>
                    <a:pt x="368" y="880"/>
                  </a:lnTo>
                  <a:lnTo>
                    <a:pt x="392" y="872"/>
                  </a:lnTo>
                  <a:lnTo>
                    <a:pt x="400" y="856"/>
                  </a:lnTo>
                  <a:lnTo>
                    <a:pt x="408" y="856"/>
                  </a:lnTo>
                  <a:lnTo>
                    <a:pt x="432" y="848"/>
                  </a:lnTo>
                  <a:lnTo>
                    <a:pt x="440" y="840"/>
                  </a:lnTo>
                  <a:lnTo>
                    <a:pt x="456" y="840"/>
                  </a:lnTo>
                  <a:lnTo>
                    <a:pt x="456" y="824"/>
                  </a:lnTo>
                  <a:lnTo>
                    <a:pt x="464" y="824"/>
                  </a:lnTo>
                  <a:lnTo>
                    <a:pt x="472" y="816"/>
                  </a:lnTo>
                  <a:lnTo>
                    <a:pt x="488" y="808"/>
                  </a:lnTo>
                  <a:lnTo>
                    <a:pt x="496" y="792"/>
                  </a:lnTo>
                  <a:lnTo>
                    <a:pt x="504" y="792"/>
                  </a:lnTo>
                  <a:lnTo>
                    <a:pt x="528" y="784"/>
                  </a:lnTo>
                  <a:lnTo>
                    <a:pt x="536" y="776"/>
                  </a:lnTo>
                  <a:lnTo>
                    <a:pt x="544" y="776"/>
                  </a:lnTo>
                  <a:lnTo>
                    <a:pt x="560" y="776"/>
                  </a:lnTo>
                  <a:lnTo>
                    <a:pt x="576" y="776"/>
                  </a:lnTo>
                  <a:lnTo>
                    <a:pt x="592" y="776"/>
                  </a:lnTo>
                  <a:lnTo>
                    <a:pt x="600" y="776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776"/>
                  </a:lnTo>
                  <a:lnTo>
                    <a:pt x="664" y="776"/>
                  </a:lnTo>
                  <a:lnTo>
                    <a:pt x="672" y="776"/>
                  </a:lnTo>
                  <a:lnTo>
                    <a:pt x="688" y="776"/>
                  </a:lnTo>
                  <a:lnTo>
                    <a:pt x="696" y="776"/>
                  </a:lnTo>
                  <a:lnTo>
                    <a:pt x="704" y="776"/>
                  </a:lnTo>
                  <a:lnTo>
                    <a:pt x="712" y="776"/>
                  </a:lnTo>
                  <a:lnTo>
                    <a:pt x="728" y="776"/>
                  </a:lnTo>
                  <a:lnTo>
                    <a:pt x="712" y="776"/>
                  </a:lnTo>
                </a:path>
              </a:pathLst>
            </a:custGeom>
            <a:solidFill>
              <a:srgbClr val="3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511" name="Freeform 7">
              <a:extLst>
                <a:ext uri="{FF2B5EF4-FFF2-40B4-BE49-F238E27FC236}">
                  <a16:creationId xmlns:a16="http://schemas.microsoft.com/office/drawing/2014/main" id="{4D66D138-630C-BEC3-589A-DF11428DB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8" y="1968"/>
              <a:ext cx="1481" cy="657"/>
            </a:xfrm>
            <a:custGeom>
              <a:avLst/>
              <a:gdLst>
                <a:gd name="T0" fmla="*/ 1440 w 1481"/>
                <a:gd name="T1" fmla="*/ 112 h 657"/>
                <a:gd name="T2" fmla="*/ 1376 w 1481"/>
                <a:gd name="T3" fmla="*/ 88 h 657"/>
                <a:gd name="T4" fmla="*/ 1304 w 1481"/>
                <a:gd name="T5" fmla="*/ 48 h 657"/>
                <a:gd name="T6" fmla="*/ 1240 w 1481"/>
                <a:gd name="T7" fmla="*/ 8 h 657"/>
                <a:gd name="T8" fmla="*/ 1176 w 1481"/>
                <a:gd name="T9" fmla="*/ 0 h 657"/>
                <a:gd name="T10" fmla="*/ 1080 w 1481"/>
                <a:gd name="T11" fmla="*/ 0 h 657"/>
                <a:gd name="T12" fmla="*/ 1016 w 1481"/>
                <a:gd name="T13" fmla="*/ 8 h 657"/>
                <a:gd name="T14" fmla="*/ 976 w 1481"/>
                <a:gd name="T15" fmla="*/ 32 h 657"/>
                <a:gd name="T16" fmla="*/ 912 w 1481"/>
                <a:gd name="T17" fmla="*/ 16 h 657"/>
                <a:gd name="T18" fmla="*/ 848 w 1481"/>
                <a:gd name="T19" fmla="*/ 0 h 657"/>
                <a:gd name="T20" fmla="*/ 784 w 1481"/>
                <a:gd name="T21" fmla="*/ 0 h 657"/>
                <a:gd name="T22" fmla="*/ 736 w 1481"/>
                <a:gd name="T23" fmla="*/ 40 h 657"/>
                <a:gd name="T24" fmla="*/ 712 w 1481"/>
                <a:gd name="T25" fmla="*/ 88 h 657"/>
                <a:gd name="T26" fmla="*/ 704 w 1481"/>
                <a:gd name="T27" fmla="*/ 136 h 657"/>
                <a:gd name="T28" fmla="*/ 696 w 1481"/>
                <a:gd name="T29" fmla="*/ 176 h 657"/>
                <a:gd name="T30" fmla="*/ 632 w 1481"/>
                <a:gd name="T31" fmla="*/ 240 h 657"/>
                <a:gd name="T32" fmla="*/ 568 w 1481"/>
                <a:gd name="T33" fmla="*/ 272 h 657"/>
                <a:gd name="T34" fmla="*/ 480 w 1481"/>
                <a:gd name="T35" fmla="*/ 312 h 657"/>
                <a:gd name="T36" fmla="*/ 400 w 1481"/>
                <a:gd name="T37" fmla="*/ 352 h 657"/>
                <a:gd name="T38" fmla="*/ 312 w 1481"/>
                <a:gd name="T39" fmla="*/ 408 h 657"/>
                <a:gd name="T40" fmla="*/ 272 w 1481"/>
                <a:gd name="T41" fmla="*/ 440 h 657"/>
                <a:gd name="T42" fmla="*/ 192 w 1481"/>
                <a:gd name="T43" fmla="*/ 472 h 657"/>
                <a:gd name="T44" fmla="*/ 112 w 1481"/>
                <a:gd name="T45" fmla="*/ 488 h 657"/>
                <a:gd name="T46" fmla="*/ 64 w 1481"/>
                <a:gd name="T47" fmla="*/ 488 h 657"/>
                <a:gd name="T48" fmla="*/ 24 w 1481"/>
                <a:gd name="T49" fmla="*/ 504 h 657"/>
                <a:gd name="T50" fmla="*/ 24 w 1481"/>
                <a:gd name="T51" fmla="*/ 552 h 657"/>
                <a:gd name="T52" fmla="*/ 8 w 1481"/>
                <a:gd name="T53" fmla="*/ 640 h 657"/>
                <a:gd name="T54" fmla="*/ 24 w 1481"/>
                <a:gd name="T55" fmla="*/ 648 h 657"/>
                <a:gd name="T56" fmla="*/ 72 w 1481"/>
                <a:gd name="T57" fmla="*/ 648 h 657"/>
                <a:gd name="T58" fmla="*/ 128 w 1481"/>
                <a:gd name="T59" fmla="*/ 624 h 657"/>
                <a:gd name="T60" fmla="*/ 176 w 1481"/>
                <a:gd name="T61" fmla="*/ 624 h 657"/>
                <a:gd name="T62" fmla="*/ 232 w 1481"/>
                <a:gd name="T63" fmla="*/ 616 h 657"/>
                <a:gd name="T64" fmla="*/ 296 w 1481"/>
                <a:gd name="T65" fmla="*/ 592 h 657"/>
                <a:gd name="T66" fmla="*/ 344 w 1481"/>
                <a:gd name="T67" fmla="*/ 560 h 657"/>
                <a:gd name="T68" fmla="*/ 384 w 1481"/>
                <a:gd name="T69" fmla="*/ 520 h 657"/>
                <a:gd name="T70" fmla="*/ 448 w 1481"/>
                <a:gd name="T71" fmla="*/ 472 h 657"/>
                <a:gd name="T72" fmla="*/ 496 w 1481"/>
                <a:gd name="T73" fmla="*/ 440 h 657"/>
                <a:gd name="T74" fmla="*/ 568 w 1481"/>
                <a:gd name="T75" fmla="*/ 392 h 657"/>
                <a:gd name="T76" fmla="*/ 648 w 1481"/>
                <a:gd name="T77" fmla="*/ 344 h 657"/>
                <a:gd name="T78" fmla="*/ 712 w 1481"/>
                <a:gd name="T79" fmla="*/ 304 h 657"/>
                <a:gd name="T80" fmla="*/ 768 w 1481"/>
                <a:gd name="T81" fmla="*/ 288 h 657"/>
                <a:gd name="T82" fmla="*/ 808 w 1481"/>
                <a:gd name="T83" fmla="*/ 304 h 657"/>
                <a:gd name="T84" fmla="*/ 848 w 1481"/>
                <a:gd name="T85" fmla="*/ 320 h 657"/>
                <a:gd name="T86" fmla="*/ 904 w 1481"/>
                <a:gd name="T87" fmla="*/ 320 h 657"/>
                <a:gd name="T88" fmla="*/ 944 w 1481"/>
                <a:gd name="T89" fmla="*/ 280 h 657"/>
                <a:gd name="T90" fmla="*/ 976 w 1481"/>
                <a:gd name="T91" fmla="*/ 224 h 657"/>
                <a:gd name="T92" fmla="*/ 1040 w 1481"/>
                <a:gd name="T93" fmla="*/ 184 h 657"/>
                <a:gd name="T94" fmla="*/ 1104 w 1481"/>
                <a:gd name="T95" fmla="*/ 176 h 657"/>
                <a:gd name="T96" fmla="*/ 1152 w 1481"/>
                <a:gd name="T97" fmla="*/ 184 h 657"/>
                <a:gd name="T98" fmla="*/ 1208 w 1481"/>
                <a:gd name="T99" fmla="*/ 208 h 657"/>
                <a:gd name="T100" fmla="*/ 1272 w 1481"/>
                <a:gd name="T101" fmla="*/ 224 h 657"/>
                <a:gd name="T102" fmla="*/ 1320 w 1481"/>
                <a:gd name="T103" fmla="*/ 248 h 657"/>
                <a:gd name="T104" fmla="*/ 1352 w 1481"/>
                <a:gd name="T105" fmla="*/ 272 h 6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1"/>
                <a:gd name="T160" fmla="*/ 0 h 657"/>
                <a:gd name="T161" fmla="*/ 1481 w 1481"/>
                <a:gd name="T162" fmla="*/ 657 h 65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1" h="657">
                  <a:moveTo>
                    <a:pt x="1480" y="120"/>
                  </a:moveTo>
                  <a:lnTo>
                    <a:pt x="1472" y="120"/>
                  </a:lnTo>
                  <a:lnTo>
                    <a:pt x="1456" y="120"/>
                  </a:lnTo>
                  <a:lnTo>
                    <a:pt x="1448" y="112"/>
                  </a:lnTo>
                  <a:lnTo>
                    <a:pt x="1440" y="112"/>
                  </a:lnTo>
                  <a:lnTo>
                    <a:pt x="1424" y="112"/>
                  </a:lnTo>
                  <a:lnTo>
                    <a:pt x="1408" y="104"/>
                  </a:lnTo>
                  <a:lnTo>
                    <a:pt x="1392" y="104"/>
                  </a:lnTo>
                  <a:lnTo>
                    <a:pt x="1384" y="88"/>
                  </a:lnTo>
                  <a:lnTo>
                    <a:pt x="1376" y="88"/>
                  </a:lnTo>
                  <a:lnTo>
                    <a:pt x="1352" y="80"/>
                  </a:lnTo>
                  <a:lnTo>
                    <a:pt x="1336" y="72"/>
                  </a:lnTo>
                  <a:lnTo>
                    <a:pt x="1320" y="56"/>
                  </a:lnTo>
                  <a:lnTo>
                    <a:pt x="1312" y="48"/>
                  </a:lnTo>
                  <a:lnTo>
                    <a:pt x="1304" y="48"/>
                  </a:lnTo>
                  <a:lnTo>
                    <a:pt x="1288" y="40"/>
                  </a:lnTo>
                  <a:lnTo>
                    <a:pt x="1280" y="32"/>
                  </a:lnTo>
                  <a:lnTo>
                    <a:pt x="1256" y="16"/>
                  </a:lnTo>
                  <a:lnTo>
                    <a:pt x="1248" y="16"/>
                  </a:lnTo>
                  <a:lnTo>
                    <a:pt x="1240" y="8"/>
                  </a:lnTo>
                  <a:lnTo>
                    <a:pt x="1224" y="8"/>
                  </a:lnTo>
                  <a:lnTo>
                    <a:pt x="1216" y="0"/>
                  </a:lnTo>
                  <a:lnTo>
                    <a:pt x="1208" y="0"/>
                  </a:lnTo>
                  <a:lnTo>
                    <a:pt x="1200" y="0"/>
                  </a:lnTo>
                  <a:lnTo>
                    <a:pt x="1176" y="0"/>
                  </a:lnTo>
                  <a:lnTo>
                    <a:pt x="1168" y="0"/>
                  </a:lnTo>
                  <a:lnTo>
                    <a:pt x="1152" y="0"/>
                  </a:lnTo>
                  <a:lnTo>
                    <a:pt x="1136" y="0"/>
                  </a:lnTo>
                  <a:lnTo>
                    <a:pt x="1104" y="0"/>
                  </a:lnTo>
                  <a:lnTo>
                    <a:pt x="1080" y="0"/>
                  </a:lnTo>
                  <a:lnTo>
                    <a:pt x="1080" y="8"/>
                  </a:lnTo>
                  <a:lnTo>
                    <a:pt x="1072" y="8"/>
                  </a:lnTo>
                  <a:lnTo>
                    <a:pt x="1056" y="8"/>
                  </a:lnTo>
                  <a:lnTo>
                    <a:pt x="1040" y="8"/>
                  </a:lnTo>
                  <a:lnTo>
                    <a:pt x="1016" y="8"/>
                  </a:lnTo>
                  <a:lnTo>
                    <a:pt x="1008" y="16"/>
                  </a:lnTo>
                  <a:lnTo>
                    <a:pt x="1000" y="16"/>
                  </a:lnTo>
                  <a:lnTo>
                    <a:pt x="984" y="16"/>
                  </a:lnTo>
                  <a:lnTo>
                    <a:pt x="976" y="16"/>
                  </a:lnTo>
                  <a:lnTo>
                    <a:pt x="976" y="32"/>
                  </a:lnTo>
                  <a:lnTo>
                    <a:pt x="968" y="32"/>
                  </a:lnTo>
                  <a:lnTo>
                    <a:pt x="952" y="32"/>
                  </a:lnTo>
                  <a:lnTo>
                    <a:pt x="944" y="32"/>
                  </a:lnTo>
                  <a:lnTo>
                    <a:pt x="936" y="16"/>
                  </a:lnTo>
                  <a:lnTo>
                    <a:pt x="912" y="16"/>
                  </a:lnTo>
                  <a:lnTo>
                    <a:pt x="904" y="8"/>
                  </a:lnTo>
                  <a:lnTo>
                    <a:pt x="888" y="0"/>
                  </a:lnTo>
                  <a:lnTo>
                    <a:pt x="880" y="0"/>
                  </a:lnTo>
                  <a:lnTo>
                    <a:pt x="872" y="0"/>
                  </a:lnTo>
                  <a:lnTo>
                    <a:pt x="848" y="0"/>
                  </a:lnTo>
                  <a:lnTo>
                    <a:pt x="832" y="0"/>
                  </a:lnTo>
                  <a:lnTo>
                    <a:pt x="816" y="0"/>
                  </a:lnTo>
                  <a:lnTo>
                    <a:pt x="808" y="0"/>
                  </a:lnTo>
                  <a:lnTo>
                    <a:pt x="800" y="0"/>
                  </a:lnTo>
                  <a:lnTo>
                    <a:pt x="784" y="0"/>
                  </a:lnTo>
                  <a:lnTo>
                    <a:pt x="776" y="0"/>
                  </a:lnTo>
                  <a:lnTo>
                    <a:pt x="768" y="8"/>
                  </a:lnTo>
                  <a:lnTo>
                    <a:pt x="752" y="16"/>
                  </a:lnTo>
                  <a:lnTo>
                    <a:pt x="744" y="32"/>
                  </a:lnTo>
                  <a:lnTo>
                    <a:pt x="736" y="40"/>
                  </a:lnTo>
                  <a:lnTo>
                    <a:pt x="736" y="48"/>
                  </a:lnTo>
                  <a:lnTo>
                    <a:pt x="720" y="56"/>
                  </a:lnTo>
                  <a:lnTo>
                    <a:pt x="712" y="72"/>
                  </a:lnTo>
                  <a:lnTo>
                    <a:pt x="712" y="80"/>
                  </a:lnTo>
                  <a:lnTo>
                    <a:pt x="712" y="88"/>
                  </a:lnTo>
                  <a:lnTo>
                    <a:pt x="712" y="104"/>
                  </a:lnTo>
                  <a:lnTo>
                    <a:pt x="712" y="112"/>
                  </a:lnTo>
                  <a:lnTo>
                    <a:pt x="712" y="120"/>
                  </a:lnTo>
                  <a:lnTo>
                    <a:pt x="704" y="120"/>
                  </a:lnTo>
                  <a:lnTo>
                    <a:pt x="704" y="136"/>
                  </a:lnTo>
                  <a:lnTo>
                    <a:pt x="704" y="144"/>
                  </a:lnTo>
                  <a:lnTo>
                    <a:pt x="704" y="152"/>
                  </a:lnTo>
                  <a:lnTo>
                    <a:pt x="704" y="168"/>
                  </a:lnTo>
                  <a:lnTo>
                    <a:pt x="704" y="176"/>
                  </a:lnTo>
                  <a:lnTo>
                    <a:pt x="696" y="176"/>
                  </a:lnTo>
                  <a:lnTo>
                    <a:pt x="696" y="184"/>
                  </a:lnTo>
                  <a:lnTo>
                    <a:pt x="680" y="200"/>
                  </a:lnTo>
                  <a:lnTo>
                    <a:pt x="672" y="208"/>
                  </a:lnTo>
                  <a:lnTo>
                    <a:pt x="664" y="216"/>
                  </a:lnTo>
                  <a:lnTo>
                    <a:pt x="632" y="240"/>
                  </a:lnTo>
                  <a:lnTo>
                    <a:pt x="616" y="240"/>
                  </a:lnTo>
                  <a:lnTo>
                    <a:pt x="600" y="248"/>
                  </a:lnTo>
                  <a:lnTo>
                    <a:pt x="584" y="248"/>
                  </a:lnTo>
                  <a:lnTo>
                    <a:pt x="584" y="256"/>
                  </a:lnTo>
                  <a:lnTo>
                    <a:pt x="568" y="272"/>
                  </a:lnTo>
                  <a:lnTo>
                    <a:pt x="552" y="272"/>
                  </a:lnTo>
                  <a:lnTo>
                    <a:pt x="528" y="280"/>
                  </a:lnTo>
                  <a:lnTo>
                    <a:pt x="512" y="288"/>
                  </a:lnTo>
                  <a:lnTo>
                    <a:pt x="496" y="304"/>
                  </a:lnTo>
                  <a:lnTo>
                    <a:pt x="480" y="312"/>
                  </a:lnTo>
                  <a:lnTo>
                    <a:pt x="472" y="312"/>
                  </a:lnTo>
                  <a:lnTo>
                    <a:pt x="448" y="320"/>
                  </a:lnTo>
                  <a:lnTo>
                    <a:pt x="440" y="336"/>
                  </a:lnTo>
                  <a:lnTo>
                    <a:pt x="432" y="336"/>
                  </a:lnTo>
                  <a:lnTo>
                    <a:pt x="400" y="352"/>
                  </a:lnTo>
                  <a:lnTo>
                    <a:pt x="384" y="368"/>
                  </a:lnTo>
                  <a:lnTo>
                    <a:pt x="376" y="376"/>
                  </a:lnTo>
                  <a:lnTo>
                    <a:pt x="368" y="376"/>
                  </a:lnTo>
                  <a:lnTo>
                    <a:pt x="336" y="392"/>
                  </a:lnTo>
                  <a:lnTo>
                    <a:pt x="312" y="408"/>
                  </a:lnTo>
                  <a:lnTo>
                    <a:pt x="312" y="416"/>
                  </a:lnTo>
                  <a:lnTo>
                    <a:pt x="304" y="416"/>
                  </a:lnTo>
                  <a:lnTo>
                    <a:pt x="296" y="424"/>
                  </a:lnTo>
                  <a:lnTo>
                    <a:pt x="280" y="424"/>
                  </a:lnTo>
                  <a:lnTo>
                    <a:pt x="272" y="440"/>
                  </a:lnTo>
                  <a:lnTo>
                    <a:pt x="240" y="440"/>
                  </a:lnTo>
                  <a:lnTo>
                    <a:pt x="232" y="456"/>
                  </a:lnTo>
                  <a:lnTo>
                    <a:pt x="208" y="456"/>
                  </a:lnTo>
                  <a:lnTo>
                    <a:pt x="200" y="456"/>
                  </a:lnTo>
                  <a:lnTo>
                    <a:pt x="192" y="472"/>
                  </a:lnTo>
                  <a:lnTo>
                    <a:pt x="168" y="472"/>
                  </a:lnTo>
                  <a:lnTo>
                    <a:pt x="160" y="480"/>
                  </a:lnTo>
                  <a:lnTo>
                    <a:pt x="144" y="480"/>
                  </a:lnTo>
                  <a:lnTo>
                    <a:pt x="136" y="480"/>
                  </a:lnTo>
                  <a:lnTo>
                    <a:pt x="112" y="488"/>
                  </a:lnTo>
                  <a:lnTo>
                    <a:pt x="104" y="488"/>
                  </a:lnTo>
                  <a:lnTo>
                    <a:pt x="96" y="488"/>
                  </a:lnTo>
                  <a:lnTo>
                    <a:pt x="80" y="488"/>
                  </a:lnTo>
                  <a:lnTo>
                    <a:pt x="72" y="488"/>
                  </a:lnTo>
                  <a:lnTo>
                    <a:pt x="64" y="488"/>
                  </a:lnTo>
                  <a:lnTo>
                    <a:pt x="48" y="488"/>
                  </a:lnTo>
                  <a:lnTo>
                    <a:pt x="40" y="488"/>
                  </a:lnTo>
                  <a:lnTo>
                    <a:pt x="32" y="488"/>
                  </a:lnTo>
                  <a:lnTo>
                    <a:pt x="24" y="488"/>
                  </a:lnTo>
                  <a:lnTo>
                    <a:pt x="24" y="504"/>
                  </a:lnTo>
                  <a:lnTo>
                    <a:pt x="24" y="512"/>
                  </a:lnTo>
                  <a:lnTo>
                    <a:pt x="24" y="520"/>
                  </a:lnTo>
                  <a:lnTo>
                    <a:pt x="24" y="536"/>
                  </a:lnTo>
                  <a:lnTo>
                    <a:pt x="24" y="544"/>
                  </a:lnTo>
                  <a:lnTo>
                    <a:pt x="24" y="552"/>
                  </a:lnTo>
                  <a:lnTo>
                    <a:pt x="24" y="576"/>
                  </a:lnTo>
                  <a:lnTo>
                    <a:pt x="8" y="608"/>
                  </a:lnTo>
                  <a:lnTo>
                    <a:pt x="8" y="616"/>
                  </a:lnTo>
                  <a:lnTo>
                    <a:pt x="8" y="624"/>
                  </a:lnTo>
                  <a:lnTo>
                    <a:pt x="8" y="640"/>
                  </a:lnTo>
                  <a:lnTo>
                    <a:pt x="8" y="648"/>
                  </a:lnTo>
                  <a:lnTo>
                    <a:pt x="0" y="648"/>
                  </a:lnTo>
                  <a:lnTo>
                    <a:pt x="0" y="656"/>
                  </a:lnTo>
                  <a:lnTo>
                    <a:pt x="8" y="656"/>
                  </a:lnTo>
                  <a:lnTo>
                    <a:pt x="24" y="648"/>
                  </a:lnTo>
                  <a:lnTo>
                    <a:pt x="32" y="648"/>
                  </a:lnTo>
                  <a:lnTo>
                    <a:pt x="40" y="648"/>
                  </a:lnTo>
                  <a:lnTo>
                    <a:pt x="48" y="648"/>
                  </a:lnTo>
                  <a:lnTo>
                    <a:pt x="64" y="648"/>
                  </a:lnTo>
                  <a:lnTo>
                    <a:pt x="72" y="648"/>
                  </a:lnTo>
                  <a:lnTo>
                    <a:pt x="72" y="640"/>
                  </a:lnTo>
                  <a:lnTo>
                    <a:pt x="80" y="640"/>
                  </a:lnTo>
                  <a:lnTo>
                    <a:pt x="104" y="640"/>
                  </a:lnTo>
                  <a:lnTo>
                    <a:pt x="112" y="624"/>
                  </a:lnTo>
                  <a:lnTo>
                    <a:pt x="128" y="624"/>
                  </a:lnTo>
                  <a:lnTo>
                    <a:pt x="136" y="624"/>
                  </a:lnTo>
                  <a:lnTo>
                    <a:pt x="144" y="624"/>
                  </a:lnTo>
                  <a:lnTo>
                    <a:pt x="160" y="624"/>
                  </a:lnTo>
                  <a:lnTo>
                    <a:pt x="168" y="624"/>
                  </a:lnTo>
                  <a:lnTo>
                    <a:pt x="176" y="624"/>
                  </a:lnTo>
                  <a:lnTo>
                    <a:pt x="192" y="624"/>
                  </a:lnTo>
                  <a:lnTo>
                    <a:pt x="200" y="624"/>
                  </a:lnTo>
                  <a:lnTo>
                    <a:pt x="208" y="616"/>
                  </a:lnTo>
                  <a:lnTo>
                    <a:pt x="216" y="616"/>
                  </a:lnTo>
                  <a:lnTo>
                    <a:pt x="232" y="616"/>
                  </a:lnTo>
                  <a:lnTo>
                    <a:pt x="240" y="616"/>
                  </a:lnTo>
                  <a:lnTo>
                    <a:pt x="248" y="608"/>
                  </a:lnTo>
                  <a:lnTo>
                    <a:pt x="272" y="608"/>
                  </a:lnTo>
                  <a:lnTo>
                    <a:pt x="280" y="592"/>
                  </a:lnTo>
                  <a:lnTo>
                    <a:pt x="296" y="592"/>
                  </a:lnTo>
                  <a:lnTo>
                    <a:pt x="296" y="584"/>
                  </a:lnTo>
                  <a:lnTo>
                    <a:pt x="304" y="584"/>
                  </a:lnTo>
                  <a:lnTo>
                    <a:pt x="312" y="576"/>
                  </a:lnTo>
                  <a:lnTo>
                    <a:pt x="328" y="560"/>
                  </a:lnTo>
                  <a:lnTo>
                    <a:pt x="344" y="560"/>
                  </a:lnTo>
                  <a:lnTo>
                    <a:pt x="360" y="552"/>
                  </a:lnTo>
                  <a:lnTo>
                    <a:pt x="368" y="544"/>
                  </a:lnTo>
                  <a:lnTo>
                    <a:pt x="376" y="536"/>
                  </a:lnTo>
                  <a:lnTo>
                    <a:pt x="384" y="536"/>
                  </a:lnTo>
                  <a:lnTo>
                    <a:pt x="384" y="520"/>
                  </a:lnTo>
                  <a:lnTo>
                    <a:pt x="400" y="512"/>
                  </a:lnTo>
                  <a:lnTo>
                    <a:pt x="408" y="504"/>
                  </a:lnTo>
                  <a:lnTo>
                    <a:pt x="432" y="488"/>
                  </a:lnTo>
                  <a:lnTo>
                    <a:pt x="440" y="480"/>
                  </a:lnTo>
                  <a:lnTo>
                    <a:pt x="448" y="472"/>
                  </a:lnTo>
                  <a:lnTo>
                    <a:pt x="464" y="472"/>
                  </a:lnTo>
                  <a:lnTo>
                    <a:pt x="464" y="456"/>
                  </a:lnTo>
                  <a:lnTo>
                    <a:pt x="472" y="456"/>
                  </a:lnTo>
                  <a:lnTo>
                    <a:pt x="480" y="448"/>
                  </a:lnTo>
                  <a:lnTo>
                    <a:pt x="496" y="440"/>
                  </a:lnTo>
                  <a:lnTo>
                    <a:pt x="504" y="424"/>
                  </a:lnTo>
                  <a:lnTo>
                    <a:pt x="528" y="416"/>
                  </a:lnTo>
                  <a:lnTo>
                    <a:pt x="544" y="408"/>
                  </a:lnTo>
                  <a:lnTo>
                    <a:pt x="552" y="392"/>
                  </a:lnTo>
                  <a:lnTo>
                    <a:pt x="568" y="392"/>
                  </a:lnTo>
                  <a:lnTo>
                    <a:pt x="584" y="384"/>
                  </a:lnTo>
                  <a:lnTo>
                    <a:pt x="600" y="376"/>
                  </a:lnTo>
                  <a:lnTo>
                    <a:pt x="632" y="352"/>
                  </a:lnTo>
                  <a:lnTo>
                    <a:pt x="640" y="344"/>
                  </a:lnTo>
                  <a:lnTo>
                    <a:pt x="648" y="344"/>
                  </a:lnTo>
                  <a:lnTo>
                    <a:pt x="664" y="336"/>
                  </a:lnTo>
                  <a:lnTo>
                    <a:pt x="672" y="320"/>
                  </a:lnTo>
                  <a:lnTo>
                    <a:pt x="680" y="320"/>
                  </a:lnTo>
                  <a:lnTo>
                    <a:pt x="704" y="312"/>
                  </a:lnTo>
                  <a:lnTo>
                    <a:pt x="712" y="304"/>
                  </a:lnTo>
                  <a:lnTo>
                    <a:pt x="720" y="304"/>
                  </a:lnTo>
                  <a:lnTo>
                    <a:pt x="736" y="288"/>
                  </a:lnTo>
                  <a:lnTo>
                    <a:pt x="744" y="288"/>
                  </a:lnTo>
                  <a:lnTo>
                    <a:pt x="752" y="288"/>
                  </a:lnTo>
                  <a:lnTo>
                    <a:pt x="768" y="288"/>
                  </a:lnTo>
                  <a:lnTo>
                    <a:pt x="776" y="288"/>
                  </a:lnTo>
                  <a:lnTo>
                    <a:pt x="784" y="288"/>
                  </a:lnTo>
                  <a:lnTo>
                    <a:pt x="800" y="288"/>
                  </a:lnTo>
                  <a:lnTo>
                    <a:pt x="800" y="304"/>
                  </a:lnTo>
                  <a:lnTo>
                    <a:pt x="808" y="304"/>
                  </a:lnTo>
                  <a:lnTo>
                    <a:pt x="816" y="304"/>
                  </a:lnTo>
                  <a:lnTo>
                    <a:pt x="832" y="312"/>
                  </a:lnTo>
                  <a:lnTo>
                    <a:pt x="840" y="312"/>
                  </a:lnTo>
                  <a:lnTo>
                    <a:pt x="848" y="312"/>
                  </a:lnTo>
                  <a:lnTo>
                    <a:pt x="848" y="320"/>
                  </a:lnTo>
                  <a:lnTo>
                    <a:pt x="864" y="320"/>
                  </a:lnTo>
                  <a:lnTo>
                    <a:pt x="872" y="320"/>
                  </a:lnTo>
                  <a:lnTo>
                    <a:pt x="880" y="320"/>
                  </a:lnTo>
                  <a:lnTo>
                    <a:pt x="888" y="320"/>
                  </a:lnTo>
                  <a:lnTo>
                    <a:pt x="904" y="320"/>
                  </a:lnTo>
                  <a:lnTo>
                    <a:pt x="912" y="320"/>
                  </a:lnTo>
                  <a:lnTo>
                    <a:pt x="920" y="312"/>
                  </a:lnTo>
                  <a:lnTo>
                    <a:pt x="936" y="304"/>
                  </a:lnTo>
                  <a:lnTo>
                    <a:pt x="944" y="288"/>
                  </a:lnTo>
                  <a:lnTo>
                    <a:pt x="944" y="280"/>
                  </a:lnTo>
                  <a:lnTo>
                    <a:pt x="952" y="272"/>
                  </a:lnTo>
                  <a:lnTo>
                    <a:pt x="952" y="256"/>
                  </a:lnTo>
                  <a:lnTo>
                    <a:pt x="968" y="248"/>
                  </a:lnTo>
                  <a:lnTo>
                    <a:pt x="976" y="240"/>
                  </a:lnTo>
                  <a:lnTo>
                    <a:pt x="976" y="224"/>
                  </a:lnTo>
                  <a:lnTo>
                    <a:pt x="984" y="216"/>
                  </a:lnTo>
                  <a:lnTo>
                    <a:pt x="1000" y="208"/>
                  </a:lnTo>
                  <a:lnTo>
                    <a:pt x="1008" y="208"/>
                  </a:lnTo>
                  <a:lnTo>
                    <a:pt x="1016" y="200"/>
                  </a:lnTo>
                  <a:lnTo>
                    <a:pt x="1040" y="184"/>
                  </a:lnTo>
                  <a:lnTo>
                    <a:pt x="1048" y="176"/>
                  </a:lnTo>
                  <a:lnTo>
                    <a:pt x="1056" y="176"/>
                  </a:lnTo>
                  <a:lnTo>
                    <a:pt x="1072" y="176"/>
                  </a:lnTo>
                  <a:lnTo>
                    <a:pt x="1080" y="176"/>
                  </a:lnTo>
                  <a:lnTo>
                    <a:pt x="1104" y="176"/>
                  </a:lnTo>
                  <a:lnTo>
                    <a:pt x="1112" y="176"/>
                  </a:lnTo>
                  <a:lnTo>
                    <a:pt x="1120" y="176"/>
                  </a:lnTo>
                  <a:lnTo>
                    <a:pt x="1136" y="184"/>
                  </a:lnTo>
                  <a:lnTo>
                    <a:pt x="1144" y="184"/>
                  </a:lnTo>
                  <a:lnTo>
                    <a:pt x="1152" y="184"/>
                  </a:lnTo>
                  <a:lnTo>
                    <a:pt x="1168" y="200"/>
                  </a:lnTo>
                  <a:lnTo>
                    <a:pt x="1176" y="200"/>
                  </a:lnTo>
                  <a:lnTo>
                    <a:pt x="1184" y="200"/>
                  </a:lnTo>
                  <a:lnTo>
                    <a:pt x="1200" y="200"/>
                  </a:lnTo>
                  <a:lnTo>
                    <a:pt x="1208" y="208"/>
                  </a:lnTo>
                  <a:lnTo>
                    <a:pt x="1216" y="208"/>
                  </a:lnTo>
                  <a:lnTo>
                    <a:pt x="1224" y="208"/>
                  </a:lnTo>
                  <a:lnTo>
                    <a:pt x="1240" y="216"/>
                  </a:lnTo>
                  <a:lnTo>
                    <a:pt x="1256" y="224"/>
                  </a:lnTo>
                  <a:lnTo>
                    <a:pt x="1272" y="224"/>
                  </a:lnTo>
                  <a:lnTo>
                    <a:pt x="1280" y="224"/>
                  </a:lnTo>
                  <a:lnTo>
                    <a:pt x="1280" y="240"/>
                  </a:lnTo>
                  <a:lnTo>
                    <a:pt x="1304" y="240"/>
                  </a:lnTo>
                  <a:lnTo>
                    <a:pt x="1312" y="248"/>
                  </a:lnTo>
                  <a:lnTo>
                    <a:pt x="1320" y="248"/>
                  </a:lnTo>
                  <a:lnTo>
                    <a:pt x="1336" y="248"/>
                  </a:lnTo>
                  <a:lnTo>
                    <a:pt x="1336" y="256"/>
                  </a:lnTo>
                  <a:lnTo>
                    <a:pt x="1344" y="256"/>
                  </a:lnTo>
                  <a:lnTo>
                    <a:pt x="1352" y="256"/>
                  </a:lnTo>
                  <a:lnTo>
                    <a:pt x="1352" y="272"/>
                  </a:lnTo>
                  <a:lnTo>
                    <a:pt x="1368" y="272"/>
                  </a:lnTo>
                </a:path>
              </a:pathLst>
            </a:custGeom>
            <a:solidFill>
              <a:srgbClr val="EBC494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12" name="Freeform 8">
              <a:extLst>
                <a:ext uri="{FF2B5EF4-FFF2-40B4-BE49-F238E27FC236}">
                  <a16:creationId xmlns:a16="http://schemas.microsoft.com/office/drawing/2014/main" id="{212022BF-F618-0258-3603-AB2829150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512"/>
              <a:ext cx="1057" cy="1001"/>
            </a:xfrm>
            <a:custGeom>
              <a:avLst/>
              <a:gdLst>
                <a:gd name="T0" fmla="*/ 920 w 1057"/>
                <a:gd name="T1" fmla="*/ 808 h 1001"/>
                <a:gd name="T2" fmla="*/ 864 w 1057"/>
                <a:gd name="T3" fmla="*/ 824 h 1001"/>
                <a:gd name="T4" fmla="*/ 792 w 1057"/>
                <a:gd name="T5" fmla="*/ 840 h 1001"/>
                <a:gd name="T6" fmla="*/ 728 w 1057"/>
                <a:gd name="T7" fmla="*/ 840 h 1001"/>
                <a:gd name="T8" fmla="*/ 624 w 1057"/>
                <a:gd name="T9" fmla="*/ 840 h 1001"/>
                <a:gd name="T10" fmla="*/ 528 w 1057"/>
                <a:gd name="T11" fmla="*/ 816 h 1001"/>
                <a:gd name="T12" fmla="*/ 448 w 1057"/>
                <a:gd name="T13" fmla="*/ 784 h 1001"/>
                <a:gd name="T14" fmla="*/ 360 w 1057"/>
                <a:gd name="T15" fmla="*/ 712 h 1001"/>
                <a:gd name="T16" fmla="*/ 304 w 1057"/>
                <a:gd name="T17" fmla="*/ 648 h 1001"/>
                <a:gd name="T18" fmla="*/ 280 w 1057"/>
                <a:gd name="T19" fmla="*/ 592 h 1001"/>
                <a:gd name="T20" fmla="*/ 248 w 1057"/>
                <a:gd name="T21" fmla="*/ 544 h 1001"/>
                <a:gd name="T22" fmla="*/ 224 w 1057"/>
                <a:gd name="T23" fmla="*/ 504 h 1001"/>
                <a:gd name="T24" fmla="*/ 216 w 1057"/>
                <a:gd name="T25" fmla="*/ 456 h 1001"/>
                <a:gd name="T26" fmla="*/ 192 w 1057"/>
                <a:gd name="T27" fmla="*/ 416 h 1001"/>
                <a:gd name="T28" fmla="*/ 192 w 1057"/>
                <a:gd name="T29" fmla="*/ 360 h 1001"/>
                <a:gd name="T30" fmla="*/ 192 w 1057"/>
                <a:gd name="T31" fmla="*/ 320 h 1001"/>
                <a:gd name="T32" fmla="*/ 184 w 1057"/>
                <a:gd name="T33" fmla="*/ 264 h 1001"/>
                <a:gd name="T34" fmla="*/ 168 w 1057"/>
                <a:gd name="T35" fmla="*/ 224 h 1001"/>
                <a:gd name="T36" fmla="*/ 168 w 1057"/>
                <a:gd name="T37" fmla="*/ 152 h 1001"/>
                <a:gd name="T38" fmla="*/ 160 w 1057"/>
                <a:gd name="T39" fmla="*/ 56 h 1001"/>
                <a:gd name="T40" fmla="*/ 160 w 1057"/>
                <a:gd name="T41" fmla="*/ 0 h 1001"/>
                <a:gd name="T42" fmla="*/ 128 w 1057"/>
                <a:gd name="T43" fmla="*/ 8 h 1001"/>
                <a:gd name="T44" fmla="*/ 96 w 1057"/>
                <a:gd name="T45" fmla="*/ 32 h 1001"/>
                <a:gd name="T46" fmla="*/ 48 w 1057"/>
                <a:gd name="T47" fmla="*/ 56 h 1001"/>
                <a:gd name="T48" fmla="*/ 0 w 1057"/>
                <a:gd name="T49" fmla="*/ 88 h 1001"/>
                <a:gd name="T50" fmla="*/ 16 w 1057"/>
                <a:gd name="T51" fmla="*/ 128 h 1001"/>
                <a:gd name="T52" fmla="*/ 16 w 1057"/>
                <a:gd name="T53" fmla="*/ 184 h 1001"/>
                <a:gd name="T54" fmla="*/ 24 w 1057"/>
                <a:gd name="T55" fmla="*/ 240 h 1001"/>
                <a:gd name="T56" fmla="*/ 24 w 1057"/>
                <a:gd name="T57" fmla="*/ 352 h 1001"/>
                <a:gd name="T58" fmla="*/ 32 w 1057"/>
                <a:gd name="T59" fmla="*/ 400 h 1001"/>
                <a:gd name="T60" fmla="*/ 48 w 1057"/>
                <a:gd name="T61" fmla="*/ 472 h 1001"/>
                <a:gd name="T62" fmla="*/ 80 w 1057"/>
                <a:gd name="T63" fmla="*/ 576 h 1001"/>
                <a:gd name="T64" fmla="*/ 120 w 1057"/>
                <a:gd name="T65" fmla="*/ 656 h 1001"/>
                <a:gd name="T66" fmla="*/ 152 w 1057"/>
                <a:gd name="T67" fmla="*/ 736 h 1001"/>
                <a:gd name="T68" fmla="*/ 184 w 1057"/>
                <a:gd name="T69" fmla="*/ 784 h 1001"/>
                <a:gd name="T70" fmla="*/ 232 w 1057"/>
                <a:gd name="T71" fmla="*/ 864 h 1001"/>
                <a:gd name="T72" fmla="*/ 280 w 1057"/>
                <a:gd name="T73" fmla="*/ 896 h 1001"/>
                <a:gd name="T74" fmla="*/ 336 w 1057"/>
                <a:gd name="T75" fmla="*/ 936 h 1001"/>
                <a:gd name="T76" fmla="*/ 400 w 1057"/>
                <a:gd name="T77" fmla="*/ 960 h 1001"/>
                <a:gd name="T78" fmla="*/ 448 w 1057"/>
                <a:gd name="T79" fmla="*/ 976 h 1001"/>
                <a:gd name="T80" fmla="*/ 488 w 1057"/>
                <a:gd name="T81" fmla="*/ 976 h 1001"/>
                <a:gd name="T82" fmla="*/ 528 w 1057"/>
                <a:gd name="T83" fmla="*/ 984 h 1001"/>
                <a:gd name="T84" fmla="*/ 592 w 1057"/>
                <a:gd name="T85" fmla="*/ 1000 h 1001"/>
                <a:gd name="T86" fmla="*/ 664 w 1057"/>
                <a:gd name="T87" fmla="*/ 1000 h 1001"/>
                <a:gd name="T88" fmla="*/ 720 w 1057"/>
                <a:gd name="T89" fmla="*/ 1000 h 1001"/>
                <a:gd name="T90" fmla="*/ 776 w 1057"/>
                <a:gd name="T91" fmla="*/ 1000 h 1001"/>
                <a:gd name="T92" fmla="*/ 848 w 1057"/>
                <a:gd name="T93" fmla="*/ 984 h 1001"/>
                <a:gd name="T94" fmla="*/ 912 w 1057"/>
                <a:gd name="T95" fmla="*/ 960 h 1001"/>
                <a:gd name="T96" fmla="*/ 952 w 1057"/>
                <a:gd name="T97" fmla="*/ 936 h 1001"/>
                <a:gd name="T98" fmla="*/ 1000 w 1057"/>
                <a:gd name="T99" fmla="*/ 904 h 1001"/>
                <a:gd name="T100" fmla="*/ 1024 w 1057"/>
                <a:gd name="T101" fmla="*/ 872 h 10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57"/>
                <a:gd name="T154" fmla="*/ 0 h 1001"/>
                <a:gd name="T155" fmla="*/ 1057 w 1057"/>
                <a:gd name="T156" fmla="*/ 1001 h 10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57" h="1001">
                  <a:moveTo>
                    <a:pt x="952" y="776"/>
                  </a:moveTo>
                  <a:lnTo>
                    <a:pt x="944" y="784"/>
                  </a:lnTo>
                  <a:lnTo>
                    <a:pt x="928" y="784"/>
                  </a:lnTo>
                  <a:lnTo>
                    <a:pt x="920" y="808"/>
                  </a:lnTo>
                  <a:lnTo>
                    <a:pt x="912" y="808"/>
                  </a:lnTo>
                  <a:lnTo>
                    <a:pt x="888" y="808"/>
                  </a:lnTo>
                  <a:lnTo>
                    <a:pt x="880" y="816"/>
                  </a:lnTo>
                  <a:lnTo>
                    <a:pt x="864" y="824"/>
                  </a:lnTo>
                  <a:lnTo>
                    <a:pt x="856" y="824"/>
                  </a:lnTo>
                  <a:lnTo>
                    <a:pt x="824" y="840"/>
                  </a:lnTo>
                  <a:lnTo>
                    <a:pt x="816" y="840"/>
                  </a:lnTo>
                  <a:lnTo>
                    <a:pt x="792" y="840"/>
                  </a:lnTo>
                  <a:lnTo>
                    <a:pt x="776" y="840"/>
                  </a:lnTo>
                  <a:lnTo>
                    <a:pt x="752" y="840"/>
                  </a:lnTo>
                  <a:lnTo>
                    <a:pt x="744" y="840"/>
                  </a:lnTo>
                  <a:lnTo>
                    <a:pt x="728" y="840"/>
                  </a:lnTo>
                  <a:lnTo>
                    <a:pt x="696" y="840"/>
                  </a:lnTo>
                  <a:lnTo>
                    <a:pt x="680" y="840"/>
                  </a:lnTo>
                  <a:lnTo>
                    <a:pt x="664" y="840"/>
                  </a:lnTo>
                  <a:lnTo>
                    <a:pt x="624" y="840"/>
                  </a:lnTo>
                  <a:lnTo>
                    <a:pt x="608" y="824"/>
                  </a:lnTo>
                  <a:lnTo>
                    <a:pt x="584" y="824"/>
                  </a:lnTo>
                  <a:lnTo>
                    <a:pt x="560" y="824"/>
                  </a:lnTo>
                  <a:lnTo>
                    <a:pt x="528" y="816"/>
                  </a:lnTo>
                  <a:lnTo>
                    <a:pt x="504" y="808"/>
                  </a:lnTo>
                  <a:lnTo>
                    <a:pt x="472" y="808"/>
                  </a:lnTo>
                  <a:lnTo>
                    <a:pt x="456" y="784"/>
                  </a:lnTo>
                  <a:lnTo>
                    <a:pt x="448" y="784"/>
                  </a:lnTo>
                  <a:lnTo>
                    <a:pt x="416" y="768"/>
                  </a:lnTo>
                  <a:lnTo>
                    <a:pt x="400" y="752"/>
                  </a:lnTo>
                  <a:lnTo>
                    <a:pt x="384" y="744"/>
                  </a:lnTo>
                  <a:lnTo>
                    <a:pt x="360" y="712"/>
                  </a:lnTo>
                  <a:lnTo>
                    <a:pt x="336" y="696"/>
                  </a:lnTo>
                  <a:lnTo>
                    <a:pt x="328" y="680"/>
                  </a:lnTo>
                  <a:lnTo>
                    <a:pt x="320" y="664"/>
                  </a:lnTo>
                  <a:lnTo>
                    <a:pt x="304" y="648"/>
                  </a:lnTo>
                  <a:lnTo>
                    <a:pt x="296" y="632"/>
                  </a:lnTo>
                  <a:lnTo>
                    <a:pt x="288" y="624"/>
                  </a:lnTo>
                  <a:lnTo>
                    <a:pt x="280" y="616"/>
                  </a:lnTo>
                  <a:lnTo>
                    <a:pt x="280" y="592"/>
                  </a:lnTo>
                  <a:lnTo>
                    <a:pt x="264" y="592"/>
                  </a:lnTo>
                  <a:lnTo>
                    <a:pt x="256" y="576"/>
                  </a:lnTo>
                  <a:lnTo>
                    <a:pt x="248" y="560"/>
                  </a:lnTo>
                  <a:lnTo>
                    <a:pt x="248" y="544"/>
                  </a:lnTo>
                  <a:lnTo>
                    <a:pt x="232" y="536"/>
                  </a:lnTo>
                  <a:lnTo>
                    <a:pt x="232" y="520"/>
                  </a:lnTo>
                  <a:lnTo>
                    <a:pt x="224" y="512"/>
                  </a:lnTo>
                  <a:lnTo>
                    <a:pt x="224" y="504"/>
                  </a:lnTo>
                  <a:lnTo>
                    <a:pt x="224" y="480"/>
                  </a:lnTo>
                  <a:lnTo>
                    <a:pt x="224" y="472"/>
                  </a:lnTo>
                  <a:lnTo>
                    <a:pt x="216" y="464"/>
                  </a:lnTo>
                  <a:lnTo>
                    <a:pt x="216" y="456"/>
                  </a:lnTo>
                  <a:lnTo>
                    <a:pt x="200" y="440"/>
                  </a:lnTo>
                  <a:lnTo>
                    <a:pt x="200" y="424"/>
                  </a:lnTo>
                  <a:lnTo>
                    <a:pt x="200" y="416"/>
                  </a:lnTo>
                  <a:lnTo>
                    <a:pt x="192" y="416"/>
                  </a:lnTo>
                  <a:lnTo>
                    <a:pt x="192" y="400"/>
                  </a:lnTo>
                  <a:lnTo>
                    <a:pt x="192" y="392"/>
                  </a:lnTo>
                  <a:lnTo>
                    <a:pt x="192" y="384"/>
                  </a:lnTo>
                  <a:lnTo>
                    <a:pt x="192" y="360"/>
                  </a:lnTo>
                  <a:lnTo>
                    <a:pt x="192" y="352"/>
                  </a:lnTo>
                  <a:lnTo>
                    <a:pt x="192" y="344"/>
                  </a:lnTo>
                  <a:lnTo>
                    <a:pt x="192" y="328"/>
                  </a:lnTo>
                  <a:lnTo>
                    <a:pt x="192" y="320"/>
                  </a:lnTo>
                  <a:lnTo>
                    <a:pt x="184" y="288"/>
                  </a:lnTo>
                  <a:lnTo>
                    <a:pt x="184" y="280"/>
                  </a:lnTo>
                  <a:lnTo>
                    <a:pt x="184" y="272"/>
                  </a:lnTo>
                  <a:lnTo>
                    <a:pt x="184" y="264"/>
                  </a:lnTo>
                  <a:lnTo>
                    <a:pt x="184" y="240"/>
                  </a:lnTo>
                  <a:lnTo>
                    <a:pt x="184" y="232"/>
                  </a:lnTo>
                  <a:lnTo>
                    <a:pt x="168" y="232"/>
                  </a:lnTo>
                  <a:lnTo>
                    <a:pt x="168" y="224"/>
                  </a:lnTo>
                  <a:lnTo>
                    <a:pt x="168" y="208"/>
                  </a:lnTo>
                  <a:lnTo>
                    <a:pt x="168" y="184"/>
                  </a:lnTo>
                  <a:lnTo>
                    <a:pt x="168" y="160"/>
                  </a:lnTo>
                  <a:lnTo>
                    <a:pt x="168" y="152"/>
                  </a:lnTo>
                  <a:lnTo>
                    <a:pt x="168" y="120"/>
                  </a:lnTo>
                  <a:lnTo>
                    <a:pt x="168" y="112"/>
                  </a:lnTo>
                  <a:lnTo>
                    <a:pt x="168" y="88"/>
                  </a:lnTo>
                  <a:lnTo>
                    <a:pt x="160" y="56"/>
                  </a:lnTo>
                  <a:lnTo>
                    <a:pt x="160" y="48"/>
                  </a:lnTo>
                  <a:lnTo>
                    <a:pt x="160" y="40"/>
                  </a:lnTo>
                  <a:lnTo>
                    <a:pt x="160" y="32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0" y="40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16" y="112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16" y="152"/>
                  </a:lnTo>
                  <a:lnTo>
                    <a:pt x="16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16" y="200"/>
                  </a:lnTo>
                  <a:lnTo>
                    <a:pt x="16" y="208"/>
                  </a:lnTo>
                  <a:lnTo>
                    <a:pt x="16" y="224"/>
                  </a:lnTo>
                  <a:lnTo>
                    <a:pt x="24" y="240"/>
                  </a:lnTo>
                  <a:lnTo>
                    <a:pt x="24" y="272"/>
                  </a:lnTo>
                  <a:lnTo>
                    <a:pt x="24" y="304"/>
                  </a:lnTo>
                  <a:lnTo>
                    <a:pt x="24" y="344"/>
                  </a:lnTo>
                  <a:lnTo>
                    <a:pt x="24" y="352"/>
                  </a:lnTo>
                  <a:lnTo>
                    <a:pt x="24" y="360"/>
                  </a:lnTo>
                  <a:lnTo>
                    <a:pt x="24" y="384"/>
                  </a:lnTo>
                  <a:lnTo>
                    <a:pt x="32" y="392"/>
                  </a:lnTo>
                  <a:lnTo>
                    <a:pt x="32" y="400"/>
                  </a:lnTo>
                  <a:lnTo>
                    <a:pt x="32" y="424"/>
                  </a:lnTo>
                  <a:lnTo>
                    <a:pt x="32" y="440"/>
                  </a:lnTo>
                  <a:lnTo>
                    <a:pt x="48" y="456"/>
                  </a:lnTo>
                  <a:lnTo>
                    <a:pt x="48" y="472"/>
                  </a:lnTo>
                  <a:lnTo>
                    <a:pt x="56" y="504"/>
                  </a:lnTo>
                  <a:lnTo>
                    <a:pt x="64" y="520"/>
                  </a:lnTo>
                  <a:lnTo>
                    <a:pt x="64" y="544"/>
                  </a:lnTo>
                  <a:lnTo>
                    <a:pt x="80" y="576"/>
                  </a:lnTo>
                  <a:lnTo>
                    <a:pt x="88" y="584"/>
                  </a:lnTo>
                  <a:lnTo>
                    <a:pt x="88" y="592"/>
                  </a:lnTo>
                  <a:lnTo>
                    <a:pt x="96" y="632"/>
                  </a:lnTo>
                  <a:lnTo>
                    <a:pt x="120" y="656"/>
                  </a:lnTo>
                  <a:lnTo>
                    <a:pt x="128" y="664"/>
                  </a:lnTo>
                  <a:lnTo>
                    <a:pt x="136" y="696"/>
                  </a:lnTo>
                  <a:lnTo>
                    <a:pt x="136" y="712"/>
                  </a:lnTo>
                  <a:lnTo>
                    <a:pt x="152" y="736"/>
                  </a:lnTo>
                  <a:lnTo>
                    <a:pt x="160" y="744"/>
                  </a:lnTo>
                  <a:lnTo>
                    <a:pt x="168" y="768"/>
                  </a:lnTo>
                  <a:lnTo>
                    <a:pt x="184" y="776"/>
                  </a:lnTo>
                  <a:lnTo>
                    <a:pt x="184" y="784"/>
                  </a:lnTo>
                  <a:lnTo>
                    <a:pt x="192" y="816"/>
                  </a:lnTo>
                  <a:lnTo>
                    <a:pt x="216" y="824"/>
                  </a:lnTo>
                  <a:lnTo>
                    <a:pt x="224" y="856"/>
                  </a:lnTo>
                  <a:lnTo>
                    <a:pt x="232" y="864"/>
                  </a:lnTo>
                  <a:lnTo>
                    <a:pt x="248" y="872"/>
                  </a:lnTo>
                  <a:lnTo>
                    <a:pt x="256" y="888"/>
                  </a:lnTo>
                  <a:lnTo>
                    <a:pt x="264" y="888"/>
                  </a:lnTo>
                  <a:lnTo>
                    <a:pt x="280" y="896"/>
                  </a:lnTo>
                  <a:lnTo>
                    <a:pt x="296" y="896"/>
                  </a:lnTo>
                  <a:lnTo>
                    <a:pt x="320" y="928"/>
                  </a:lnTo>
                  <a:lnTo>
                    <a:pt x="328" y="928"/>
                  </a:lnTo>
                  <a:lnTo>
                    <a:pt x="336" y="936"/>
                  </a:lnTo>
                  <a:lnTo>
                    <a:pt x="352" y="936"/>
                  </a:lnTo>
                  <a:lnTo>
                    <a:pt x="368" y="944"/>
                  </a:lnTo>
                  <a:lnTo>
                    <a:pt x="384" y="960"/>
                  </a:lnTo>
                  <a:lnTo>
                    <a:pt x="400" y="960"/>
                  </a:lnTo>
                  <a:lnTo>
                    <a:pt x="416" y="960"/>
                  </a:lnTo>
                  <a:lnTo>
                    <a:pt x="424" y="960"/>
                  </a:lnTo>
                  <a:lnTo>
                    <a:pt x="432" y="976"/>
                  </a:lnTo>
                  <a:lnTo>
                    <a:pt x="448" y="976"/>
                  </a:lnTo>
                  <a:lnTo>
                    <a:pt x="456" y="976"/>
                  </a:lnTo>
                  <a:lnTo>
                    <a:pt x="464" y="976"/>
                  </a:lnTo>
                  <a:lnTo>
                    <a:pt x="472" y="976"/>
                  </a:lnTo>
                  <a:lnTo>
                    <a:pt x="488" y="976"/>
                  </a:lnTo>
                  <a:lnTo>
                    <a:pt x="488" y="984"/>
                  </a:lnTo>
                  <a:lnTo>
                    <a:pt x="496" y="984"/>
                  </a:lnTo>
                  <a:lnTo>
                    <a:pt x="520" y="984"/>
                  </a:lnTo>
                  <a:lnTo>
                    <a:pt x="528" y="984"/>
                  </a:lnTo>
                  <a:lnTo>
                    <a:pt x="552" y="1000"/>
                  </a:lnTo>
                  <a:lnTo>
                    <a:pt x="576" y="1000"/>
                  </a:lnTo>
                  <a:lnTo>
                    <a:pt x="584" y="1000"/>
                  </a:lnTo>
                  <a:lnTo>
                    <a:pt x="592" y="1000"/>
                  </a:lnTo>
                  <a:lnTo>
                    <a:pt x="616" y="1000"/>
                  </a:lnTo>
                  <a:lnTo>
                    <a:pt x="632" y="1000"/>
                  </a:lnTo>
                  <a:lnTo>
                    <a:pt x="656" y="1000"/>
                  </a:lnTo>
                  <a:lnTo>
                    <a:pt x="664" y="1000"/>
                  </a:lnTo>
                  <a:lnTo>
                    <a:pt x="680" y="1000"/>
                  </a:lnTo>
                  <a:lnTo>
                    <a:pt x="688" y="1000"/>
                  </a:lnTo>
                  <a:lnTo>
                    <a:pt x="696" y="1000"/>
                  </a:lnTo>
                  <a:lnTo>
                    <a:pt x="720" y="1000"/>
                  </a:lnTo>
                  <a:lnTo>
                    <a:pt x="744" y="1000"/>
                  </a:lnTo>
                  <a:lnTo>
                    <a:pt x="752" y="1000"/>
                  </a:lnTo>
                  <a:lnTo>
                    <a:pt x="760" y="1000"/>
                  </a:lnTo>
                  <a:lnTo>
                    <a:pt x="776" y="1000"/>
                  </a:lnTo>
                  <a:lnTo>
                    <a:pt x="784" y="1000"/>
                  </a:lnTo>
                  <a:lnTo>
                    <a:pt x="816" y="984"/>
                  </a:lnTo>
                  <a:lnTo>
                    <a:pt x="824" y="984"/>
                  </a:lnTo>
                  <a:lnTo>
                    <a:pt x="848" y="984"/>
                  </a:lnTo>
                  <a:lnTo>
                    <a:pt x="864" y="976"/>
                  </a:lnTo>
                  <a:lnTo>
                    <a:pt x="880" y="976"/>
                  </a:lnTo>
                  <a:lnTo>
                    <a:pt x="888" y="960"/>
                  </a:lnTo>
                  <a:lnTo>
                    <a:pt x="912" y="960"/>
                  </a:lnTo>
                  <a:lnTo>
                    <a:pt x="928" y="944"/>
                  </a:lnTo>
                  <a:lnTo>
                    <a:pt x="944" y="944"/>
                  </a:lnTo>
                  <a:lnTo>
                    <a:pt x="952" y="944"/>
                  </a:lnTo>
                  <a:lnTo>
                    <a:pt x="952" y="936"/>
                  </a:lnTo>
                  <a:lnTo>
                    <a:pt x="960" y="936"/>
                  </a:lnTo>
                  <a:lnTo>
                    <a:pt x="968" y="928"/>
                  </a:lnTo>
                  <a:lnTo>
                    <a:pt x="992" y="928"/>
                  </a:lnTo>
                  <a:lnTo>
                    <a:pt x="1000" y="904"/>
                  </a:lnTo>
                  <a:lnTo>
                    <a:pt x="1000" y="896"/>
                  </a:lnTo>
                  <a:lnTo>
                    <a:pt x="1016" y="888"/>
                  </a:lnTo>
                  <a:lnTo>
                    <a:pt x="1024" y="888"/>
                  </a:lnTo>
                  <a:lnTo>
                    <a:pt x="1024" y="872"/>
                  </a:lnTo>
                  <a:lnTo>
                    <a:pt x="1032" y="872"/>
                  </a:lnTo>
                  <a:lnTo>
                    <a:pt x="1048" y="864"/>
                  </a:lnTo>
                  <a:lnTo>
                    <a:pt x="1056" y="864"/>
                  </a:lnTo>
                </a:path>
              </a:pathLst>
            </a:custGeom>
            <a:solidFill>
              <a:srgbClr val="EBC494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13" name="Freeform 9">
              <a:extLst>
                <a:ext uri="{FF2B5EF4-FFF2-40B4-BE49-F238E27FC236}">
                  <a16:creationId xmlns:a16="http://schemas.microsoft.com/office/drawing/2014/main" id="{42CC452D-13D3-2BFB-674E-2F124B62C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936"/>
              <a:ext cx="1025" cy="1585"/>
            </a:xfrm>
            <a:custGeom>
              <a:avLst/>
              <a:gdLst>
                <a:gd name="T0" fmla="*/ 24 w 1025"/>
                <a:gd name="T1" fmla="*/ 104 h 1585"/>
                <a:gd name="T2" fmla="*/ 40 w 1025"/>
                <a:gd name="T3" fmla="*/ 120 h 1585"/>
                <a:gd name="T4" fmla="*/ 72 w 1025"/>
                <a:gd name="T5" fmla="*/ 120 h 1585"/>
                <a:gd name="T6" fmla="*/ 96 w 1025"/>
                <a:gd name="T7" fmla="*/ 104 h 1585"/>
                <a:gd name="T8" fmla="*/ 120 w 1025"/>
                <a:gd name="T9" fmla="*/ 88 h 1585"/>
                <a:gd name="T10" fmla="*/ 152 w 1025"/>
                <a:gd name="T11" fmla="*/ 64 h 1585"/>
                <a:gd name="T12" fmla="*/ 184 w 1025"/>
                <a:gd name="T13" fmla="*/ 56 h 1585"/>
                <a:gd name="T14" fmla="*/ 200 w 1025"/>
                <a:gd name="T15" fmla="*/ 40 h 1585"/>
                <a:gd name="T16" fmla="*/ 232 w 1025"/>
                <a:gd name="T17" fmla="*/ 32 h 1585"/>
                <a:gd name="T18" fmla="*/ 256 w 1025"/>
                <a:gd name="T19" fmla="*/ 8 h 1585"/>
                <a:gd name="T20" fmla="*/ 296 w 1025"/>
                <a:gd name="T21" fmla="*/ 0 h 1585"/>
                <a:gd name="T22" fmla="*/ 328 w 1025"/>
                <a:gd name="T23" fmla="*/ 0 h 1585"/>
                <a:gd name="T24" fmla="*/ 360 w 1025"/>
                <a:gd name="T25" fmla="*/ 8 h 1585"/>
                <a:gd name="T26" fmla="*/ 392 w 1025"/>
                <a:gd name="T27" fmla="*/ 32 h 1585"/>
                <a:gd name="T28" fmla="*/ 424 w 1025"/>
                <a:gd name="T29" fmla="*/ 40 h 1585"/>
                <a:gd name="T30" fmla="*/ 440 w 1025"/>
                <a:gd name="T31" fmla="*/ 64 h 1585"/>
                <a:gd name="T32" fmla="*/ 464 w 1025"/>
                <a:gd name="T33" fmla="*/ 72 h 1585"/>
                <a:gd name="T34" fmla="*/ 488 w 1025"/>
                <a:gd name="T35" fmla="*/ 104 h 1585"/>
                <a:gd name="T36" fmla="*/ 504 w 1025"/>
                <a:gd name="T37" fmla="*/ 136 h 1585"/>
                <a:gd name="T38" fmla="*/ 528 w 1025"/>
                <a:gd name="T39" fmla="*/ 160 h 1585"/>
                <a:gd name="T40" fmla="*/ 544 w 1025"/>
                <a:gd name="T41" fmla="*/ 176 h 1585"/>
                <a:gd name="T42" fmla="*/ 568 w 1025"/>
                <a:gd name="T43" fmla="*/ 208 h 1585"/>
                <a:gd name="T44" fmla="*/ 600 w 1025"/>
                <a:gd name="T45" fmla="*/ 232 h 1585"/>
                <a:gd name="T46" fmla="*/ 624 w 1025"/>
                <a:gd name="T47" fmla="*/ 256 h 1585"/>
                <a:gd name="T48" fmla="*/ 640 w 1025"/>
                <a:gd name="T49" fmla="*/ 272 h 1585"/>
                <a:gd name="T50" fmla="*/ 664 w 1025"/>
                <a:gd name="T51" fmla="*/ 304 h 1585"/>
                <a:gd name="T52" fmla="*/ 688 w 1025"/>
                <a:gd name="T53" fmla="*/ 320 h 1585"/>
                <a:gd name="T54" fmla="*/ 712 w 1025"/>
                <a:gd name="T55" fmla="*/ 344 h 1585"/>
                <a:gd name="T56" fmla="*/ 736 w 1025"/>
                <a:gd name="T57" fmla="*/ 368 h 1585"/>
                <a:gd name="T58" fmla="*/ 744 w 1025"/>
                <a:gd name="T59" fmla="*/ 392 h 1585"/>
                <a:gd name="T60" fmla="*/ 776 w 1025"/>
                <a:gd name="T61" fmla="*/ 456 h 1585"/>
                <a:gd name="T62" fmla="*/ 808 w 1025"/>
                <a:gd name="T63" fmla="*/ 488 h 1585"/>
                <a:gd name="T64" fmla="*/ 840 w 1025"/>
                <a:gd name="T65" fmla="*/ 512 h 1585"/>
                <a:gd name="T66" fmla="*/ 872 w 1025"/>
                <a:gd name="T67" fmla="*/ 544 h 1585"/>
                <a:gd name="T68" fmla="*/ 912 w 1025"/>
                <a:gd name="T69" fmla="*/ 592 h 1585"/>
                <a:gd name="T70" fmla="*/ 960 w 1025"/>
                <a:gd name="T71" fmla="*/ 656 h 1585"/>
                <a:gd name="T72" fmla="*/ 976 w 1025"/>
                <a:gd name="T73" fmla="*/ 696 h 1585"/>
                <a:gd name="T74" fmla="*/ 1000 w 1025"/>
                <a:gd name="T75" fmla="*/ 768 h 1585"/>
                <a:gd name="T76" fmla="*/ 1008 w 1025"/>
                <a:gd name="T77" fmla="*/ 832 h 1585"/>
                <a:gd name="T78" fmla="*/ 1024 w 1025"/>
                <a:gd name="T79" fmla="*/ 872 h 1585"/>
                <a:gd name="T80" fmla="*/ 1024 w 1025"/>
                <a:gd name="T81" fmla="*/ 936 h 1585"/>
                <a:gd name="T82" fmla="*/ 1008 w 1025"/>
                <a:gd name="T83" fmla="*/ 992 h 1585"/>
                <a:gd name="T84" fmla="*/ 968 w 1025"/>
                <a:gd name="T85" fmla="*/ 1144 h 1585"/>
                <a:gd name="T86" fmla="*/ 928 w 1025"/>
                <a:gd name="T87" fmla="*/ 1240 h 1585"/>
                <a:gd name="T88" fmla="*/ 856 w 1025"/>
                <a:gd name="T89" fmla="*/ 1312 h 1585"/>
                <a:gd name="T90" fmla="*/ 808 w 1025"/>
                <a:gd name="T91" fmla="*/ 1368 h 1585"/>
                <a:gd name="T92" fmla="*/ 744 w 1025"/>
                <a:gd name="T93" fmla="*/ 1416 h 1585"/>
                <a:gd name="T94" fmla="*/ 656 w 1025"/>
                <a:gd name="T95" fmla="*/ 1480 h 1585"/>
                <a:gd name="T96" fmla="*/ 568 w 1025"/>
                <a:gd name="T97" fmla="*/ 1528 h 1585"/>
                <a:gd name="T98" fmla="*/ 488 w 1025"/>
                <a:gd name="T99" fmla="*/ 1552 h 1585"/>
                <a:gd name="T100" fmla="*/ 408 w 1025"/>
                <a:gd name="T101" fmla="*/ 1568 h 1585"/>
                <a:gd name="T102" fmla="*/ 376 w 1025"/>
                <a:gd name="T103" fmla="*/ 1584 h 1585"/>
                <a:gd name="T104" fmla="*/ 320 w 1025"/>
                <a:gd name="T105" fmla="*/ 1584 h 1585"/>
                <a:gd name="T106" fmla="*/ 224 w 1025"/>
                <a:gd name="T107" fmla="*/ 1576 h 1585"/>
                <a:gd name="T108" fmla="*/ 184 w 1025"/>
                <a:gd name="T109" fmla="*/ 1568 h 1585"/>
                <a:gd name="T110" fmla="*/ 152 w 1025"/>
                <a:gd name="T111" fmla="*/ 1552 h 1585"/>
                <a:gd name="T112" fmla="*/ 120 w 1025"/>
                <a:gd name="T113" fmla="*/ 1528 h 1585"/>
                <a:gd name="T114" fmla="*/ 88 w 1025"/>
                <a:gd name="T115" fmla="*/ 1496 h 1585"/>
                <a:gd name="T116" fmla="*/ 56 w 1025"/>
                <a:gd name="T117" fmla="*/ 1472 h 1585"/>
                <a:gd name="T118" fmla="*/ 32 w 1025"/>
                <a:gd name="T119" fmla="*/ 1448 h 1585"/>
                <a:gd name="T120" fmla="*/ 16 w 1025"/>
                <a:gd name="T121" fmla="*/ 1440 h 15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5"/>
                <a:gd name="T184" fmla="*/ 0 h 1585"/>
                <a:gd name="T185" fmla="*/ 1025 w 1025"/>
                <a:gd name="T186" fmla="*/ 1585 h 15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5" h="1585">
                  <a:moveTo>
                    <a:pt x="0" y="104"/>
                  </a:moveTo>
                  <a:lnTo>
                    <a:pt x="16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56" y="120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88" y="120"/>
                  </a:lnTo>
                  <a:lnTo>
                    <a:pt x="88" y="104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28" y="88"/>
                  </a:lnTo>
                  <a:lnTo>
                    <a:pt x="136" y="72"/>
                  </a:lnTo>
                  <a:lnTo>
                    <a:pt x="152" y="64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84" y="56"/>
                  </a:lnTo>
                  <a:lnTo>
                    <a:pt x="184" y="40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32"/>
                  </a:lnTo>
                  <a:lnTo>
                    <a:pt x="224" y="32"/>
                  </a:lnTo>
                  <a:lnTo>
                    <a:pt x="232" y="32"/>
                  </a:lnTo>
                  <a:lnTo>
                    <a:pt x="232" y="24"/>
                  </a:lnTo>
                  <a:lnTo>
                    <a:pt x="240" y="24"/>
                  </a:lnTo>
                  <a:lnTo>
                    <a:pt x="256" y="8"/>
                  </a:lnTo>
                  <a:lnTo>
                    <a:pt x="272" y="8"/>
                  </a:lnTo>
                  <a:lnTo>
                    <a:pt x="288" y="8"/>
                  </a:lnTo>
                  <a:lnTo>
                    <a:pt x="296" y="0"/>
                  </a:lnTo>
                  <a:lnTo>
                    <a:pt x="304" y="0"/>
                  </a:lnTo>
                  <a:lnTo>
                    <a:pt x="320" y="0"/>
                  </a:lnTo>
                  <a:lnTo>
                    <a:pt x="328" y="0"/>
                  </a:lnTo>
                  <a:lnTo>
                    <a:pt x="336" y="8"/>
                  </a:lnTo>
                  <a:lnTo>
                    <a:pt x="352" y="8"/>
                  </a:lnTo>
                  <a:lnTo>
                    <a:pt x="360" y="8"/>
                  </a:lnTo>
                  <a:lnTo>
                    <a:pt x="368" y="24"/>
                  </a:lnTo>
                  <a:lnTo>
                    <a:pt x="376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40"/>
                  </a:lnTo>
                  <a:lnTo>
                    <a:pt x="424" y="40"/>
                  </a:lnTo>
                  <a:lnTo>
                    <a:pt x="432" y="56"/>
                  </a:lnTo>
                  <a:lnTo>
                    <a:pt x="432" y="64"/>
                  </a:lnTo>
                  <a:lnTo>
                    <a:pt x="440" y="64"/>
                  </a:lnTo>
                  <a:lnTo>
                    <a:pt x="440" y="72"/>
                  </a:lnTo>
                  <a:lnTo>
                    <a:pt x="456" y="72"/>
                  </a:lnTo>
                  <a:lnTo>
                    <a:pt x="464" y="72"/>
                  </a:lnTo>
                  <a:lnTo>
                    <a:pt x="464" y="88"/>
                  </a:lnTo>
                  <a:lnTo>
                    <a:pt x="472" y="96"/>
                  </a:lnTo>
                  <a:lnTo>
                    <a:pt x="488" y="104"/>
                  </a:lnTo>
                  <a:lnTo>
                    <a:pt x="496" y="120"/>
                  </a:lnTo>
                  <a:lnTo>
                    <a:pt x="504" y="120"/>
                  </a:lnTo>
                  <a:lnTo>
                    <a:pt x="504" y="136"/>
                  </a:lnTo>
                  <a:lnTo>
                    <a:pt x="520" y="136"/>
                  </a:lnTo>
                  <a:lnTo>
                    <a:pt x="520" y="152"/>
                  </a:lnTo>
                  <a:lnTo>
                    <a:pt x="528" y="160"/>
                  </a:lnTo>
                  <a:lnTo>
                    <a:pt x="536" y="168"/>
                  </a:lnTo>
                  <a:lnTo>
                    <a:pt x="536" y="176"/>
                  </a:lnTo>
                  <a:lnTo>
                    <a:pt x="544" y="176"/>
                  </a:lnTo>
                  <a:lnTo>
                    <a:pt x="544" y="192"/>
                  </a:lnTo>
                  <a:lnTo>
                    <a:pt x="560" y="200"/>
                  </a:lnTo>
                  <a:lnTo>
                    <a:pt x="568" y="208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8" y="240"/>
                  </a:lnTo>
                  <a:lnTo>
                    <a:pt x="624" y="256"/>
                  </a:lnTo>
                  <a:lnTo>
                    <a:pt x="632" y="264"/>
                  </a:lnTo>
                  <a:lnTo>
                    <a:pt x="640" y="264"/>
                  </a:lnTo>
                  <a:lnTo>
                    <a:pt x="640" y="272"/>
                  </a:lnTo>
                  <a:lnTo>
                    <a:pt x="656" y="288"/>
                  </a:lnTo>
                  <a:lnTo>
                    <a:pt x="664" y="296"/>
                  </a:lnTo>
                  <a:lnTo>
                    <a:pt x="664" y="304"/>
                  </a:lnTo>
                  <a:lnTo>
                    <a:pt x="672" y="304"/>
                  </a:lnTo>
                  <a:lnTo>
                    <a:pt x="672" y="320"/>
                  </a:lnTo>
                  <a:lnTo>
                    <a:pt x="688" y="320"/>
                  </a:lnTo>
                  <a:lnTo>
                    <a:pt x="696" y="328"/>
                  </a:lnTo>
                  <a:lnTo>
                    <a:pt x="704" y="336"/>
                  </a:lnTo>
                  <a:lnTo>
                    <a:pt x="712" y="344"/>
                  </a:lnTo>
                  <a:lnTo>
                    <a:pt x="712" y="360"/>
                  </a:lnTo>
                  <a:lnTo>
                    <a:pt x="728" y="360"/>
                  </a:lnTo>
                  <a:lnTo>
                    <a:pt x="736" y="368"/>
                  </a:lnTo>
                  <a:lnTo>
                    <a:pt x="736" y="376"/>
                  </a:lnTo>
                  <a:lnTo>
                    <a:pt x="744" y="376"/>
                  </a:lnTo>
                  <a:lnTo>
                    <a:pt x="744" y="392"/>
                  </a:lnTo>
                  <a:lnTo>
                    <a:pt x="760" y="408"/>
                  </a:lnTo>
                  <a:lnTo>
                    <a:pt x="768" y="432"/>
                  </a:lnTo>
                  <a:lnTo>
                    <a:pt x="776" y="456"/>
                  </a:lnTo>
                  <a:lnTo>
                    <a:pt x="792" y="464"/>
                  </a:lnTo>
                  <a:lnTo>
                    <a:pt x="800" y="472"/>
                  </a:lnTo>
                  <a:lnTo>
                    <a:pt x="808" y="488"/>
                  </a:lnTo>
                  <a:lnTo>
                    <a:pt x="824" y="496"/>
                  </a:lnTo>
                  <a:lnTo>
                    <a:pt x="824" y="504"/>
                  </a:lnTo>
                  <a:lnTo>
                    <a:pt x="840" y="512"/>
                  </a:lnTo>
                  <a:lnTo>
                    <a:pt x="840" y="528"/>
                  </a:lnTo>
                  <a:lnTo>
                    <a:pt x="864" y="536"/>
                  </a:lnTo>
                  <a:lnTo>
                    <a:pt x="872" y="544"/>
                  </a:lnTo>
                  <a:lnTo>
                    <a:pt x="896" y="568"/>
                  </a:lnTo>
                  <a:lnTo>
                    <a:pt x="904" y="576"/>
                  </a:lnTo>
                  <a:lnTo>
                    <a:pt x="912" y="592"/>
                  </a:lnTo>
                  <a:lnTo>
                    <a:pt x="928" y="608"/>
                  </a:lnTo>
                  <a:lnTo>
                    <a:pt x="944" y="632"/>
                  </a:lnTo>
                  <a:lnTo>
                    <a:pt x="960" y="656"/>
                  </a:lnTo>
                  <a:lnTo>
                    <a:pt x="968" y="664"/>
                  </a:lnTo>
                  <a:lnTo>
                    <a:pt x="968" y="672"/>
                  </a:lnTo>
                  <a:lnTo>
                    <a:pt x="976" y="696"/>
                  </a:lnTo>
                  <a:lnTo>
                    <a:pt x="992" y="712"/>
                  </a:lnTo>
                  <a:lnTo>
                    <a:pt x="1000" y="736"/>
                  </a:lnTo>
                  <a:lnTo>
                    <a:pt x="1000" y="768"/>
                  </a:lnTo>
                  <a:lnTo>
                    <a:pt x="1008" y="792"/>
                  </a:lnTo>
                  <a:lnTo>
                    <a:pt x="1008" y="824"/>
                  </a:lnTo>
                  <a:lnTo>
                    <a:pt x="1008" y="832"/>
                  </a:lnTo>
                  <a:lnTo>
                    <a:pt x="1008" y="840"/>
                  </a:lnTo>
                  <a:lnTo>
                    <a:pt x="1008" y="856"/>
                  </a:lnTo>
                  <a:lnTo>
                    <a:pt x="1024" y="872"/>
                  </a:lnTo>
                  <a:lnTo>
                    <a:pt x="1024" y="880"/>
                  </a:lnTo>
                  <a:lnTo>
                    <a:pt x="1024" y="912"/>
                  </a:lnTo>
                  <a:lnTo>
                    <a:pt x="1024" y="936"/>
                  </a:lnTo>
                  <a:lnTo>
                    <a:pt x="1024" y="944"/>
                  </a:lnTo>
                  <a:lnTo>
                    <a:pt x="1024" y="960"/>
                  </a:lnTo>
                  <a:lnTo>
                    <a:pt x="1008" y="992"/>
                  </a:lnTo>
                  <a:lnTo>
                    <a:pt x="1008" y="1008"/>
                  </a:lnTo>
                  <a:lnTo>
                    <a:pt x="976" y="1128"/>
                  </a:lnTo>
                  <a:lnTo>
                    <a:pt x="968" y="1144"/>
                  </a:lnTo>
                  <a:lnTo>
                    <a:pt x="960" y="1192"/>
                  </a:lnTo>
                  <a:lnTo>
                    <a:pt x="936" y="1208"/>
                  </a:lnTo>
                  <a:lnTo>
                    <a:pt x="928" y="1240"/>
                  </a:lnTo>
                  <a:lnTo>
                    <a:pt x="904" y="1264"/>
                  </a:lnTo>
                  <a:lnTo>
                    <a:pt x="880" y="1296"/>
                  </a:lnTo>
                  <a:lnTo>
                    <a:pt x="856" y="1312"/>
                  </a:lnTo>
                  <a:lnTo>
                    <a:pt x="840" y="1328"/>
                  </a:lnTo>
                  <a:lnTo>
                    <a:pt x="832" y="1344"/>
                  </a:lnTo>
                  <a:lnTo>
                    <a:pt x="808" y="1368"/>
                  </a:lnTo>
                  <a:lnTo>
                    <a:pt x="792" y="1384"/>
                  </a:lnTo>
                  <a:lnTo>
                    <a:pt x="768" y="1408"/>
                  </a:lnTo>
                  <a:lnTo>
                    <a:pt x="744" y="1416"/>
                  </a:lnTo>
                  <a:lnTo>
                    <a:pt x="704" y="1448"/>
                  </a:lnTo>
                  <a:lnTo>
                    <a:pt x="688" y="1464"/>
                  </a:lnTo>
                  <a:lnTo>
                    <a:pt x="656" y="1480"/>
                  </a:lnTo>
                  <a:lnTo>
                    <a:pt x="632" y="1496"/>
                  </a:lnTo>
                  <a:lnTo>
                    <a:pt x="608" y="1504"/>
                  </a:lnTo>
                  <a:lnTo>
                    <a:pt x="568" y="1528"/>
                  </a:lnTo>
                  <a:lnTo>
                    <a:pt x="544" y="1528"/>
                  </a:lnTo>
                  <a:lnTo>
                    <a:pt x="504" y="1544"/>
                  </a:lnTo>
                  <a:lnTo>
                    <a:pt x="488" y="1552"/>
                  </a:lnTo>
                  <a:lnTo>
                    <a:pt x="472" y="1552"/>
                  </a:lnTo>
                  <a:lnTo>
                    <a:pt x="440" y="1568"/>
                  </a:lnTo>
                  <a:lnTo>
                    <a:pt x="408" y="1568"/>
                  </a:lnTo>
                  <a:lnTo>
                    <a:pt x="400" y="1576"/>
                  </a:lnTo>
                  <a:lnTo>
                    <a:pt x="392" y="1576"/>
                  </a:lnTo>
                  <a:lnTo>
                    <a:pt x="376" y="1584"/>
                  </a:lnTo>
                  <a:lnTo>
                    <a:pt x="368" y="1584"/>
                  </a:lnTo>
                  <a:lnTo>
                    <a:pt x="336" y="1584"/>
                  </a:lnTo>
                  <a:lnTo>
                    <a:pt x="320" y="1584"/>
                  </a:lnTo>
                  <a:lnTo>
                    <a:pt x="296" y="1584"/>
                  </a:lnTo>
                  <a:lnTo>
                    <a:pt x="256" y="1584"/>
                  </a:lnTo>
                  <a:lnTo>
                    <a:pt x="224" y="1576"/>
                  </a:lnTo>
                  <a:lnTo>
                    <a:pt x="208" y="1576"/>
                  </a:lnTo>
                  <a:lnTo>
                    <a:pt x="200" y="1576"/>
                  </a:lnTo>
                  <a:lnTo>
                    <a:pt x="184" y="1568"/>
                  </a:lnTo>
                  <a:lnTo>
                    <a:pt x="168" y="1568"/>
                  </a:lnTo>
                  <a:lnTo>
                    <a:pt x="160" y="1552"/>
                  </a:lnTo>
                  <a:lnTo>
                    <a:pt x="152" y="1552"/>
                  </a:lnTo>
                  <a:lnTo>
                    <a:pt x="136" y="1544"/>
                  </a:lnTo>
                  <a:lnTo>
                    <a:pt x="128" y="1536"/>
                  </a:lnTo>
                  <a:lnTo>
                    <a:pt x="120" y="1528"/>
                  </a:lnTo>
                  <a:lnTo>
                    <a:pt x="104" y="1512"/>
                  </a:lnTo>
                  <a:lnTo>
                    <a:pt x="96" y="1504"/>
                  </a:lnTo>
                  <a:lnTo>
                    <a:pt x="88" y="1496"/>
                  </a:lnTo>
                  <a:lnTo>
                    <a:pt x="72" y="1480"/>
                  </a:lnTo>
                  <a:lnTo>
                    <a:pt x="64" y="1472"/>
                  </a:lnTo>
                  <a:lnTo>
                    <a:pt x="56" y="1472"/>
                  </a:lnTo>
                  <a:lnTo>
                    <a:pt x="40" y="1464"/>
                  </a:lnTo>
                  <a:lnTo>
                    <a:pt x="32" y="1464"/>
                  </a:lnTo>
                  <a:lnTo>
                    <a:pt x="32" y="1448"/>
                  </a:lnTo>
                  <a:lnTo>
                    <a:pt x="32" y="1440"/>
                  </a:lnTo>
                  <a:lnTo>
                    <a:pt x="24" y="1440"/>
                  </a:lnTo>
                  <a:lnTo>
                    <a:pt x="16" y="1440"/>
                  </a:lnTo>
                </a:path>
              </a:pathLst>
            </a:custGeom>
            <a:solidFill>
              <a:srgbClr val="EBC494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6514" name="Freeform 10">
              <a:extLst>
                <a:ext uri="{FF2B5EF4-FFF2-40B4-BE49-F238E27FC236}">
                  <a16:creationId xmlns:a16="http://schemas.microsoft.com/office/drawing/2014/main" id="{EDF4D482-F79F-CACB-5DAD-E4FE8C629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2232"/>
              <a:ext cx="729" cy="961"/>
            </a:xfrm>
            <a:custGeom>
              <a:avLst/>
              <a:gdLst>
                <a:gd name="T0" fmla="*/ 32 w 729"/>
                <a:gd name="T1" fmla="*/ 224 h 961"/>
                <a:gd name="T2" fmla="*/ 56 w 729"/>
                <a:gd name="T3" fmla="*/ 240 h 961"/>
                <a:gd name="T4" fmla="*/ 88 w 729"/>
                <a:gd name="T5" fmla="*/ 240 h 961"/>
                <a:gd name="T6" fmla="*/ 104 w 729"/>
                <a:gd name="T7" fmla="*/ 224 h 961"/>
                <a:gd name="T8" fmla="*/ 128 w 729"/>
                <a:gd name="T9" fmla="*/ 216 h 961"/>
                <a:gd name="T10" fmla="*/ 152 w 729"/>
                <a:gd name="T11" fmla="*/ 200 h 961"/>
                <a:gd name="T12" fmla="*/ 184 w 729"/>
                <a:gd name="T13" fmla="*/ 176 h 961"/>
                <a:gd name="T14" fmla="*/ 200 w 729"/>
                <a:gd name="T15" fmla="*/ 144 h 961"/>
                <a:gd name="T16" fmla="*/ 224 w 729"/>
                <a:gd name="T17" fmla="*/ 112 h 961"/>
                <a:gd name="T18" fmla="*/ 256 w 729"/>
                <a:gd name="T19" fmla="*/ 80 h 961"/>
                <a:gd name="T20" fmla="*/ 288 w 729"/>
                <a:gd name="T21" fmla="*/ 48 h 961"/>
                <a:gd name="T22" fmla="*/ 304 w 729"/>
                <a:gd name="T23" fmla="*/ 32 h 961"/>
                <a:gd name="T24" fmla="*/ 328 w 729"/>
                <a:gd name="T25" fmla="*/ 8 h 961"/>
                <a:gd name="T26" fmla="*/ 368 w 729"/>
                <a:gd name="T27" fmla="*/ 0 h 961"/>
                <a:gd name="T28" fmla="*/ 400 w 729"/>
                <a:gd name="T29" fmla="*/ 0 h 961"/>
                <a:gd name="T30" fmla="*/ 440 w 729"/>
                <a:gd name="T31" fmla="*/ 8 h 961"/>
                <a:gd name="T32" fmla="*/ 472 w 729"/>
                <a:gd name="T33" fmla="*/ 16 h 961"/>
                <a:gd name="T34" fmla="*/ 528 w 729"/>
                <a:gd name="T35" fmla="*/ 32 h 961"/>
                <a:gd name="T36" fmla="*/ 560 w 729"/>
                <a:gd name="T37" fmla="*/ 48 h 961"/>
                <a:gd name="T38" fmla="*/ 600 w 729"/>
                <a:gd name="T39" fmla="*/ 56 h 961"/>
                <a:gd name="T40" fmla="*/ 608 w 729"/>
                <a:gd name="T41" fmla="*/ 88 h 961"/>
                <a:gd name="T42" fmla="*/ 600 w 729"/>
                <a:gd name="T43" fmla="*/ 120 h 961"/>
                <a:gd name="T44" fmla="*/ 568 w 729"/>
                <a:gd name="T45" fmla="*/ 168 h 961"/>
                <a:gd name="T46" fmla="*/ 536 w 729"/>
                <a:gd name="T47" fmla="*/ 184 h 961"/>
                <a:gd name="T48" fmla="*/ 496 w 729"/>
                <a:gd name="T49" fmla="*/ 240 h 961"/>
                <a:gd name="T50" fmla="*/ 440 w 729"/>
                <a:gd name="T51" fmla="*/ 280 h 961"/>
                <a:gd name="T52" fmla="*/ 408 w 729"/>
                <a:gd name="T53" fmla="*/ 336 h 961"/>
                <a:gd name="T54" fmla="*/ 408 w 729"/>
                <a:gd name="T55" fmla="*/ 384 h 961"/>
                <a:gd name="T56" fmla="*/ 440 w 729"/>
                <a:gd name="T57" fmla="*/ 424 h 961"/>
                <a:gd name="T58" fmla="*/ 488 w 729"/>
                <a:gd name="T59" fmla="*/ 448 h 961"/>
                <a:gd name="T60" fmla="*/ 544 w 729"/>
                <a:gd name="T61" fmla="*/ 488 h 961"/>
                <a:gd name="T62" fmla="*/ 600 w 729"/>
                <a:gd name="T63" fmla="*/ 520 h 961"/>
                <a:gd name="T64" fmla="*/ 656 w 729"/>
                <a:gd name="T65" fmla="*/ 568 h 961"/>
                <a:gd name="T66" fmla="*/ 672 w 729"/>
                <a:gd name="T67" fmla="*/ 592 h 961"/>
                <a:gd name="T68" fmla="*/ 696 w 729"/>
                <a:gd name="T69" fmla="*/ 616 h 961"/>
                <a:gd name="T70" fmla="*/ 712 w 729"/>
                <a:gd name="T71" fmla="*/ 648 h 961"/>
                <a:gd name="T72" fmla="*/ 728 w 729"/>
                <a:gd name="T73" fmla="*/ 680 h 961"/>
                <a:gd name="T74" fmla="*/ 728 w 729"/>
                <a:gd name="T75" fmla="*/ 736 h 961"/>
                <a:gd name="T76" fmla="*/ 728 w 729"/>
                <a:gd name="T77" fmla="*/ 816 h 961"/>
                <a:gd name="T78" fmla="*/ 712 w 729"/>
                <a:gd name="T79" fmla="*/ 888 h 961"/>
                <a:gd name="T80" fmla="*/ 696 w 729"/>
                <a:gd name="T81" fmla="*/ 928 h 961"/>
                <a:gd name="T82" fmla="*/ 664 w 729"/>
                <a:gd name="T83" fmla="*/ 952 h 961"/>
                <a:gd name="T84" fmla="*/ 624 w 729"/>
                <a:gd name="T85" fmla="*/ 952 h 961"/>
                <a:gd name="T86" fmla="*/ 568 w 729"/>
                <a:gd name="T87" fmla="*/ 960 h 961"/>
                <a:gd name="T88" fmla="*/ 528 w 729"/>
                <a:gd name="T89" fmla="*/ 960 h 961"/>
                <a:gd name="T90" fmla="*/ 472 w 729"/>
                <a:gd name="T91" fmla="*/ 960 h 961"/>
                <a:gd name="T92" fmla="*/ 440 w 729"/>
                <a:gd name="T93" fmla="*/ 960 h 961"/>
                <a:gd name="T94" fmla="*/ 408 w 729"/>
                <a:gd name="T95" fmla="*/ 912 h 961"/>
                <a:gd name="T96" fmla="*/ 376 w 729"/>
                <a:gd name="T97" fmla="*/ 888 h 961"/>
                <a:gd name="T98" fmla="*/ 328 w 729"/>
                <a:gd name="T99" fmla="*/ 856 h 961"/>
                <a:gd name="T100" fmla="*/ 288 w 729"/>
                <a:gd name="T101" fmla="*/ 840 h 961"/>
                <a:gd name="T102" fmla="*/ 264 w 729"/>
                <a:gd name="T103" fmla="*/ 824 h 961"/>
                <a:gd name="T104" fmla="*/ 232 w 729"/>
                <a:gd name="T105" fmla="*/ 792 h 961"/>
                <a:gd name="T106" fmla="*/ 192 w 729"/>
                <a:gd name="T107" fmla="*/ 776 h 961"/>
                <a:gd name="T108" fmla="*/ 152 w 729"/>
                <a:gd name="T109" fmla="*/ 776 h 961"/>
                <a:gd name="T110" fmla="*/ 120 w 729"/>
                <a:gd name="T111" fmla="*/ 776 h 961"/>
                <a:gd name="T112" fmla="*/ 64 w 729"/>
                <a:gd name="T113" fmla="*/ 776 h 961"/>
                <a:gd name="T114" fmla="*/ 32 w 729"/>
                <a:gd name="T115" fmla="*/ 776 h 961"/>
                <a:gd name="T116" fmla="*/ 0 w 729"/>
                <a:gd name="T117" fmla="*/ 776 h 9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9"/>
                <a:gd name="T178" fmla="*/ 0 h 961"/>
                <a:gd name="T179" fmla="*/ 729 w 729"/>
                <a:gd name="T180" fmla="*/ 961 h 9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9" h="961">
                  <a:moveTo>
                    <a:pt x="0" y="224"/>
                  </a:moveTo>
                  <a:lnTo>
                    <a:pt x="16" y="224"/>
                  </a:lnTo>
                  <a:lnTo>
                    <a:pt x="32" y="224"/>
                  </a:lnTo>
                  <a:lnTo>
                    <a:pt x="40" y="224"/>
                  </a:lnTo>
                  <a:lnTo>
                    <a:pt x="56" y="224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40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24"/>
                  </a:lnTo>
                  <a:lnTo>
                    <a:pt x="104" y="224"/>
                  </a:lnTo>
                  <a:lnTo>
                    <a:pt x="120" y="224"/>
                  </a:lnTo>
                  <a:lnTo>
                    <a:pt x="120" y="216"/>
                  </a:lnTo>
                  <a:lnTo>
                    <a:pt x="128" y="216"/>
                  </a:lnTo>
                  <a:lnTo>
                    <a:pt x="136" y="216"/>
                  </a:lnTo>
                  <a:lnTo>
                    <a:pt x="136" y="208"/>
                  </a:lnTo>
                  <a:lnTo>
                    <a:pt x="152" y="200"/>
                  </a:lnTo>
                  <a:lnTo>
                    <a:pt x="160" y="184"/>
                  </a:lnTo>
                  <a:lnTo>
                    <a:pt x="168" y="184"/>
                  </a:lnTo>
                  <a:lnTo>
                    <a:pt x="184" y="176"/>
                  </a:lnTo>
                  <a:lnTo>
                    <a:pt x="192" y="168"/>
                  </a:lnTo>
                  <a:lnTo>
                    <a:pt x="192" y="152"/>
                  </a:lnTo>
                  <a:lnTo>
                    <a:pt x="200" y="144"/>
                  </a:lnTo>
                  <a:lnTo>
                    <a:pt x="200" y="136"/>
                  </a:lnTo>
                  <a:lnTo>
                    <a:pt x="208" y="120"/>
                  </a:lnTo>
                  <a:lnTo>
                    <a:pt x="224" y="112"/>
                  </a:lnTo>
                  <a:lnTo>
                    <a:pt x="232" y="104"/>
                  </a:lnTo>
                  <a:lnTo>
                    <a:pt x="240" y="88"/>
                  </a:lnTo>
                  <a:lnTo>
                    <a:pt x="256" y="80"/>
                  </a:lnTo>
                  <a:lnTo>
                    <a:pt x="256" y="72"/>
                  </a:lnTo>
                  <a:lnTo>
                    <a:pt x="264" y="56"/>
                  </a:lnTo>
                  <a:lnTo>
                    <a:pt x="288" y="48"/>
                  </a:lnTo>
                  <a:lnTo>
                    <a:pt x="288" y="40"/>
                  </a:lnTo>
                  <a:lnTo>
                    <a:pt x="296" y="40"/>
                  </a:lnTo>
                  <a:lnTo>
                    <a:pt x="304" y="32"/>
                  </a:lnTo>
                  <a:lnTo>
                    <a:pt x="320" y="16"/>
                  </a:lnTo>
                  <a:lnTo>
                    <a:pt x="328" y="16"/>
                  </a:lnTo>
                  <a:lnTo>
                    <a:pt x="328" y="8"/>
                  </a:lnTo>
                  <a:lnTo>
                    <a:pt x="336" y="8"/>
                  </a:lnTo>
                  <a:lnTo>
                    <a:pt x="352" y="0"/>
                  </a:lnTo>
                  <a:lnTo>
                    <a:pt x="368" y="0"/>
                  </a:lnTo>
                  <a:lnTo>
                    <a:pt x="376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24" y="0"/>
                  </a:lnTo>
                  <a:lnTo>
                    <a:pt x="432" y="0"/>
                  </a:lnTo>
                  <a:lnTo>
                    <a:pt x="440" y="8"/>
                  </a:lnTo>
                  <a:lnTo>
                    <a:pt x="464" y="8"/>
                  </a:lnTo>
                  <a:lnTo>
                    <a:pt x="472" y="8"/>
                  </a:lnTo>
                  <a:lnTo>
                    <a:pt x="472" y="16"/>
                  </a:lnTo>
                  <a:lnTo>
                    <a:pt x="488" y="16"/>
                  </a:lnTo>
                  <a:lnTo>
                    <a:pt x="496" y="32"/>
                  </a:lnTo>
                  <a:lnTo>
                    <a:pt x="528" y="32"/>
                  </a:lnTo>
                  <a:lnTo>
                    <a:pt x="536" y="40"/>
                  </a:lnTo>
                  <a:lnTo>
                    <a:pt x="544" y="40"/>
                  </a:lnTo>
                  <a:lnTo>
                    <a:pt x="560" y="48"/>
                  </a:lnTo>
                  <a:lnTo>
                    <a:pt x="576" y="56"/>
                  </a:lnTo>
                  <a:lnTo>
                    <a:pt x="592" y="56"/>
                  </a:lnTo>
                  <a:lnTo>
                    <a:pt x="600" y="56"/>
                  </a:lnTo>
                  <a:lnTo>
                    <a:pt x="600" y="72"/>
                  </a:lnTo>
                  <a:lnTo>
                    <a:pt x="608" y="80"/>
                  </a:lnTo>
                  <a:lnTo>
                    <a:pt x="608" y="88"/>
                  </a:lnTo>
                  <a:lnTo>
                    <a:pt x="608" y="104"/>
                  </a:lnTo>
                  <a:lnTo>
                    <a:pt x="608" y="112"/>
                  </a:lnTo>
                  <a:lnTo>
                    <a:pt x="600" y="120"/>
                  </a:lnTo>
                  <a:lnTo>
                    <a:pt x="592" y="144"/>
                  </a:lnTo>
                  <a:lnTo>
                    <a:pt x="576" y="152"/>
                  </a:lnTo>
                  <a:lnTo>
                    <a:pt x="568" y="168"/>
                  </a:lnTo>
                  <a:lnTo>
                    <a:pt x="560" y="176"/>
                  </a:lnTo>
                  <a:lnTo>
                    <a:pt x="544" y="184"/>
                  </a:lnTo>
                  <a:lnTo>
                    <a:pt x="536" y="184"/>
                  </a:lnTo>
                  <a:lnTo>
                    <a:pt x="520" y="208"/>
                  </a:lnTo>
                  <a:lnTo>
                    <a:pt x="504" y="216"/>
                  </a:lnTo>
                  <a:lnTo>
                    <a:pt x="496" y="240"/>
                  </a:lnTo>
                  <a:lnTo>
                    <a:pt x="472" y="248"/>
                  </a:lnTo>
                  <a:lnTo>
                    <a:pt x="464" y="272"/>
                  </a:lnTo>
                  <a:lnTo>
                    <a:pt x="440" y="280"/>
                  </a:lnTo>
                  <a:lnTo>
                    <a:pt x="432" y="304"/>
                  </a:lnTo>
                  <a:lnTo>
                    <a:pt x="424" y="312"/>
                  </a:lnTo>
                  <a:lnTo>
                    <a:pt x="408" y="336"/>
                  </a:lnTo>
                  <a:lnTo>
                    <a:pt x="408" y="344"/>
                  </a:lnTo>
                  <a:lnTo>
                    <a:pt x="408" y="368"/>
                  </a:lnTo>
                  <a:lnTo>
                    <a:pt x="408" y="384"/>
                  </a:lnTo>
                  <a:lnTo>
                    <a:pt x="424" y="392"/>
                  </a:lnTo>
                  <a:lnTo>
                    <a:pt x="424" y="408"/>
                  </a:lnTo>
                  <a:lnTo>
                    <a:pt x="440" y="424"/>
                  </a:lnTo>
                  <a:lnTo>
                    <a:pt x="464" y="440"/>
                  </a:lnTo>
                  <a:lnTo>
                    <a:pt x="472" y="448"/>
                  </a:lnTo>
                  <a:lnTo>
                    <a:pt x="488" y="448"/>
                  </a:lnTo>
                  <a:lnTo>
                    <a:pt x="496" y="456"/>
                  </a:lnTo>
                  <a:lnTo>
                    <a:pt x="528" y="472"/>
                  </a:lnTo>
                  <a:lnTo>
                    <a:pt x="544" y="488"/>
                  </a:lnTo>
                  <a:lnTo>
                    <a:pt x="568" y="504"/>
                  </a:lnTo>
                  <a:lnTo>
                    <a:pt x="576" y="512"/>
                  </a:lnTo>
                  <a:lnTo>
                    <a:pt x="600" y="520"/>
                  </a:lnTo>
                  <a:lnTo>
                    <a:pt x="624" y="536"/>
                  </a:lnTo>
                  <a:lnTo>
                    <a:pt x="632" y="552"/>
                  </a:lnTo>
                  <a:lnTo>
                    <a:pt x="656" y="568"/>
                  </a:lnTo>
                  <a:lnTo>
                    <a:pt x="656" y="576"/>
                  </a:lnTo>
                  <a:lnTo>
                    <a:pt x="664" y="584"/>
                  </a:lnTo>
                  <a:lnTo>
                    <a:pt x="672" y="592"/>
                  </a:lnTo>
                  <a:lnTo>
                    <a:pt x="688" y="592"/>
                  </a:lnTo>
                  <a:lnTo>
                    <a:pt x="696" y="608"/>
                  </a:lnTo>
                  <a:lnTo>
                    <a:pt x="696" y="616"/>
                  </a:lnTo>
                  <a:lnTo>
                    <a:pt x="704" y="624"/>
                  </a:lnTo>
                  <a:lnTo>
                    <a:pt x="712" y="640"/>
                  </a:lnTo>
                  <a:lnTo>
                    <a:pt x="712" y="648"/>
                  </a:lnTo>
                  <a:lnTo>
                    <a:pt x="728" y="656"/>
                  </a:lnTo>
                  <a:lnTo>
                    <a:pt x="728" y="672"/>
                  </a:lnTo>
                  <a:lnTo>
                    <a:pt x="728" y="680"/>
                  </a:lnTo>
                  <a:lnTo>
                    <a:pt x="728" y="704"/>
                  </a:lnTo>
                  <a:lnTo>
                    <a:pt x="728" y="712"/>
                  </a:lnTo>
                  <a:lnTo>
                    <a:pt x="728" y="736"/>
                  </a:lnTo>
                  <a:lnTo>
                    <a:pt x="728" y="752"/>
                  </a:lnTo>
                  <a:lnTo>
                    <a:pt x="728" y="792"/>
                  </a:lnTo>
                  <a:lnTo>
                    <a:pt x="728" y="816"/>
                  </a:lnTo>
                  <a:lnTo>
                    <a:pt x="712" y="856"/>
                  </a:lnTo>
                  <a:lnTo>
                    <a:pt x="712" y="880"/>
                  </a:lnTo>
                  <a:lnTo>
                    <a:pt x="712" y="888"/>
                  </a:lnTo>
                  <a:lnTo>
                    <a:pt x="704" y="904"/>
                  </a:lnTo>
                  <a:lnTo>
                    <a:pt x="696" y="912"/>
                  </a:lnTo>
                  <a:lnTo>
                    <a:pt x="696" y="928"/>
                  </a:lnTo>
                  <a:lnTo>
                    <a:pt x="688" y="944"/>
                  </a:lnTo>
                  <a:lnTo>
                    <a:pt x="672" y="944"/>
                  </a:lnTo>
                  <a:lnTo>
                    <a:pt x="664" y="952"/>
                  </a:lnTo>
                  <a:lnTo>
                    <a:pt x="656" y="952"/>
                  </a:lnTo>
                  <a:lnTo>
                    <a:pt x="640" y="952"/>
                  </a:lnTo>
                  <a:lnTo>
                    <a:pt x="624" y="952"/>
                  </a:lnTo>
                  <a:lnTo>
                    <a:pt x="600" y="952"/>
                  </a:lnTo>
                  <a:lnTo>
                    <a:pt x="592" y="952"/>
                  </a:lnTo>
                  <a:lnTo>
                    <a:pt x="568" y="960"/>
                  </a:lnTo>
                  <a:lnTo>
                    <a:pt x="544" y="960"/>
                  </a:lnTo>
                  <a:lnTo>
                    <a:pt x="536" y="960"/>
                  </a:lnTo>
                  <a:lnTo>
                    <a:pt x="528" y="960"/>
                  </a:lnTo>
                  <a:lnTo>
                    <a:pt x="504" y="960"/>
                  </a:lnTo>
                  <a:lnTo>
                    <a:pt x="488" y="960"/>
                  </a:lnTo>
                  <a:lnTo>
                    <a:pt x="472" y="960"/>
                  </a:lnTo>
                  <a:lnTo>
                    <a:pt x="464" y="960"/>
                  </a:lnTo>
                  <a:lnTo>
                    <a:pt x="456" y="960"/>
                  </a:lnTo>
                  <a:lnTo>
                    <a:pt x="440" y="960"/>
                  </a:lnTo>
                  <a:lnTo>
                    <a:pt x="432" y="952"/>
                  </a:lnTo>
                  <a:lnTo>
                    <a:pt x="424" y="928"/>
                  </a:lnTo>
                  <a:lnTo>
                    <a:pt x="408" y="912"/>
                  </a:lnTo>
                  <a:lnTo>
                    <a:pt x="400" y="912"/>
                  </a:lnTo>
                  <a:lnTo>
                    <a:pt x="392" y="904"/>
                  </a:lnTo>
                  <a:lnTo>
                    <a:pt x="376" y="888"/>
                  </a:lnTo>
                  <a:lnTo>
                    <a:pt x="360" y="880"/>
                  </a:lnTo>
                  <a:lnTo>
                    <a:pt x="336" y="872"/>
                  </a:lnTo>
                  <a:lnTo>
                    <a:pt x="328" y="856"/>
                  </a:lnTo>
                  <a:lnTo>
                    <a:pt x="320" y="856"/>
                  </a:lnTo>
                  <a:lnTo>
                    <a:pt x="296" y="848"/>
                  </a:lnTo>
                  <a:lnTo>
                    <a:pt x="288" y="840"/>
                  </a:lnTo>
                  <a:lnTo>
                    <a:pt x="272" y="840"/>
                  </a:lnTo>
                  <a:lnTo>
                    <a:pt x="272" y="824"/>
                  </a:lnTo>
                  <a:lnTo>
                    <a:pt x="264" y="824"/>
                  </a:lnTo>
                  <a:lnTo>
                    <a:pt x="256" y="816"/>
                  </a:lnTo>
                  <a:lnTo>
                    <a:pt x="240" y="808"/>
                  </a:lnTo>
                  <a:lnTo>
                    <a:pt x="232" y="792"/>
                  </a:lnTo>
                  <a:lnTo>
                    <a:pt x="224" y="792"/>
                  </a:lnTo>
                  <a:lnTo>
                    <a:pt x="200" y="784"/>
                  </a:lnTo>
                  <a:lnTo>
                    <a:pt x="192" y="776"/>
                  </a:lnTo>
                  <a:lnTo>
                    <a:pt x="184" y="776"/>
                  </a:lnTo>
                  <a:lnTo>
                    <a:pt x="168" y="776"/>
                  </a:lnTo>
                  <a:lnTo>
                    <a:pt x="152" y="776"/>
                  </a:lnTo>
                  <a:lnTo>
                    <a:pt x="136" y="776"/>
                  </a:lnTo>
                  <a:lnTo>
                    <a:pt x="128" y="776"/>
                  </a:lnTo>
                  <a:lnTo>
                    <a:pt x="120" y="776"/>
                  </a:lnTo>
                  <a:lnTo>
                    <a:pt x="104" y="776"/>
                  </a:lnTo>
                  <a:lnTo>
                    <a:pt x="88" y="776"/>
                  </a:lnTo>
                  <a:lnTo>
                    <a:pt x="64" y="776"/>
                  </a:lnTo>
                  <a:lnTo>
                    <a:pt x="56" y="776"/>
                  </a:lnTo>
                  <a:lnTo>
                    <a:pt x="40" y="776"/>
                  </a:lnTo>
                  <a:lnTo>
                    <a:pt x="32" y="776"/>
                  </a:lnTo>
                  <a:lnTo>
                    <a:pt x="24" y="776"/>
                  </a:lnTo>
                  <a:lnTo>
                    <a:pt x="16" y="776"/>
                  </a:lnTo>
                  <a:lnTo>
                    <a:pt x="0" y="776"/>
                  </a:lnTo>
                  <a:lnTo>
                    <a:pt x="16" y="776"/>
                  </a:lnTo>
                </a:path>
              </a:pathLst>
            </a:custGeom>
            <a:solidFill>
              <a:srgbClr val="3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515" name="Oval 11">
              <a:extLst>
                <a:ext uri="{FF2B5EF4-FFF2-40B4-BE49-F238E27FC236}">
                  <a16:creationId xmlns:a16="http://schemas.microsoft.com/office/drawing/2014/main" id="{A0BB23C7-32DC-30D4-704C-426B21F6B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" y="2616"/>
              <a:ext cx="80" cy="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GB" altLang="fr-FR"/>
            </a:p>
          </p:txBody>
        </p:sp>
        <p:sp>
          <p:nvSpPr>
            <p:cNvPr id="186516" name="Line 12">
              <a:extLst>
                <a:ext uri="{FF2B5EF4-FFF2-40B4-BE49-F238E27FC236}">
                  <a16:creationId xmlns:a16="http://schemas.microsoft.com/office/drawing/2014/main" id="{DF2DBF0E-E343-D41F-EFE7-DE03230EB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6" y="1504"/>
              <a:ext cx="992" cy="432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6517" name="Line 13">
              <a:extLst>
                <a:ext uri="{FF2B5EF4-FFF2-40B4-BE49-F238E27FC236}">
                  <a16:creationId xmlns:a16="http://schemas.microsoft.com/office/drawing/2014/main" id="{930565EB-1615-120A-078A-FB2C66B0F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4" y="1392"/>
              <a:ext cx="1312" cy="544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6518" name="Line 14">
              <a:extLst>
                <a:ext uri="{FF2B5EF4-FFF2-40B4-BE49-F238E27FC236}">
                  <a16:creationId xmlns:a16="http://schemas.microsoft.com/office/drawing/2014/main" id="{A7061B2B-7CBF-E83B-EEAC-0F018286C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76" y="2728"/>
              <a:ext cx="1080" cy="648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86519" name="Group 66">
              <a:extLst>
                <a:ext uri="{FF2B5EF4-FFF2-40B4-BE49-F238E27FC236}">
                  <a16:creationId xmlns:a16="http://schemas.microsoft.com/office/drawing/2014/main" id="{729628B4-EA3B-C531-B9A1-287EA9EF1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6" y="2352"/>
              <a:ext cx="888" cy="800"/>
              <a:chOff x="840" y="1928"/>
              <a:chExt cx="888" cy="800"/>
            </a:xfrm>
          </p:grpSpPr>
          <p:sp>
            <p:nvSpPr>
              <p:cNvPr id="186531" name="Line 17">
                <a:extLst>
                  <a:ext uri="{FF2B5EF4-FFF2-40B4-BE49-F238E27FC236}">
                    <a16:creationId xmlns:a16="http://schemas.microsoft.com/office/drawing/2014/main" id="{0417E7CF-315B-63E3-9B4F-1EAFCA15F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8" y="2192"/>
                <a:ext cx="40" cy="8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32" name="Line 18">
                <a:extLst>
                  <a:ext uri="{FF2B5EF4-FFF2-40B4-BE49-F238E27FC236}">
                    <a16:creationId xmlns:a16="http://schemas.microsoft.com/office/drawing/2014/main" id="{47F5AEE6-F32A-881D-3EF5-3C46379AA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" y="2216"/>
                <a:ext cx="32" cy="1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33" name="Line 19">
                <a:extLst>
                  <a:ext uri="{FF2B5EF4-FFF2-40B4-BE49-F238E27FC236}">
                    <a16:creationId xmlns:a16="http://schemas.microsoft.com/office/drawing/2014/main" id="{E7419238-6477-700C-4E63-4C7A161F4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" y="2232"/>
                <a:ext cx="0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34" name="Line 20">
                <a:extLst>
                  <a:ext uri="{FF2B5EF4-FFF2-40B4-BE49-F238E27FC236}">
                    <a16:creationId xmlns:a16="http://schemas.microsoft.com/office/drawing/2014/main" id="{A31AEF5B-7BFE-BCFF-017C-814BE4DE0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0" y="2248"/>
                <a:ext cx="48" cy="1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35" name="Line 21">
                <a:extLst>
                  <a:ext uri="{FF2B5EF4-FFF2-40B4-BE49-F238E27FC236}">
                    <a16:creationId xmlns:a16="http://schemas.microsoft.com/office/drawing/2014/main" id="{C643B3D4-0933-46EB-42F4-6670AF30E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2264"/>
                <a:ext cx="0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36" name="Line 22">
                <a:extLst>
                  <a:ext uri="{FF2B5EF4-FFF2-40B4-BE49-F238E27FC236}">
                    <a16:creationId xmlns:a16="http://schemas.microsoft.com/office/drawing/2014/main" id="{E1A5EB44-EEA4-2A2B-5A73-A49E86A13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52" y="2264"/>
                <a:ext cx="56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37" name="Line 23">
                <a:extLst>
                  <a:ext uri="{FF2B5EF4-FFF2-40B4-BE49-F238E27FC236}">
                    <a16:creationId xmlns:a16="http://schemas.microsoft.com/office/drawing/2014/main" id="{C4030473-5281-278C-A251-B6235B635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6" y="2264"/>
                <a:ext cx="56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38" name="Line 24">
                <a:extLst>
                  <a:ext uri="{FF2B5EF4-FFF2-40B4-BE49-F238E27FC236}">
                    <a16:creationId xmlns:a16="http://schemas.microsoft.com/office/drawing/2014/main" id="{6D60C23E-EF8E-1D02-65F9-198DC2129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2" y="2264"/>
                <a:ext cx="64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39" name="Line 25">
                <a:extLst>
                  <a:ext uri="{FF2B5EF4-FFF2-40B4-BE49-F238E27FC236}">
                    <a16:creationId xmlns:a16="http://schemas.microsoft.com/office/drawing/2014/main" id="{A5D67878-34A0-307C-B5FC-40434B440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6" y="2248"/>
                <a:ext cx="56" cy="1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40" name="Line 26">
                <a:extLst>
                  <a:ext uri="{FF2B5EF4-FFF2-40B4-BE49-F238E27FC236}">
                    <a16:creationId xmlns:a16="http://schemas.microsoft.com/office/drawing/2014/main" id="{76748E55-9CF9-D72E-3F96-7AAE04A50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36" y="2232"/>
                <a:ext cx="40" cy="1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41" name="Line 27">
                <a:extLst>
                  <a:ext uri="{FF2B5EF4-FFF2-40B4-BE49-F238E27FC236}">
                    <a16:creationId xmlns:a16="http://schemas.microsoft.com/office/drawing/2014/main" id="{1B2670C9-DAD4-012A-3616-2D377D17C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72" y="2216"/>
                <a:ext cx="64" cy="1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42" name="Line 28">
                <a:extLst>
                  <a:ext uri="{FF2B5EF4-FFF2-40B4-BE49-F238E27FC236}">
                    <a16:creationId xmlns:a16="http://schemas.microsoft.com/office/drawing/2014/main" id="{26B45449-B71A-F038-88B2-35239AC87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6" y="2216"/>
                <a:ext cx="56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43" name="Line 29">
                <a:extLst>
                  <a:ext uri="{FF2B5EF4-FFF2-40B4-BE49-F238E27FC236}">
                    <a16:creationId xmlns:a16="http://schemas.microsoft.com/office/drawing/2014/main" id="{9C0900A1-3DB1-BACE-3032-DAA84E351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0" y="2216"/>
                <a:ext cx="56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44" name="Line 30">
                <a:extLst>
                  <a:ext uri="{FF2B5EF4-FFF2-40B4-BE49-F238E27FC236}">
                    <a16:creationId xmlns:a16="http://schemas.microsoft.com/office/drawing/2014/main" id="{0D6C1963-997D-21A9-DBD9-5AC4EBFBF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4" y="2216"/>
                <a:ext cx="56" cy="1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45" name="Line 31">
                <a:extLst>
                  <a:ext uri="{FF2B5EF4-FFF2-40B4-BE49-F238E27FC236}">
                    <a16:creationId xmlns:a16="http://schemas.microsoft.com/office/drawing/2014/main" id="{EBCBADD3-3A83-C33F-5C4C-CD82B8300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8" y="2248"/>
                <a:ext cx="16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46" name="Line 32">
                <a:extLst>
                  <a:ext uri="{FF2B5EF4-FFF2-40B4-BE49-F238E27FC236}">
                    <a16:creationId xmlns:a16="http://schemas.microsoft.com/office/drawing/2014/main" id="{F97860FE-3A8F-7C32-CBC5-59ED49156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" y="2264"/>
                <a:ext cx="0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47" name="Line 33">
                <a:extLst>
                  <a:ext uri="{FF2B5EF4-FFF2-40B4-BE49-F238E27FC236}">
                    <a16:creationId xmlns:a16="http://schemas.microsoft.com/office/drawing/2014/main" id="{1FDE9669-24A0-15D6-AA5D-748406D70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04" y="2192"/>
                <a:ext cx="56" cy="8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48" name="Line 34">
                <a:extLst>
                  <a:ext uri="{FF2B5EF4-FFF2-40B4-BE49-F238E27FC236}">
                    <a16:creationId xmlns:a16="http://schemas.microsoft.com/office/drawing/2014/main" id="{E253211C-D5A1-7872-D3D0-EBE881CA1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40" y="2160"/>
                <a:ext cx="64" cy="32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49" name="Line 35">
                <a:extLst>
                  <a:ext uri="{FF2B5EF4-FFF2-40B4-BE49-F238E27FC236}">
                    <a16:creationId xmlns:a16="http://schemas.microsoft.com/office/drawing/2014/main" id="{EAE8C10A-2955-48F6-8443-3713DE10F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0" y="2144"/>
                <a:ext cx="0" cy="1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50" name="Line 36">
                <a:extLst>
                  <a:ext uri="{FF2B5EF4-FFF2-40B4-BE49-F238E27FC236}">
                    <a16:creationId xmlns:a16="http://schemas.microsoft.com/office/drawing/2014/main" id="{D8C0052B-8EA9-2D43-1004-ECACEC01C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" y="2144"/>
                <a:ext cx="0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51" name="Line 37">
                <a:extLst>
                  <a:ext uri="{FF2B5EF4-FFF2-40B4-BE49-F238E27FC236}">
                    <a16:creationId xmlns:a16="http://schemas.microsoft.com/office/drawing/2014/main" id="{3B717230-A6A9-F08E-E483-59CA29115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84" y="2160"/>
                <a:ext cx="48" cy="5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52" name="Line 38">
                <a:extLst>
                  <a:ext uri="{FF2B5EF4-FFF2-40B4-BE49-F238E27FC236}">
                    <a16:creationId xmlns:a16="http://schemas.microsoft.com/office/drawing/2014/main" id="{410A23C4-71CD-5DA1-801D-0B581E28A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0" y="2088"/>
                <a:ext cx="24" cy="72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53" name="Line 39">
                <a:extLst>
                  <a:ext uri="{FF2B5EF4-FFF2-40B4-BE49-F238E27FC236}">
                    <a16:creationId xmlns:a16="http://schemas.microsoft.com/office/drawing/2014/main" id="{B7480534-85E8-33B6-E4C8-42C5EF129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44" y="2016"/>
                <a:ext cx="16" cy="72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54" name="Line 40">
                <a:extLst>
                  <a:ext uri="{FF2B5EF4-FFF2-40B4-BE49-F238E27FC236}">
                    <a16:creationId xmlns:a16="http://schemas.microsoft.com/office/drawing/2014/main" id="{49319731-ABEE-E4B2-5B09-9C26DBC13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2" y="1960"/>
                <a:ext cx="32" cy="5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55" name="Line 41">
                <a:extLst>
                  <a:ext uri="{FF2B5EF4-FFF2-40B4-BE49-F238E27FC236}">
                    <a16:creationId xmlns:a16="http://schemas.microsoft.com/office/drawing/2014/main" id="{627BF0CF-A27F-D150-3B38-E54C522AC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8" y="1928"/>
                <a:ext cx="24" cy="32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56" name="Line 42">
                <a:extLst>
                  <a:ext uri="{FF2B5EF4-FFF2-40B4-BE49-F238E27FC236}">
                    <a16:creationId xmlns:a16="http://schemas.microsoft.com/office/drawing/2014/main" id="{FCF6A72E-3AC1-187A-1F62-EF984E47B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" y="1928"/>
                <a:ext cx="0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57" name="Line 43">
                <a:extLst>
                  <a:ext uri="{FF2B5EF4-FFF2-40B4-BE49-F238E27FC236}">
                    <a16:creationId xmlns:a16="http://schemas.microsoft.com/office/drawing/2014/main" id="{114D6E05-F366-8860-F4B6-893B8AC51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6" y="2016"/>
                <a:ext cx="56" cy="1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58" name="Line 44">
                <a:extLst>
                  <a:ext uri="{FF2B5EF4-FFF2-40B4-BE49-F238E27FC236}">
                    <a16:creationId xmlns:a16="http://schemas.microsoft.com/office/drawing/2014/main" id="{E818CDDB-116B-07C5-367D-470EF725C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0" y="2048"/>
                <a:ext cx="16" cy="8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59" name="Line 45">
                <a:extLst>
                  <a:ext uri="{FF2B5EF4-FFF2-40B4-BE49-F238E27FC236}">
                    <a16:creationId xmlns:a16="http://schemas.microsoft.com/office/drawing/2014/main" id="{DAC8D522-8704-4750-EB75-707FBEBD5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4" y="2232"/>
                <a:ext cx="40" cy="32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60" name="Line 46">
                <a:extLst>
                  <a:ext uri="{FF2B5EF4-FFF2-40B4-BE49-F238E27FC236}">
                    <a16:creationId xmlns:a16="http://schemas.microsoft.com/office/drawing/2014/main" id="{55C34730-66BA-F1D2-18F0-99CD5BB5D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4" y="2296"/>
                <a:ext cx="40" cy="2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61" name="Line 47">
                <a:extLst>
                  <a:ext uri="{FF2B5EF4-FFF2-40B4-BE49-F238E27FC236}">
                    <a16:creationId xmlns:a16="http://schemas.microsoft.com/office/drawing/2014/main" id="{F7FB763A-A17B-55AC-770E-71ABC80EC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8" y="2336"/>
                <a:ext cx="16" cy="1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62" name="Line 48">
                <a:extLst>
                  <a:ext uri="{FF2B5EF4-FFF2-40B4-BE49-F238E27FC236}">
                    <a16:creationId xmlns:a16="http://schemas.microsoft.com/office/drawing/2014/main" id="{AB55455F-AEB7-58EA-5E60-D1B189595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" y="2352"/>
                <a:ext cx="0" cy="0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63" name="Line 49">
                <a:extLst>
                  <a:ext uri="{FF2B5EF4-FFF2-40B4-BE49-F238E27FC236}">
                    <a16:creationId xmlns:a16="http://schemas.microsoft.com/office/drawing/2014/main" id="{467D3BB1-C5F3-CA2A-A4C2-3E1863A46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264"/>
                <a:ext cx="24" cy="4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64" name="Line 50">
                <a:extLst>
                  <a:ext uri="{FF2B5EF4-FFF2-40B4-BE49-F238E27FC236}">
                    <a16:creationId xmlns:a16="http://schemas.microsoft.com/office/drawing/2014/main" id="{BAEB5CC1-BBC6-1980-8B79-F2D3A0471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4" y="2320"/>
                <a:ext cx="0" cy="1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65" name="Line 51">
                <a:extLst>
                  <a:ext uri="{FF2B5EF4-FFF2-40B4-BE49-F238E27FC236}">
                    <a16:creationId xmlns:a16="http://schemas.microsoft.com/office/drawing/2014/main" id="{3B38AB7A-C0D2-8598-6438-B621EE3EF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4" y="2336"/>
                <a:ext cx="0" cy="2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66" name="Line 52">
                <a:extLst>
                  <a:ext uri="{FF2B5EF4-FFF2-40B4-BE49-F238E27FC236}">
                    <a16:creationId xmlns:a16="http://schemas.microsoft.com/office/drawing/2014/main" id="{361E202C-8B32-E1B3-FE88-B661D7A38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4" y="2392"/>
                <a:ext cx="40" cy="2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67" name="Line 53">
                <a:extLst>
                  <a:ext uri="{FF2B5EF4-FFF2-40B4-BE49-F238E27FC236}">
                    <a16:creationId xmlns:a16="http://schemas.microsoft.com/office/drawing/2014/main" id="{6A5A5EB4-FD42-B4A7-97DF-6D062F1D1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4" y="2448"/>
                <a:ext cx="40" cy="48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68" name="Line 54">
                <a:extLst>
                  <a:ext uri="{FF2B5EF4-FFF2-40B4-BE49-F238E27FC236}">
                    <a16:creationId xmlns:a16="http://schemas.microsoft.com/office/drawing/2014/main" id="{B95A8A19-3DC1-87F4-7DB3-8616C471C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" y="2512"/>
                <a:ext cx="0" cy="8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69" name="Line 55">
                <a:extLst>
                  <a:ext uri="{FF2B5EF4-FFF2-40B4-BE49-F238E27FC236}">
                    <a16:creationId xmlns:a16="http://schemas.microsoft.com/office/drawing/2014/main" id="{AC2CF3F5-731A-AF38-BEC4-2F423605F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" y="2520"/>
                <a:ext cx="0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70" name="Line 56">
                <a:extLst>
                  <a:ext uri="{FF2B5EF4-FFF2-40B4-BE49-F238E27FC236}">
                    <a16:creationId xmlns:a16="http://schemas.microsoft.com/office/drawing/2014/main" id="{2D6202DC-FA78-93BF-B866-441FFCDFE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6" y="2408"/>
                <a:ext cx="0" cy="72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71" name="Line 57">
                <a:extLst>
                  <a:ext uri="{FF2B5EF4-FFF2-40B4-BE49-F238E27FC236}">
                    <a16:creationId xmlns:a16="http://schemas.microsoft.com/office/drawing/2014/main" id="{DAF2FB6D-A543-89F7-9872-D7604B08C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2" y="2512"/>
                <a:ext cx="8" cy="2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72" name="Line 58">
                <a:extLst>
                  <a:ext uri="{FF2B5EF4-FFF2-40B4-BE49-F238E27FC236}">
                    <a16:creationId xmlns:a16="http://schemas.microsoft.com/office/drawing/2014/main" id="{A263E808-0CE8-F386-0D8A-260286593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6" y="2568"/>
                <a:ext cx="16" cy="2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73" name="Line 59">
                <a:extLst>
                  <a:ext uri="{FF2B5EF4-FFF2-40B4-BE49-F238E27FC236}">
                    <a16:creationId xmlns:a16="http://schemas.microsoft.com/office/drawing/2014/main" id="{B1AA6868-E09E-C4BC-815E-B116DE449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4" y="2624"/>
                <a:ext cx="48" cy="4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74" name="Line 60">
                <a:extLst>
                  <a:ext uri="{FF2B5EF4-FFF2-40B4-BE49-F238E27FC236}">
                    <a16:creationId xmlns:a16="http://schemas.microsoft.com/office/drawing/2014/main" id="{85453A90-9E25-14DC-DB3C-F867561C3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6" y="2696"/>
                <a:ext cx="8" cy="1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75" name="Line 61">
                <a:extLst>
                  <a:ext uri="{FF2B5EF4-FFF2-40B4-BE49-F238E27FC236}">
                    <a16:creationId xmlns:a16="http://schemas.microsoft.com/office/drawing/2014/main" id="{E8051B16-E9B9-3D34-0A8E-DDECAD545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6" y="2728"/>
                <a:ext cx="0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76" name="Line 62">
                <a:extLst>
                  <a:ext uri="{FF2B5EF4-FFF2-40B4-BE49-F238E27FC236}">
                    <a16:creationId xmlns:a16="http://schemas.microsoft.com/office/drawing/2014/main" id="{E6A87436-284E-A714-1BCC-E3218C2BF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0" y="2608"/>
                <a:ext cx="56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77" name="Line 63">
                <a:extLst>
                  <a:ext uri="{FF2B5EF4-FFF2-40B4-BE49-F238E27FC236}">
                    <a16:creationId xmlns:a16="http://schemas.microsoft.com/office/drawing/2014/main" id="{C82E21EC-B208-A584-6C77-FBDBFA950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4" y="2624"/>
                <a:ext cx="56" cy="1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78" name="Line 64">
                <a:extLst>
                  <a:ext uri="{FF2B5EF4-FFF2-40B4-BE49-F238E27FC236}">
                    <a16:creationId xmlns:a16="http://schemas.microsoft.com/office/drawing/2014/main" id="{E99C9274-8007-F15E-2560-070A9A340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8" y="2672"/>
                <a:ext cx="16" cy="2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79" name="Line 65">
                <a:extLst>
                  <a:ext uri="{FF2B5EF4-FFF2-40B4-BE49-F238E27FC236}">
                    <a16:creationId xmlns:a16="http://schemas.microsoft.com/office/drawing/2014/main" id="{B10D9C2A-658A-FC30-195C-1AD2B55EC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" y="2712"/>
                <a:ext cx="0" cy="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6520" name="Group 71">
              <a:extLst>
                <a:ext uri="{FF2B5EF4-FFF2-40B4-BE49-F238E27FC236}">
                  <a16:creationId xmlns:a16="http://schemas.microsoft.com/office/drawing/2014/main" id="{AA848BE9-8339-0F2D-572E-C2632BF5E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2" y="2000"/>
              <a:ext cx="1841" cy="593"/>
              <a:chOff x="1976" y="1576"/>
              <a:chExt cx="1841" cy="593"/>
            </a:xfrm>
          </p:grpSpPr>
          <p:sp>
            <p:nvSpPr>
              <p:cNvPr id="186527" name="Freeform 67">
                <a:extLst>
                  <a:ext uri="{FF2B5EF4-FFF2-40B4-BE49-F238E27FC236}">
                    <a16:creationId xmlns:a16="http://schemas.microsoft.com/office/drawing/2014/main" id="{39A6E056-E82B-798A-A09C-4FFCFC76E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1896"/>
                <a:ext cx="9" cy="49"/>
              </a:xfrm>
              <a:custGeom>
                <a:avLst/>
                <a:gdLst>
                  <a:gd name="T0" fmla="*/ 8 w 9"/>
                  <a:gd name="T1" fmla="*/ 0 h 49"/>
                  <a:gd name="T2" fmla="*/ 8 w 9"/>
                  <a:gd name="T3" fmla="*/ 8 h 49"/>
                  <a:gd name="T4" fmla="*/ 8 w 9"/>
                  <a:gd name="T5" fmla="*/ 16 h 49"/>
                  <a:gd name="T6" fmla="*/ 0 w 9"/>
                  <a:gd name="T7" fmla="*/ 32 h 49"/>
                  <a:gd name="T8" fmla="*/ 0 w 9"/>
                  <a:gd name="T9" fmla="*/ 40 h 49"/>
                  <a:gd name="T10" fmla="*/ 0 w 9"/>
                  <a:gd name="T11" fmla="*/ 48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9"/>
                  <a:gd name="T20" fmla="*/ 9 w 9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9">
                    <a:moveTo>
                      <a:pt x="8" y="0"/>
                    </a:moveTo>
                    <a:lnTo>
                      <a:pt x="8" y="8"/>
                    </a:lnTo>
                    <a:lnTo>
                      <a:pt x="8" y="1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EBC494"/>
              </a:solidFill>
              <a:ln w="50800" cap="rnd">
                <a:solidFill>
                  <a:srgbClr val="FEFF2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528" name="Freeform 68">
                <a:extLst>
                  <a:ext uri="{FF2B5EF4-FFF2-40B4-BE49-F238E27FC236}">
                    <a16:creationId xmlns:a16="http://schemas.microsoft.com/office/drawing/2014/main" id="{95C6373C-8FCA-F506-EEA7-681052FC7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640"/>
                <a:ext cx="1841" cy="529"/>
              </a:xfrm>
              <a:custGeom>
                <a:avLst/>
                <a:gdLst>
                  <a:gd name="T0" fmla="*/ 24 w 1841"/>
                  <a:gd name="T1" fmla="*/ 520 h 529"/>
                  <a:gd name="T2" fmla="*/ 128 w 1841"/>
                  <a:gd name="T3" fmla="*/ 496 h 529"/>
                  <a:gd name="T4" fmla="*/ 168 w 1841"/>
                  <a:gd name="T5" fmla="*/ 488 h 529"/>
                  <a:gd name="T6" fmla="*/ 232 w 1841"/>
                  <a:gd name="T7" fmla="*/ 472 h 529"/>
                  <a:gd name="T8" fmla="*/ 288 w 1841"/>
                  <a:gd name="T9" fmla="*/ 464 h 529"/>
                  <a:gd name="T10" fmla="*/ 336 w 1841"/>
                  <a:gd name="T11" fmla="*/ 440 h 529"/>
                  <a:gd name="T12" fmla="*/ 368 w 1841"/>
                  <a:gd name="T13" fmla="*/ 432 h 529"/>
                  <a:gd name="T14" fmla="*/ 424 w 1841"/>
                  <a:gd name="T15" fmla="*/ 408 h 529"/>
                  <a:gd name="T16" fmla="*/ 456 w 1841"/>
                  <a:gd name="T17" fmla="*/ 400 h 529"/>
                  <a:gd name="T18" fmla="*/ 504 w 1841"/>
                  <a:gd name="T19" fmla="*/ 392 h 529"/>
                  <a:gd name="T20" fmla="*/ 536 w 1841"/>
                  <a:gd name="T21" fmla="*/ 376 h 529"/>
                  <a:gd name="T22" fmla="*/ 568 w 1841"/>
                  <a:gd name="T23" fmla="*/ 360 h 529"/>
                  <a:gd name="T24" fmla="*/ 608 w 1841"/>
                  <a:gd name="T25" fmla="*/ 336 h 529"/>
                  <a:gd name="T26" fmla="*/ 648 w 1841"/>
                  <a:gd name="T27" fmla="*/ 304 h 529"/>
                  <a:gd name="T28" fmla="*/ 680 w 1841"/>
                  <a:gd name="T29" fmla="*/ 288 h 529"/>
                  <a:gd name="T30" fmla="*/ 728 w 1841"/>
                  <a:gd name="T31" fmla="*/ 256 h 529"/>
                  <a:gd name="T32" fmla="*/ 760 w 1841"/>
                  <a:gd name="T33" fmla="*/ 232 h 529"/>
                  <a:gd name="T34" fmla="*/ 792 w 1841"/>
                  <a:gd name="T35" fmla="*/ 208 h 529"/>
                  <a:gd name="T36" fmla="*/ 808 w 1841"/>
                  <a:gd name="T37" fmla="*/ 192 h 529"/>
                  <a:gd name="T38" fmla="*/ 840 w 1841"/>
                  <a:gd name="T39" fmla="*/ 168 h 529"/>
                  <a:gd name="T40" fmla="*/ 864 w 1841"/>
                  <a:gd name="T41" fmla="*/ 152 h 529"/>
                  <a:gd name="T42" fmla="*/ 904 w 1841"/>
                  <a:gd name="T43" fmla="*/ 136 h 529"/>
                  <a:gd name="T44" fmla="*/ 944 w 1841"/>
                  <a:gd name="T45" fmla="*/ 104 h 529"/>
                  <a:gd name="T46" fmla="*/ 976 w 1841"/>
                  <a:gd name="T47" fmla="*/ 88 h 529"/>
                  <a:gd name="T48" fmla="*/ 1080 w 1841"/>
                  <a:gd name="T49" fmla="*/ 40 h 529"/>
                  <a:gd name="T50" fmla="*/ 1128 w 1841"/>
                  <a:gd name="T51" fmla="*/ 32 h 529"/>
                  <a:gd name="T52" fmla="*/ 1144 w 1841"/>
                  <a:gd name="T53" fmla="*/ 24 h 529"/>
                  <a:gd name="T54" fmla="*/ 1176 w 1841"/>
                  <a:gd name="T55" fmla="*/ 8 h 529"/>
                  <a:gd name="T56" fmla="*/ 1272 w 1841"/>
                  <a:gd name="T57" fmla="*/ 0 h 529"/>
                  <a:gd name="T58" fmla="*/ 1336 w 1841"/>
                  <a:gd name="T59" fmla="*/ 0 h 529"/>
                  <a:gd name="T60" fmla="*/ 1384 w 1841"/>
                  <a:gd name="T61" fmla="*/ 0 h 529"/>
                  <a:gd name="T62" fmla="*/ 1416 w 1841"/>
                  <a:gd name="T63" fmla="*/ 8 h 529"/>
                  <a:gd name="T64" fmla="*/ 1464 w 1841"/>
                  <a:gd name="T65" fmla="*/ 32 h 529"/>
                  <a:gd name="T66" fmla="*/ 1504 w 1841"/>
                  <a:gd name="T67" fmla="*/ 40 h 529"/>
                  <a:gd name="T68" fmla="*/ 1552 w 1841"/>
                  <a:gd name="T69" fmla="*/ 72 h 529"/>
                  <a:gd name="T70" fmla="*/ 1608 w 1841"/>
                  <a:gd name="T71" fmla="*/ 120 h 529"/>
                  <a:gd name="T72" fmla="*/ 1648 w 1841"/>
                  <a:gd name="T73" fmla="*/ 152 h 529"/>
                  <a:gd name="T74" fmla="*/ 1672 w 1841"/>
                  <a:gd name="T75" fmla="*/ 168 h 529"/>
                  <a:gd name="T76" fmla="*/ 1712 w 1841"/>
                  <a:gd name="T77" fmla="*/ 200 h 529"/>
                  <a:gd name="T78" fmla="*/ 1744 w 1841"/>
                  <a:gd name="T79" fmla="*/ 232 h 529"/>
                  <a:gd name="T80" fmla="*/ 1776 w 1841"/>
                  <a:gd name="T81" fmla="*/ 256 h 529"/>
                  <a:gd name="T82" fmla="*/ 1808 w 1841"/>
                  <a:gd name="T83" fmla="*/ 256 h 529"/>
                  <a:gd name="T84" fmla="*/ 1824 w 1841"/>
                  <a:gd name="T85" fmla="*/ 240 h 5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41"/>
                  <a:gd name="T130" fmla="*/ 0 h 529"/>
                  <a:gd name="T131" fmla="*/ 1841 w 1841"/>
                  <a:gd name="T132" fmla="*/ 529 h 52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41" h="529">
                    <a:moveTo>
                      <a:pt x="0" y="528"/>
                    </a:moveTo>
                    <a:lnTo>
                      <a:pt x="8" y="520"/>
                    </a:lnTo>
                    <a:lnTo>
                      <a:pt x="24" y="520"/>
                    </a:lnTo>
                    <a:lnTo>
                      <a:pt x="40" y="504"/>
                    </a:lnTo>
                    <a:lnTo>
                      <a:pt x="88" y="496"/>
                    </a:lnTo>
                    <a:lnTo>
                      <a:pt x="128" y="496"/>
                    </a:lnTo>
                    <a:lnTo>
                      <a:pt x="144" y="496"/>
                    </a:lnTo>
                    <a:lnTo>
                      <a:pt x="160" y="488"/>
                    </a:lnTo>
                    <a:lnTo>
                      <a:pt x="168" y="488"/>
                    </a:lnTo>
                    <a:lnTo>
                      <a:pt x="192" y="488"/>
                    </a:lnTo>
                    <a:lnTo>
                      <a:pt x="224" y="472"/>
                    </a:lnTo>
                    <a:lnTo>
                      <a:pt x="232" y="472"/>
                    </a:lnTo>
                    <a:lnTo>
                      <a:pt x="240" y="472"/>
                    </a:lnTo>
                    <a:lnTo>
                      <a:pt x="264" y="464"/>
                    </a:lnTo>
                    <a:lnTo>
                      <a:pt x="288" y="464"/>
                    </a:lnTo>
                    <a:lnTo>
                      <a:pt x="304" y="456"/>
                    </a:lnTo>
                    <a:lnTo>
                      <a:pt x="312" y="456"/>
                    </a:lnTo>
                    <a:lnTo>
                      <a:pt x="336" y="440"/>
                    </a:lnTo>
                    <a:lnTo>
                      <a:pt x="344" y="440"/>
                    </a:lnTo>
                    <a:lnTo>
                      <a:pt x="360" y="432"/>
                    </a:lnTo>
                    <a:lnTo>
                      <a:pt x="368" y="432"/>
                    </a:lnTo>
                    <a:lnTo>
                      <a:pt x="376" y="424"/>
                    </a:lnTo>
                    <a:lnTo>
                      <a:pt x="392" y="424"/>
                    </a:lnTo>
                    <a:lnTo>
                      <a:pt x="424" y="408"/>
                    </a:lnTo>
                    <a:lnTo>
                      <a:pt x="432" y="408"/>
                    </a:lnTo>
                    <a:lnTo>
                      <a:pt x="440" y="408"/>
                    </a:lnTo>
                    <a:lnTo>
                      <a:pt x="456" y="400"/>
                    </a:lnTo>
                    <a:lnTo>
                      <a:pt x="464" y="400"/>
                    </a:lnTo>
                    <a:lnTo>
                      <a:pt x="496" y="392"/>
                    </a:lnTo>
                    <a:lnTo>
                      <a:pt x="504" y="392"/>
                    </a:lnTo>
                    <a:lnTo>
                      <a:pt x="512" y="376"/>
                    </a:lnTo>
                    <a:lnTo>
                      <a:pt x="528" y="376"/>
                    </a:lnTo>
                    <a:lnTo>
                      <a:pt x="536" y="376"/>
                    </a:lnTo>
                    <a:lnTo>
                      <a:pt x="544" y="368"/>
                    </a:lnTo>
                    <a:lnTo>
                      <a:pt x="560" y="360"/>
                    </a:lnTo>
                    <a:lnTo>
                      <a:pt x="568" y="360"/>
                    </a:lnTo>
                    <a:lnTo>
                      <a:pt x="576" y="344"/>
                    </a:lnTo>
                    <a:lnTo>
                      <a:pt x="600" y="344"/>
                    </a:lnTo>
                    <a:lnTo>
                      <a:pt x="608" y="336"/>
                    </a:lnTo>
                    <a:lnTo>
                      <a:pt x="624" y="328"/>
                    </a:lnTo>
                    <a:lnTo>
                      <a:pt x="632" y="328"/>
                    </a:lnTo>
                    <a:lnTo>
                      <a:pt x="648" y="304"/>
                    </a:lnTo>
                    <a:lnTo>
                      <a:pt x="664" y="304"/>
                    </a:lnTo>
                    <a:lnTo>
                      <a:pt x="672" y="296"/>
                    </a:lnTo>
                    <a:lnTo>
                      <a:pt x="680" y="288"/>
                    </a:lnTo>
                    <a:lnTo>
                      <a:pt x="696" y="272"/>
                    </a:lnTo>
                    <a:lnTo>
                      <a:pt x="712" y="264"/>
                    </a:lnTo>
                    <a:lnTo>
                      <a:pt x="728" y="256"/>
                    </a:lnTo>
                    <a:lnTo>
                      <a:pt x="736" y="256"/>
                    </a:lnTo>
                    <a:lnTo>
                      <a:pt x="744" y="240"/>
                    </a:lnTo>
                    <a:lnTo>
                      <a:pt x="760" y="232"/>
                    </a:lnTo>
                    <a:lnTo>
                      <a:pt x="768" y="224"/>
                    </a:lnTo>
                    <a:lnTo>
                      <a:pt x="776" y="208"/>
                    </a:lnTo>
                    <a:lnTo>
                      <a:pt x="792" y="208"/>
                    </a:lnTo>
                    <a:lnTo>
                      <a:pt x="792" y="200"/>
                    </a:lnTo>
                    <a:lnTo>
                      <a:pt x="800" y="200"/>
                    </a:lnTo>
                    <a:lnTo>
                      <a:pt x="808" y="192"/>
                    </a:lnTo>
                    <a:lnTo>
                      <a:pt x="816" y="176"/>
                    </a:lnTo>
                    <a:lnTo>
                      <a:pt x="832" y="176"/>
                    </a:lnTo>
                    <a:lnTo>
                      <a:pt x="840" y="168"/>
                    </a:lnTo>
                    <a:lnTo>
                      <a:pt x="848" y="168"/>
                    </a:lnTo>
                    <a:lnTo>
                      <a:pt x="864" y="160"/>
                    </a:lnTo>
                    <a:lnTo>
                      <a:pt x="864" y="152"/>
                    </a:lnTo>
                    <a:lnTo>
                      <a:pt x="872" y="152"/>
                    </a:lnTo>
                    <a:lnTo>
                      <a:pt x="880" y="136"/>
                    </a:lnTo>
                    <a:lnTo>
                      <a:pt x="904" y="136"/>
                    </a:lnTo>
                    <a:lnTo>
                      <a:pt x="928" y="120"/>
                    </a:lnTo>
                    <a:lnTo>
                      <a:pt x="936" y="120"/>
                    </a:lnTo>
                    <a:lnTo>
                      <a:pt x="944" y="104"/>
                    </a:lnTo>
                    <a:lnTo>
                      <a:pt x="968" y="104"/>
                    </a:lnTo>
                    <a:lnTo>
                      <a:pt x="968" y="96"/>
                    </a:lnTo>
                    <a:lnTo>
                      <a:pt x="976" y="88"/>
                    </a:lnTo>
                    <a:lnTo>
                      <a:pt x="1008" y="72"/>
                    </a:lnTo>
                    <a:lnTo>
                      <a:pt x="1048" y="56"/>
                    </a:lnTo>
                    <a:lnTo>
                      <a:pt x="1080" y="40"/>
                    </a:lnTo>
                    <a:lnTo>
                      <a:pt x="1096" y="40"/>
                    </a:lnTo>
                    <a:lnTo>
                      <a:pt x="1104" y="32"/>
                    </a:lnTo>
                    <a:lnTo>
                      <a:pt x="1128" y="32"/>
                    </a:lnTo>
                    <a:lnTo>
                      <a:pt x="1136" y="32"/>
                    </a:lnTo>
                    <a:lnTo>
                      <a:pt x="1136" y="24"/>
                    </a:lnTo>
                    <a:lnTo>
                      <a:pt x="1144" y="24"/>
                    </a:lnTo>
                    <a:lnTo>
                      <a:pt x="1152" y="24"/>
                    </a:lnTo>
                    <a:lnTo>
                      <a:pt x="1168" y="24"/>
                    </a:lnTo>
                    <a:lnTo>
                      <a:pt x="1176" y="8"/>
                    </a:lnTo>
                    <a:lnTo>
                      <a:pt x="1216" y="8"/>
                    </a:lnTo>
                    <a:lnTo>
                      <a:pt x="1248" y="0"/>
                    </a:lnTo>
                    <a:lnTo>
                      <a:pt x="1272" y="0"/>
                    </a:lnTo>
                    <a:lnTo>
                      <a:pt x="1280" y="0"/>
                    </a:lnTo>
                    <a:lnTo>
                      <a:pt x="1312" y="0"/>
                    </a:lnTo>
                    <a:lnTo>
                      <a:pt x="1336" y="0"/>
                    </a:lnTo>
                    <a:lnTo>
                      <a:pt x="1344" y="0"/>
                    </a:lnTo>
                    <a:lnTo>
                      <a:pt x="1368" y="0"/>
                    </a:lnTo>
                    <a:lnTo>
                      <a:pt x="1384" y="0"/>
                    </a:lnTo>
                    <a:lnTo>
                      <a:pt x="1400" y="8"/>
                    </a:lnTo>
                    <a:lnTo>
                      <a:pt x="1408" y="8"/>
                    </a:lnTo>
                    <a:lnTo>
                      <a:pt x="1416" y="8"/>
                    </a:lnTo>
                    <a:lnTo>
                      <a:pt x="1432" y="8"/>
                    </a:lnTo>
                    <a:lnTo>
                      <a:pt x="1440" y="24"/>
                    </a:lnTo>
                    <a:lnTo>
                      <a:pt x="1464" y="32"/>
                    </a:lnTo>
                    <a:lnTo>
                      <a:pt x="1480" y="32"/>
                    </a:lnTo>
                    <a:lnTo>
                      <a:pt x="1488" y="40"/>
                    </a:lnTo>
                    <a:lnTo>
                      <a:pt x="1504" y="40"/>
                    </a:lnTo>
                    <a:lnTo>
                      <a:pt x="1520" y="64"/>
                    </a:lnTo>
                    <a:lnTo>
                      <a:pt x="1536" y="64"/>
                    </a:lnTo>
                    <a:lnTo>
                      <a:pt x="1552" y="72"/>
                    </a:lnTo>
                    <a:lnTo>
                      <a:pt x="1568" y="88"/>
                    </a:lnTo>
                    <a:lnTo>
                      <a:pt x="1600" y="104"/>
                    </a:lnTo>
                    <a:lnTo>
                      <a:pt x="1608" y="120"/>
                    </a:lnTo>
                    <a:lnTo>
                      <a:pt x="1632" y="128"/>
                    </a:lnTo>
                    <a:lnTo>
                      <a:pt x="1640" y="136"/>
                    </a:lnTo>
                    <a:lnTo>
                      <a:pt x="1648" y="152"/>
                    </a:lnTo>
                    <a:lnTo>
                      <a:pt x="1648" y="160"/>
                    </a:lnTo>
                    <a:lnTo>
                      <a:pt x="1656" y="160"/>
                    </a:lnTo>
                    <a:lnTo>
                      <a:pt x="1672" y="168"/>
                    </a:lnTo>
                    <a:lnTo>
                      <a:pt x="1680" y="176"/>
                    </a:lnTo>
                    <a:lnTo>
                      <a:pt x="1704" y="192"/>
                    </a:lnTo>
                    <a:lnTo>
                      <a:pt x="1712" y="200"/>
                    </a:lnTo>
                    <a:lnTo>
                      <a:pt x="1736" y="208"/>
                    </a:lnTo>
                    <a:lnTo>
                      <a:pt x="1736" y="224"/>
                    </a:lnTo>
                    <a:lnTo>
                      <a:pt x="1744" y="232"/>
                    </a:lnTo>
                    <a:lnTo>
                      <a:pt x="1752" y="240"/>
                    </a:lnTo>
                    <a:lnTo>
                      <a:pt x="1768" y="240"/>
                    </a:lnTo>
                    <a:lnTo>
                      <a:pt x="1776" y="256"/>
                    </a:lnTo>
                    <a:lnTo>
                      <a:pt x="1784" y="256"/>
                    </a:lnTo>
                    <a:lnTo>
                      <a:pt x="1800" y="256"/>
                    </a:lnTo>
                    <a:lnTo>
                      <a:pt x="1808" y="256"/>
                    </a:lnTo>
                    <a:lnTo>
                      <a:pt x="1816" y="256"/>
                    </a:lnTo>
                    <a:lnTo>
                      <a:pt x="1824" y="256"/>
                    </a:lnTo>
                    <a:lnTo>
                      <a:pt x="1824" y="240"/>
                    </a:lnTo>
                    <a:lnTo>
                      <a:pt x="1840" y="240"/>
                    </a:lnTo>
                    <a:lnTo>
                      <a:pt x="1840" y="232"/>
                    </a:lnTo>
                  </a:path>
                </a:pathLst>
              </a:custGeom>
              <a:noFill/>
              <a:ln w="50800" cap="rnd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529" name="Oval 69">
                <a:extLst>
                  <a:ext uri="{FF2B5EF4-FFF2-40B4-BE49-F238E27FC236}">
                    <a16:creationId xmlns:a16="http://schemas.microsoft.com/office/drawing/2014/main" id="{A0437FF3-9397-DAA4-DBF5-7184A028D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1576"/>
                <a:ext cx="56" cy="56"/>
              </a:xfrm>
              <a:prstGeom prst="ellips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fr-FR"/>
              </a:p>
            </p:txBody>
          </p:sp>
          <p:sp>
            <p:nvSpPr>
              <p:cNvPr id="186530" name="Line 70">
                <a:extLst>
                  <a:ext uri="{FF2B5EF4-FFF2-40B4-BE49-F238E27FC236}">
                    <a16:creationId xmlns:a16="http://schemas.microsoft.com/office/drawing/2014/main" id="{B13AA2AB-F3DB-FDE5-50CF-0EE1EA5E5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1632"/>
                <a:ext cx="0" cy="4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6521" name="Group 77">
              <a:extLst>
                <a:ext uri="{FF2B5EF4-FFF2-40B4-BE49-F238E27FC236}">
                  <a16:creationId xmlns:a16="http://schemas.microsoft.com/office/drawing/2014/main" id="{AB8EE58F-193D-550F-A4C8-6298A74C0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2" y="2376"/>
              <a:ext cx="2080" cy="985"/>
              <a:chOff x="3816" y="1952"/>
              <a:chExt cx="2080" cy="985"/>
            </a:xfrm>
          </p:grpSpPr>
          <p:sp>
            <p:nvSpPr>
              <p:cNvPr id="186522" name="Freeform 72">
                <a:extLst>
                  <a:ext uri="{FF2B5EF4-FFF2-40B4-BE49-F238E27FC236}">
                    <a16:creationId xmlns:a16="http://schemas.microsoft.com/office/drawing/2014/main" id="{A6F53677-65AF-09DC-512C-DA53874F5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2000"/>
                <a:ext cx="649" cy="937"/>
              </a:xfrm>
              <a:custGeom>
                <a:avLst/>
                <a:gdLst>
                  <a:gd name="T0" fmla="*/ 0 w 649"/>
                  <a:gd name="T1" fmla="*/ 0 h 937"/>
                  <a:gd name="T2" fmla="*/ 8 w 649"/>
                  <a:gd name="T3" fmla="*/ 8 h 937"/>
                  <a:gd name="T4" fmla="*/ 32 w 649"/>
                  <a:gd name="T5" fmla="*/ 16 h 937"/>
                  <a:gd name="T6" fmla="*/ 40 w 649"/>
                  <a:gd name="T7" fmla="*/ 40 h 937"/>
                  <a:gd name="T8" fmla="*/ 48 w 649"/>
                  <a:gd name="T9" fmla="*/ 64 h 937"/>
                  <a:gd name="T10" fmla="*/ 72 w 649"/>
                  <a:gd name="T11" fmla="*/ 80 h 937"/>
                  <a:gd name="T12" fmla="*/ 72 w 649"/>
                  <a:gd name="T13" fmla="*/ 96 h 937"/>
                  <a:gd name="T14" fmla="*/ 72 w 649"/>
                  <a:gd name="T15" fmla="*/ 104 h 937"/>
                  <a:gd name="T16" fmla="*/ 80 w 649"/>
                  <a:gd name="T17" fmla="*/ 104 h 937"/>
                  <a:gd name="T18" fmla="*/ 80 w 649"/>
                  <a:gd name="T19" fmla="*/ 112 h 937"/>
                  <a:gd name="T20" fmla="*/ 80 w 649"/>
                  <a:gd name="T21" fmla="*/ 128 h 937"/>
                  <a:gd name="T22" fmla="*/ 96 w 649"/>
                  <a:gd name="T23" fmla="*/ 144 h 937"/>
                  <a:gd name="T24" fmla="*/ 96 w 649"/>
                  <a:gd name="T25" fmla="*/ 160 h 937"/>
                  <a:gd name="T26" fmla="*/ 96 w 649"/>
                  <a:gd name="T27" fmla="*/ 168 h 937"/>
                  <a:gd name="T28" fmla="*/ 96 w 649"/>
                  <a:gd name="T29" fmla="*/ 176 h 937"/>
                  <a:gd name="T30" fmla="*/ 104 w 649"/>
                  <a:gd name="T31" fmla="*/ 184 h 937"/>
                  <a:gd name="T32" fmla="*/ 104 w 649"/>
                  <a:gd name="T33" fmla="*/ 200 h 937"/>
                  <a:gd name="T34" fmla="*/ 112 w 649"/>
                  <a:gd name="T35" fmla="*/ 208 h 937"/>
                  <a:gd name="T36" fmla="*/ 120 w 649"/>
                  <a:gd name="T37" fmla="*/ 232 h 937"/>
                  <a:gd name="T38" fmla="*/ 144 w 649"/>
                  <a:gd name="T39" fmla="*/ 264 h 937"/>
                  <a:gd name="T40" fmla="*/ 152 w 649"/>
                  <a:gd name="T41" fmla="*/ 296 h 937"/>
                  <a:gd name="T42" fmla="*/ 168 w 649"/>
                  <a:gd name="T43" fmla="*/ 312 h 937"/>
                  <a:gd name="T44" fmla="*/ 184 w 649"/>
                  <a:gd name="T45" fmla="*/ 344 h 937"/>
                  <a:gd name="T46" fmla="*/ 208 w 649"/>
                  <a:gd name="T47" fmla="*/ 368 h 937"/>
                  <a:gd name="T48" fmla="*/ 216 w 649"/>
                  <a:gd name="T49" fmla="*/ 384 h 937"/>
                  <a:gd name="T50" fmla="*/ 216 w 649"/>
                  <a:gd name="T51" fmla="*/ 400 h 937"/>
                  <a:gd name="T52" fmla="*/ 232 w 649"/>
                  <a:gd name="T53" fmla="*/ 408 h 937"/>
                  <a:gd name="T54" fmla="*/ 248 w 649"/>
                  <a:gd name="T55" fmla="*/ 440 h 937"/>
                  <a:gd name="T56" fmla="*/ 264 w 649"/>
                  <a:gd name="T57" fmla="*/ 448 h 937"/>
                  <a:gd name="T58" fmla="*/ 272 w 649"/>
                  <a:gd name="T59" fmla="*/ 472 h 937"/>
                  <a:gd name="T60" fmla="*/ 280 w 649"/>
                  <a:gd name="T61" fmla="*/ 496 h 937"/>
                  <a:gd name="T62" fmla="*/ 280 w 649"/>
                  <a:gd name="T63" fmla="*/ 504 h 937"/>
                  <a:gd name="T64" fmla="*/ 288 w 649"/>
                  <a:gd name="T65" fmla="*/ 520 h 937"/>
                  <a:gd name="T66" fmla="*/ 304 w 649"/>
                  <a:gd name="T67" fmla="*/ 544 h 937"/>
                  <a:gd name="T68" fmla="*/ 320 w 649"/>
                  <a:gd name="T69" fmla="*/ 568 h 937"/>
                  <a:gd name="T70" fmla="*/ 352 w 649"/>
                  <a:gd name="T71" fmla="*/ 600 h 937"/>
                  <a:gd name="T72" fmla="*/ 368 w 649"/>
                  <a:gd name="T73" fmla="*/ 616 h 937"/>
                  <a:gd name="T74" fmla="*/ 376 w 649"/>
                  <a:gd name="T75" fmla="*/ 640 h 937"/>
                  <a:gd name="T76" fmla="*/ 400 w 649"/>
                  <a:gd name="T77" fmla="*/ 672 h 937"/>
                  <a:gd name="T78" fmla="*/ 416 w 649"/>
                  <a:gd name="T79" fmla="*/ 704 h 937"/>
                  <a:gd name="T80" fmla="*/ 432 w 649"/>
                  <a:gd name="T81" fmla="*/ 720 h 937"/>
                  <a:gd name="T82" fmla="*/ 448 w 649"/>
                  <a:gd name="T83" fmla="*/ 752 h 937"/>
                  <a:gd name="T84" fmla="*/ 456 w 649"/>
                  <a:gd name="T85" fmla="*/ 784 h 937"/>
                  <a:gd name="T86" fmla="*/ 480 w 649"/>
                  <a:gd name="T87" fmla="*/ 800 h 937"/>
                  <a:gd name="T88" fmla="*/ 488 w 649"/>
                  <a:gd name="T89" fmla="*/ 832 h 937"/>
                  <a:gd name="T90" fmla="*/ 504 w 649"/>
                  <a:gd name="T91" fmla="*/ 848 h 937"/>
                  <a:gd name="T92" fmla="*/ 520 w 649"/>
                  <a:gd name="T93" fmla="*/ 872 h 937"/>
                  <a:gd name="T94" fmla="*/ 536 w 649"/>
                  <a:gd name="T95" fmla="*/ 888 h 937"/>
                  <a:gd name="T96" fmla="*/ 552 w 649"/>
                  <a:gd name="T97" fmla="*/ 912 h 937"/>
                  <a:gd name="T98" fmla="*/ 568 w 649"/>
                  <a:gd name="T99" fmla="*/ 912 h 937"/>
                  <a:gd name="T100" fmla="*/ 568 w 649"/>
                  <a:gd name="T101" fmla="*/ 920 h 937"/>
                  <a:gd name="T102" fmla="*/ 584 w 649"/>
                  <a:gd name="T103" fmla="*/ 936 h 937"/>
                  <a:gd name="T104" fmla="*/ 600 w 649"/>
                  <a:gd name="T105" fmla="*/ 936 h 937"/>
                  <a:gd name="T106" fmla="*/ 616 w 649"/>
                  <a:gd name="T107" fmla="*/ 936 h 937"/>
                  <a:gd name="T108" fmla="*/ 624 w 649"/>
                  <a:gd name="T109" fmla="*/ 936 h 937"/>
                  <a:gd name="T110" fmla="*/ 640 w 649"/>
                  <a:gd name="T111" fmla="*/ 920 h 937"/>
                  <a:gd name="T112" fmla="*/ 648 w 649"/>
                  <a:gd name="T113" fmla="*/ 920 h 9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49"/>
                  <a:gd name="T172" fmla="*/ 0 h 937"/>
                  <a:gd name="T173" fmla="*/ 649 w 649"/>
                  <a:gd name="T174" fmla="*/ 937 h 9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49" h="937">
                    <a:moveTo>
                      <a:pt x="0" y="0"/>
                    </a:moveTo>
                    <a:lnTo>
                      <a:pt x="8" y="8"/>
                    </a:lnTo>
                    <a:lnTo>
                      <a:pt x="32" y="16"/>
                    </a:lnTo>
                    <a:lnTo>
                      <a:pt x="40" y="40"/>
                    </a:lnTo>
                    <a:lnTo>
                      <a:pt x="48" y="64"/>
                    </a:lnTo>
                    <a:lnTo>
                      <a:pt x="72" y="80"/>
                    </a:lnTo>
                    <a:lnTo>
                      <a:pt x="72" y="96"/>
                    </a:lnTo>
                    <a:lnTo>
                      <a:pt x="72" y="104"/>
                    </a:lnTo>
                    <a:lnTo>
                      <a:pt x="80" y="104"/>
                    </a:lnTo>
                    <a:lnTo>
                      <a:pt x="80" y="112"/>
                    </a:lnTo>
                    <a:lnTo>
                      <a:pt x="80" y="128"/>
                    </a:lnTo>
                    <a:lnTo>
                      <a:pt x="96" y="144"/>
                    </a:lnTo>
                    <a:lnTo>
                      <a:pt x="96" y="160"/>
                    </a:lnTo>
                    <a:lnTo>
                      <a:pt x="96" y="168"/>
                    </a:lnTo>
                    <a:lnTo>
                      <a:pt x="96" y="176"/>
                    </a:lnTo>
                    <a:lnTo>
                      <a:pt x="104" y="184"/>
                    </a:lnTo>
                    <a:lnTo>
                      <a:pt x="104" y="200"/>
                    </a:lnTo>
                    <a:lnTo>
                      <a:pt x="112" y="208"/>
                    </a:lnTo>
                    <a:lnTo>
                      <a:pt x="120" y="232"/>
                    </a:lnTo>
                    <a:lnTo>
                      <a:pt x="144" y="264"/>
                    </a:lnTo>
                    <a:lnTo>
                      <a:pt x="152" y="296"/>
                    </a:lnTo>
                    <a:lnTo>
                      <a:pt x="168" y="312"/>
                    </a:lnTo>
                    <a:lnTo>
                      <a:pt x="184" y="344"/>
                    </a:lnTo>
                    <a:lnTo>
                      <a:pt x="208" y="368"/>
                    </a:lnTo>
                    <a:lnTo>
                      <a:pt x="216" y="384"/>
                    </a:lnTo>
                    <a:lnTo>
                      <a:pt x="216" y="400"/>
                    </a:lnTo>
                    <a:lnTo>
                      <a:pt x="232" y="408"/>
                    </a:lnTo>
                    <a:lnTo>
                      <a:pt x="248" y="440"/>
                    </a:lnTo>
                    <a:lnTo>
                      <a:pt x="264" y="448"/>
                    </a:lnTo>
                    <a:lnTo>
                      <a:pt x="272" y="472"/>
                    </a:lnTo>
                    <a:lnTo>
                      <a:pt x="280" y="496"/>
                    </a:lnTo>
                    <a:lnTo>
                      <a:pt x="280" y="504"/>
                    </a:lnTo>
                    <a:lnTo>
                      <a:pt x="288" y="520"/>
                    </a:lnTo>
                    <a:lnTo>
                      <a:pt x="304" y="544"/>
                    </a:lnTo>
                    <a:lnTo>
                      <a:pt x="320" y="568"/>
                    </a:lnTo>
                    <a:lnTo>
                      <a:pt x="352" y="600"/>
                    </a:lnTo>
                    <a:lnTo>
                      <a:pt x="368" y="616"/>
                    </a:lnTo>
                    <a:lnTo>
                      <a:pt x="376" y="640"/>
                    </a:lnTo>
                    <a:lnTo>
                      <a:pt x="400" y="672"/>
                    </a:lnTo>
                    <a:lnTo>
                      <a:pt x="416" y="704"/>
                    </a:lnTo>
                    <a:lnTo>
                      <a:pt x="432" y="720"/>
                    </a:lnTo>
                    <a:lnTo>
                      <a:pt x="448" y="752"/>
                    </a:lnTo>
                    <a:lnTo>
                      <a:pt x="456" y="784"/>
                    </a:lnTo>
                    <a:lnTo>
                      <a:pt x="480" y="800"/>
                    </a:lnTo>
                    <a:lnTo>
                      <a:pt x="488" y="832"/>
                    </a:lnTo>
                    <a:lnTo>
                      <a:pt x="504" y="848"/>
                    </a:lnTo>
                    <a:lnTo>
                      <a:pt x="520" y="872"/>
                    </a:lnTo>
                    <a:lnTo>
                      <a:pt x="536" y="888"/>
                    </a:lnTo>
                    <a:lnTo>
                      <a:pt x="552" y="912"/>
                    </a:lnTo>
                    <a:lnTo>
                      <a:pt x="568" y="912"/>
                    </a:lnTo>
                    <a:lnTo>
                      <a:pt x="568" y="920"/>
                    </a:lnTo>
                    <a:lnTo>
                      <a:pt x="584" y="936"/>
                    </a:lnTo>
                    <a:lnTo>
                      <a:pt x="600" y="936"/>
                    </a:lnTo>
                    <a:lnTo>
                      <a:pt x="616" y="936"/>
                    </a:lnTo>
                    <a:lnTo>
                      <a:pt x="624" y="936"/>
                    </a:lnTo>
                    <a:lnTo>
                      <a:pt x="640" y="920"/>
                    </a:lnTo>
                    <a:lnTo>
                      <a:pt x="648" y="920"/>
                    </a:lnTo>
                  </a:path>
                </a:pathLst>
              </a:custGeom>
              <a:noFill/>
              <a:ln w="50800" cap="rnd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523" name="Line 73">
                <a:extLst>
                  <a:ext uri="{FF2B5EF4-FFF2-40B4-BE49-F238E27FC236}">
                    <a16:creationId xmlns:a16="http://schemas.microsoft.com/office/drawing/2014/main" id="{516474AC-F7B5-2AC3-034E-C2CFB767B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6" y="2824"/>
                <a:ext cx="144" cy="72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24" name="Line 74">
                <a:extLst>
                  <a:ext uri="{FF2B5EF4-FFF2-40B4-BE49-F238E27FC236}">
                    <a16:creationId xmlns:a16="http://schemas.microsoft.com/office/drawing/2014/main" id="{12F1FA66-B943-8214-F1FD-37A96DB74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88" y="2696"/>
                <a:ext cx="144" cy="88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25" name="Line 75">
                <a:extLst>
                  <a:ext uri="{FF2B5EF4-FFF2-40B4-BE49-F238E27FC236}">
                    <a16:creationId xmlns:a16="http://schemas.microsoft.com/office/drawing/2014/main" id="{683D4762-DB6E-1D94-8C26-E33E6C75B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2" y="2216"/>
                <a:ext cx="744" cy="440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26" name="Oval 76">
                <a:extLst>
                  <a:ext uri="{FF2B5EF4-FFF2-40B4-BE49-F238E27FC236}">
                    <a16:creationId xmlns:a16="http://schemas.microsoft.com/office/drawing/2014/main" id="{30A98F96-DC90-BF02-9673-671801A0D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1952"/>
                <a:ext cx="56" cy="56"/>
              </a:xfrm>
              <a:prstGeom prst="ellipse">
                <a:avLst/>
              </a:prstGeom>
              <a:solidFill>
                <a:srgbClr val="FEFF2A"/>
              </a:solidFill>
              <a:ln w="50800">
                <a:solidFill>
                  <a:srgbClr val="FEFF2A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fr-FR"/>
              </a:p>
            </p:txBody>
          </p:sp>
        </p:grpSp>
      </p:grpSp>
      <p:grpSp>
        <p:nvGrpSpPr>
          <p:cNvPr id="6" name="Group 212">
            <a:extLst>
              <a:ext uri="{FF2B5EF4-FFF2-40B4-BE49-F238E27FC236}">
                <a16:creationId xmlns:a16="http://schemas.microsoft.com/office/drawing/2014/main" id="{D490BCE2-9699-72EC-D10C-974821B4B42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292600"/>
            <a:ext cx="2590800" cy="1651000"/>
            <a:chOff x="336" y="2704"/>
            <a:chExt cx="1632" cy="1040"/>
          </a:xfrm>
        </p:grpSpPr>
        <p:grpSp>
          <p:nvGrpSpPr>
            <p:cNvPr id="186494" name="Group 90">
              <a:extLst>
                <a:ext uri="{FF2B5EF4-FFF2-40B4-BE49-F238E27FC236}">
                  <a16:creationId xmlns:a16="http://schemas.microsoft.com/office/drawing/2014/main" id="{50587F42-957B-C98A-9D11-D5C6ECA3A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" y="2704"/>
              <a:ext cx="176" cy="320"/>
              <a:chOff x="448" y="2280"/>
              <a:chExt cx="176" cy="320"/>
            </a:xfrm>
          </p:grpSpPr>
          <p:sp>
            <p:nvSpPr>
              <p:cNvPr id="186496" name="Rectangle 78">
                <a:extLst>
                  <a:ext uri="{FF2B5EF4-FFF2-40B4-BE49-F238E27FC236}">
                    <a16:creationId xmlns:a16="http://schemas.microsoft.com/office/drawing/2014/main" id="{0F17B0DB-C910-0F3A-A8FA-BBD06325F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" y="2400"/>
                <a:ext cx="96" cy="200"/>
              </a:xfrm>
              <a:prstGeom prst="rect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fr-FR"/>
              </a:p>
            </p:txBody>
          </p:sp>
          <p:sp>
            <p:nvSpPr>
              <p:cNvPr id="186497" name="Rectangle 79">
                <a:extLst>
                  <a:ext uri="{FF2B5EF4-FFF2-40B4-BE49-F238E27FC236}">
                    <a16:creationId xmlns:a16="http://schemas.microsoft.com/office/drawing/2014/main" id="{15DE7465-1304-4155-A0AA-C037BFA15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32" cy="32"/>
              </a:xfrm>
              <a:prstGeom prst="rect">
                <a:avLst/>
              </a:prstGeom>
              <a:solidFill>
                <a:srgbClr val="FFFFFF"/>
              </a:solidFill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fr-FR"/>
              </a:p>
            </p:txBody>
          </p:sp>
          <p:sp>
            <p:nvSpPr>
              <p:cNvPr id="186498" name="Line 80">
                <a:extLst>
                  <a:ext uri="{FF2B5EF4-FFF2-40B4-BE49-F238E27FC236}">
                    <a16:creationId xmlns:a16="http://schemas.microsoft.com/office/drawing/2014/main" id="{66FA2134-C220-0BBC-0512-DAA9A7AB0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336"/>
                <a:ext cx="0" cy="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499" name="Line 81">
                <a:extLst>
                  <a:ext uri="{FF2B5EF4-FFF2-40B4-BE49-F238E27FC236}">
                    <a16:creationId xmlns:a16="http://schemas.microsoft.com/office/drawing/2014/main" id="{317DB11F-4BFF-6A78-E5EC-2B2DDDB15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2352"/>
                <a:ext cx="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00" name="Line 82">
                <a:extLst>
                  <a:ext uri="{FF2B5EF4-FFF2-40B4-BE49-F238E27FC236}">
                    <a16:creationId xmlns:a16="http://schemas.microsoft.com/office/drawing/2014/main" id="{22399E18-303E-3B82-5CC2-D0A68578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" y="2352"/>
                <a:ext cx="1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01" name="Line 83">
                <a:extLst>
                  <a:ext uri="{FF2B5EF4-FFF2-40B4-BE49-F238E27FC236}">
                    <a16:creationId xmlns:a16="http://schemas.microsoft.com/office/drawing/2014/main" id="{9891E8DE-79FC-F880-897A-4A7CDE6B9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" y="2280"/>
                <a:ext cx="88" cy="2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02" name="Line 84">
                <a:extLst>
                  <a:ext uri="{FF2B5EF4-FFF2-40B4-BE49-F238E27FC236}">
                    <a16:creationId xmlns:a16="http://schemas.microsoft.com/office/drawing/2014/main" id="{508A1ABF-6B34-13F6-11F6-4068E2234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" y="2304"/>
                <a:ext cx="96" cy="32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03" name="Line 85">
                <a:extLst>
                  <a:ext uri="{FF2B5EF4-FFF2-40B4-BE49-F238E27FC236}">
                    <a16:creationId xmlns:a16="http://schemas.microsoft.com/office/drawing/2014/main" id="{9944EC78-153F-7BDF-7947-2CF6CD7F2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368"/>
                <a:ext cx="96" cy="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04" name="Line 86">
                <a:extLst>
                  <a:ext uri="{FF2B5EF4-FFF2-40B4-BE49-F238E27FC236}">
                    <a16:creationId xmlns:a16="http://schemas.microsoft.com/office/drawing/2014/main" id="{FDC15F93-1FD3-4F1A-1ED0-635E503EB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" y="2448"/>
                <a:ext cx="24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05" name="Line 87">
                <a:extLst>
                  <a:ext uri="{FF2B5EF4-FFF2-40B4-BE49-F238E27FC236}">
                    <a16:creationId xmlns:a16="http://schemas.microsoft.com/office/drawing/2014/main" id="{5E09085B-CCEE-3F61-CF9A-C43AC8607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" y="2464"/>
                <a:ext cx="0" cy="32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06" name="Line 88">
                <a:extLst>
                  <a:ext uri="{FF2B5EF4-FFF2-40B4-BE49-F238E27FC236}">
                    <a16:creationId xmlns:a16="http://schemas.microsoft.com/office/drawing/2014/main" id="{F88050F5-B9A2-A6F8-170B-A479DA22F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" y="2528"/>
                <a:ext cx="0" cy="24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6507" name="Line 89">
                <a:extLst>
                  <a:ext uri="{FF2B5EF4-FFF2-40B4-BE49-F238E27FC236}">
                    <a16:creationId xmlns:a16="http://schemas.microsoft.com/office/drawing/2014/main" id="{1FCFECAB-8A93-D716-3226-FA10693BE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" y="2568"/>
                <a:ext cx="4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86495" name="Rectangle 91">
              <a:extLst>
                <a:ext uri="{FF2B5EF4-FFF2-40B4-BE49-F238E27FC236}">
                  <a16:creationId xmlns:a16="http://schemas.microsoft.com/office/drawing/2014/main" id="{539B0CA0-14CF-5DC0-AE24-F0F107016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424"/>
              <a:ext cx="163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  <a:t>Surface (contact)</a:t>
              </a:r>
            </a:p>
          </p:txBody>
        </p:sp>
      </p:grpSp>
      <p:grpSp>
        <p:nvGrpSpPr>
          <p:cNvPr id="8" name="Group 213">
            <a:extLst>
              <a:ext uri="{FF2B5EF4-FFF2-40B4-BE49-F238E27FC236}">
                <a16:creationId xmlns:a16="http://schemas.microsoft.com/office/drawing/2014/main" id="{EFB1857B-37B4-479F-7E7E-E5256D33388E}"/>
              </a:ext>
            </a:extLst>
          </p:cNvPr>
          <p:cNvGrpSpPr>
            <a:grpSpLocks/>
          </p:cNvGrpSpPr>
          <p:nvPr/>
        </p:nvGrpSpPr>
        <p:grpSpPr bwMode="auto">
          <a:xfrm>
            <a:off x="1231900" y="2247900"/>
            <a:ext cx="2159000" cy="1257300"/>
            <a:chOff x="776" y="1416"/>
            <a:chExt cx="1360" cy="792"/>
          </a:xfrm>
        </p:grpSpPr>
        <p:sp>
          <p:nvSpPr>
            <p:cNvPr id="186455" name="Rectangle 92">
              <a:extLst>
                <a:ext uri="{FF2B5EF4-FFF2-40B4-BE49-F238E27FC236}">
                  <a16:creationId xmlns:a16="http://schemas.microsoft.com/office/drawing/2014/main" id="{37353673-50AD-36AF-8B10-FD5A4B262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1488"/>
              <a:ext cx="108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  <a:t>Infiltration</a:t>
              </a:r>
              <a:b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</a:br>
              <a: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  <a:t>(superficielle</a:t>
              </a:r>
              <a:b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</a:br>
              <a: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  <a:t>ou profonde)</a:t>
              </a:r>
            </a:p>
          </p:txBody>
        </p:sp>
        <p:grpSp>
          <p:nvGrpSpPr>
            <p:cNvPr id="186456" name="Group 130">
              <a:extLst>
                <a:ext uri="{FF2B5EF4-FFF2-40B4-BE49-F238E27FC236}">
                  <a16:creationId xmlns:a16="http://schemas.microsoft.com/office/drawing/2014/main" id="{696A755B-F03A-63CF-18CA-7332DA526D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" y="1416"/>
              <a:ext cx="137" cy="649"/>
              <a:chOff x="720" y="992"/>
              <a:chExt cx="137" cy="649"/>
            </a:xfrm>
          </p:grpSpPr>
          <p:sp>
            <p:nvSpPr>
              <p:cNvPr id="89178" name="Freeform 93">
                <a:extLst>
                  <a:ext uri="{FF2B5EF4-FFF2-40B4-BE49-F238E27FC236}">
                    <a16:creationId xmlns:a16="http://schemas.microsoft.com/office/drawing/2014/main" id="{2F6EA350-C70B-ACD6-AF24-9E6B5A747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064"/>
                <a:ext cx="137" cy="409"/>
              </a:xfrm>
              <a:custGeom>
                <a:avLst/>
                <a:gdLst>
                  <a:gd name="T0" fmla="*/ 0 w 137"/>
                  <a:gd name="T1" fmla="*/ 0 h 409"/>
                  <a:gd name="T2" fmla="*/ 136 w 137"/>
                  <a:gd name="T3" fmla="*/ 0 h 409"/>
                  <a:gd name="T4" fmla="*/ 136 w 137"/>
                  <a:gd name="T5" fmla="*/ 408 h 409"/>
                  <a:gd name="T6" fmla="*/ 0 w 137"/>
                  <a:gd name="T7" fmla="*/ 408 h 409"/>
                  <a:gd name="T8" fmla="*/ 0 w 137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09"/>
                  <a:gd name="T17" fmla="*/ 137 w 137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09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08"/>
                    </a:lnTo>
                    <a:lnTo>
                      <a:pt x="0" y="40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79" name="Freeform 94">
                <a:extLst>
                  <a:ext uri="{FF2B5EF4-FFF2-40B4-BE49-F238E27FC236}">
                    <a16:creationId xmlns:a16="http://schemas.microsoft.com/office/drawing/2014/main" id="{9D11F526-D771-1268-E90F-7E7686D41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080"/>
                <a:ext cx="129" cy="377"/>
              </a:xfrm>
              <a:custGeom>
                <a:avLst/>
                <a:gdLst>
                  <a:gd name="T0" fmla="*/ 0 w 129"/>
                  <a:gd name="T1" fmla="*/ 0 h 377"/>
                  <a:gd name="T2" fmla="*/ 128 w 129"/>
                  <a:gd name="T3" fmla="*/ 0 h 377"/>
                  <a:gd name="T4" fmla="*/ 128 w 129"/>
                  <a:gd name="T5" fmla="*/ 376 h 377"/>
                  <a:gd name="T6" fmla="*/ 0 w 129"/>
                  <a:gd name="T7" fmla="*/ 376 h 377"/>
                  <a:gd name="T8" fmla="*/ 0 w 129"/>
                  <a:gd name="T9" fmla="*/ 0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377"/>
                  <a:gd name="T17" fmla="*/ 129 w 129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377">
                    <a:moveTo>
                      <a:pt x="0" y="0"/>
                    </a:moveTo>
                    <a:lnTo>
                      <a:pt x="128" y="0"/>
                    </a:lnTo>
                    <a:lnTo>
                      <a:pt x="128" y="376"/>
                    </a:lnTo>
                    <a:lnTo>
                      <a:pt x="0" y="3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80" name="Freeform 95">
                <a:extLst>
                  <a:ext uri="{FF2B5EF4-FFF2-40B4-BE49-F238E27FC236}">
                    <a16:creationId xmlns:a16="http://schemas.microsoft.com/office/drawing/2014/main" id="{45212D45-624A-6B60-1B4D-D8922F2E0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080"/>
                <a:ext cx="129" cy="225"/>
              </a:xfrm>
              <a:custGeom>
                <a:avLst/>
                <a:gdLst>
                  <a:gd name="T0" fmla="*/ 0 w 129"/>
                  <a:gd name="T1" fmla="*/ 0 h 225"/>
                  <a:gd name="T2" fmla="*/ 128 w 129"/>
                  <a:gd name="T3" fmla="*/ 0 h 225"/>
                  <a:gd name="T4" fmla="*/ 128 w 129"/>
                  <a:gd name="T5" fmla="*/ 224 h 225"/>
                  <a:gd name="T6" fmla="*/ 0 w 129"/>
                  <a:gd name="T7" fmla="*/ 224 h 225"/>
                  <a:gd name="T8" fmla="*/ 0 w 129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25"/>
                  <a:gd name="T17" fmla="*/ 129 w 129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25">
                    <a:moveTo>
                      <a:pt x="0" y="0"/>
                    </a:moveTo>
                    <a:lnTo>
                      <a:pt x="128" y="0"/>
                    </a:lnTo>
                    <a:lnTo>
                      <a:pt x="128" y="224"/>
                    </a:lnTo>
                    <a:lnTo>
                      <a:pt x="0" y="2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81" name="Freeform 96">
                <a:extLst>
                  <a:ext uri="{FF2B5EF4-FFF2-40B4-BE49-F238E27FC236}">
                    <a16:creationId xmlns:a16="http://schemas.microsoft.com/office/drawing/2014/main" id="{3FF3F43D-D119-444B-2F49-5BADCA50B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312"/>
                <a:ext cx="129" cy="129"/>
              </a:xfrm>
              <a:custGeom>
                <a:avLst/>
                <a:gdLst>
                  <a:gd name="T0" fmla="*/ 0 w 129"/>
                  <a:gd name="T1" fmla="*/ 0 h 129"/>
                  <a:gd name="T2" fmla="*/ 128 w 129"/>
                  <a:gd name="T3" fmla="*/ 0 h 129"/>
                  <a:gd name="T4" fmla="*/ 128 w 129"/>
                  <a:gd name="T5" fmla="*/ 128 h 129"/>
                  <a:gd name="T6" fmla="*/ 0 w 129"/>
                  <a:gd name="T7" fmla="*/ 128 h 129"/>
                  <a:gd name="T8" fmla="*/ 0 w 129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29"/>
                  <a:gd name="T17" fmla="*/ 129 w 12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29">
                    <a:moveTo>
                      <a:pt x="0" y="0"/>
                    </a:moveTo>
                    <a:lnTo>
                      <a:pt x="128" y="0"/>
                    </a:lnTo>
                    <a:lnTo>
                      <a:pt x="128" y="128"/>
                    </a:lnTo>
                    <a:lnTo>
                      <a:pt x="0" y="1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82" name="Freeform 97">
                <a:extLst>
                  <a:ext uri="{FF2B5EF4-FFF2-40B4-BE49-F238E27FC236}">
                    <a16:creationId xmlns:a16="http://schemas.microsoft.com/office/drawing/2014/main" id="{5CABF681-8FB5-09F5-9609-FF6A86012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008"/>
                <a:ext cx="33" cy="57"/>
              </a:xfrm>
              <a:custGeom>
                <a:avLst/>
                <a:gdLst>
                  <a:gd name="T0" fmla="*/ 0 w 33"/>
                  <a:gd name="T1" fmla="*/ 0 h 57"/>
                  <a:gd name="T2" fmla="*/ 32 w 33"/>
                  <a:gd name="T3" fmla="*/ 0 h 57"/>
                  <a:gd name="T4" fmla="*/ 32 w 33"/>
                  <a:gd name="T5" fmla="*/ 56 h 57"/>
                  <a:gd name="T6" fmla="*/ 0 w 33"/>
                  <a:gd name="T7" fmla="*/ 56 h 57"/>
                  <a:gd name="T8" fmla="*/ 0 w 33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57"/>
                  <a:gd name="T17" fmla="*/ 33 w 33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57">
                    <a:moveTo>
                      <a:pt x="0" y="0"/>
                    </a:moveTo>
                    <a:lnTo>
                      <a:pt x="32" y="0"/>
                    </a:lnTo>
                    <a:lnTo>
                      <a:pt x="32" y="56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83" name="Freeform 98">
                <a:extLst>
                  <a:ext uri="{FF2B5EF4-FFF2-40B4-BE49-F238E27FC236}">
                    <a16:creationId xmlns:a16="http://schemas.microsoft.com/office/drawing/2014/main" id="{FA1DD4D8-72B4-6758-82CF-8AB8B71B5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" y="1016"/>
                <a:ext cx="25" cy="41"/>
              </a:xfrm>
              <a:custGeom>
                <a:avLst/>
                <a:gdLst>
                  <a:gd name="T0" fmla="*/ 0 w 25"/>
                  <a:gd name="T1" fmla="*/ 0 h 41"/>
                  <a:gd name="T2" fmla="*/ 24 w 25"/>
                  <a:gd name="T3" fmla="*/ 0 h 41"/>
                  <a:gd name="T4" fmla="*/ 24 w 25"/>
                  <a:gd name="T5" fmla="*/ 40 h 41"/>
                  <a:gd name="T6" fmla="*/ 0 w 25"/>
                  <a:gd name="T7" fmla="*/ 40 h 41"/>
                  <a:gd name="T8" fmla="*/ 0 w 2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1"/>
                  <a:gd name="T17" fmla="*/ 25 w 2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1">
                    <a:moveTo>
                      <a:pt x="0" y="0"/>
                    </a:moveTo>
                    <a:lnTo>
                      <a:pt x="24" y="0"/>
                    </a:lnTo>
                    <a:lnTo>
                      <a:pt x="24" y="40"/>
                    </a:lnTo>
                    <a:lnTo>
                      <a:pt x="0" y="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84" name="Freeform 99">
                <a:extLst>
                  <a:ext uri="{FF2B5EF4-FFF2-40B4-BE49-F238E27FC236}">
                    <a16:creationId xmlns:a16="http://schemas.microsoft.com/office/drawing/2014/main" id="{B729AEA1-0C5B-181F-4C55-154338744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304"/>
                <a:ext cx="129" cy="9"/>
              </a:xfrm>
              <a:custGeom>
                <a:avLst/>
                <a:gdLst>
                  <a:gd name="T0" fmla="*/ 0 w 129"/>
                  <a:gd name="T1" fmla="*/ 0 h 9"/>
                  <a:gd name="T2" fmla="*/ 128 w 129"/>
                  <a:gd name="T3" fmla="*/ 0 h 9"/>
                  <a:gd name="T4" fmla="*/ 128 w 129"/>
                  <a:gd name="T5" fmla="*/ 8 h 9"/>
                  <a:gd name="T6" fmla="*/ 0 w 129"/>
                  <a:gd name="T7" fmla="*/ 8 h 9"/>
                  <a:gd name="T8" fmla="*/ 0 w 12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9"/>
                  <a:gd name="T17" fmla="*/ 129 w 12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9">
                    <a:moveTo>
                      <a:pt x="0" y="0"/>
                    </a:moveTo>
                    <a:lnTo>
                      <a:pt x="128" y="0"/>
                    </a:lnTo>
                    <a:lnTo>
                      <a:pt x="128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85" name="Freeform 100">
                <a:extLst>
                  <a:ext uri="{FF2B5EF4-FFF2-40B4-BE49-F238E27FC236}">
                    <a16:creationId xmlns:a16="http://schemas.microsoft.com/office/drawing/2014/main" id="{14930621-F1AB-02B1-DEFC-753AD30F0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" y="1504"/>
                <a:ext cx="105" cy="73"/>
              </a:xfrm>
              <a:custGeom>
                <a:avLst/>
                <a:gdLst>
                  <a:gd name="T0" fmla="*/ 0 w 105"/>
                  <a:gd name="T1" fmla="*/ 0 h 73"/>
                  <a:gd name="T2" fmla="*/ 104 w 105"/>
                  <a:gd name="T3" fmla="*/ 0 h 73"/>
                  <a:gd name="T4" fmla="*/ 40 w 105"/>
                  <a:gd name="T5" fmla="*/ 72 h 73"/>
                  <a:gd name="T6" fmla="*/ 0 w 105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"/>
                  <a:gd name="T13" fmla="*/ 0 h 73"/>
                  <a:gd name="T14" fmla="*/ 105 w 105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" h="73">
                    <a:moveTo>
                      <a:pt x="0" y="0"/>
                    </a:moveTo>
                    <a:lnTo>
                      <a:pt x="104" y="0"/>
                    </a:lnTo>
                    <a:lnTo>
                      <a:pt x="40" y="7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86" name="Freeform 101">
                <a:extLst>
                  <a:ext uri="{FF2B5EF4-FFF2-40B4-BE49-F238E27FC236}">
                    <a16:creationId xmlns:a16="http://schemas.microsoft.com/office/drawing/2014/main" id="{EC2E754D-B6DA-86D0-BCCB-AF0BC071E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" y="1504"/>
                <a:ext cx="33" cy="65"/>
              </a:xfrm>
              <a:custGeom>
                <a:avLst/>
                <a:gdLst>
                  <a:gd name="T0" fmla="*/ 0 w 33"/>
                  <a:gd name="T1" fmla="*/ 0 h 65"/>
                  <a:gd name="T2" fmla="*/ 32 w 33"/>
                  <a:gd name="T3" fmla="*/ 0 h 65"/>
                  <a:gd name="T4" fmla="*/ 0 w 33"/>
                  <a:gd name="T5" fmla="*/ 64 h 65"/>
                  <a:gd name="T6" fmla="*/ 0 w 3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65"/>
                  <a:gd name="T14" fmla="*/ 33 w 3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65">
                    <a:moveTo>
                      <a:pt x="0" y="0"/>
                    </a:moveTo>
                    <a:lnTo>
                      <a:pt x="32" y="0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87" name="Freeform 102">
                <a:extLst>
                  <a:ext uri="{FF2B5EF4-FFF2-40B4-BE49-F238E27FC236}">
                    <a16:creationId xmlns:a16="http://schemas.microsoft.com/office/drawing/2014/main" id="{F16060A3-5038-475B-7D11-337C9725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" y="1576"/>
                <a:ext cx="1" cy="65"/>
              </a:xfrm>
              <a:custGeom>
                <a:avLst/>
                <a:gdLst>
                  <a:gd name="T0" fmla="*/ 0 w 1"/>
                  <a:gd name="T1" fmla="*/ 0 h 65"/>
                  <a:gd name="T2" fmla="*/ 0 w 1"/>
                  <a:gd name="T3" fmla="*/ 64 h 65"/>
                  <a:gd name="T4" fmla="*/ 0 60000 65536"/>
                  <a:gd name="T5" fmla="*/ 0 60000 65536"/>
                  <a:gd name="T6" fmla="*/ 0 w 1"/>
                  <a:gd name="T7" fmla="*/ 0 h 65"/>
                  <a:gd name="T8" fmla="*/ 1 w 1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5">
                    <a:moveTo>
                      <a:pt x="0" y="0"/>
                    </a:moveTo>
                    <a:lnTo>
                      <a:pt x="0" y="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88" name="Rectangle 103">
                <a:extLst>
                  <a:ext uri="{FF2B5EF4-FFF2-40B4-BE49-F238E27FC236}">
                    <a16:creationId xmlns:a16="http://schemas.microsoft.com/office/drawing/2014/main" id="{C435C25E-A982-954A-2037-F9CE2E77D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" y="1484"/>
                <a:ext cx="128" cy="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89" name="Rectangle 104">
                <a:extLst>
                  <a:ext uri="{FF2B5EF4-FFF2-40B4-BE49-F238E27FC236}">
                    <a16:creationId xmlns:a16="http://schemas.microsoft.com/office/drawing/2014/main" id="{95D28D79-D454-E326-BCEA-F35CD4F9E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" y="1476"/>
                <a:ext cx="128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90" name="Rectangle 105">
                <a:extLst>
                  <a:ext uri="{FF2B5EF4-FFF2-40B4-BE49-F238E27FC236}">
                    <a16:creationId xmlns:a16="http://schemas.microsoft.com/office/drawing/2014/main" id="{09BDEFDB-4979-3790-BA28-E9F763FE9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" y="1472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91" name="Freeform 106">
                <a:extLst>
                  <a:ext uri="{FF2B5EF4-FFF2-40B4-BE49-F238E27FC236}">
                    <a16:creationId xmlns:a16="http://schemas.microsoft.com/office/drawing/2014/main" id="{C3A5A766-09C8-AEE2-E534-F896E8866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080"/>
                <a:ext cx="33" cy="217"/>
              </a:xfrm>
              <a:custGeom>
                <a:avLst/>
                <a:gdLst>
                  <a:gd name="T0" fmla="*/ 0 w 33"/>
                  <a:gd name="T1" fmla="*/ 0 h 217"/>
                  <a:gd name="T2" fmla="*/ 32 w 33"/>
                  <a:gd name="T3" fmla="*/ 0 h 217"/>
                  <a:gd name="T4" fmla="*/ 32 w 33"/>
                  <a:gd name="T5" fmla="*/ 216 h 217"/>
                  <a:gd name="T6" fmla="*/ 0 w 33"/>
                  <a:gd name="T7" fmla="*/ 216 h 217"/>
                  <a:gd name="T8" fmla="*/ 0 w 33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17"/>
                  <a:gd name="T17" fmla="*/ 33 w 33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17">
                    <a:moveTo>
                      <a:pt x="0" y="0"/>
                    </a:moveTo>
                    <a:lnTo>
                      <a:pt x="32" y="0"/>
                    </a:lnTo>
                    <a:lnTo>
                      <a:pt x="32" y="216"/>
                    </a:lnTo>
                    <a:lnTo>
                      <a:pt x="0" y="2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92" name="Freeform 107">
                <a:extLst>
                  <a:ext uri="{FF2B5EF4-FFF2-40B4-BE49-F238E27FC236}">
                    <a16:creationId xmlns:a16="http://schemas.microsoft.com/office/drawing/2014/main" id="{21CCD986-4E6D-CB34-D90D-E5813FFC1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" y="1312"/>
                <a:ext cx="17" cy="129"/>
              </a:xfrm>
              <a:custGeom>
                <a:avLst/>
                <a:gdLst>
                  <a:gd name="T0" fmla="*/ 0 w 17"/>
                  <a:gd name="T1" fmla="*/ 0 h 129"/>
                  <a:gd name="T2" fmla="*/ 16 w 17"/>
                  <a:gd name="T3" fmla="*/ 0 h 129"/>
                  <a:gd name="T4" fmla="*/ 16 w 17"/>
                  <a:gd name="T5" fmla="*/ 128 h 129"/>
                  <a:gd name="T6" fmla="*/ 0 w 17"/>
                  <a:gd name="T7" fmla="*/ 128 h 129"/>
                  <a:gd name="T8" fmla="*/ 0 w 17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9"/>
                  <a:gd name="T17" fmla="*/ 17 w 17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9">
                    <a:moveTo>
                      <a:pt x="0" y="0"/>
                    </a:moveTo>
                    <a:lnTo>
                      <a:pt x="16" y="0"/>
                    </a:lnTo>
                    <a:lnTo>
                      <a:pt x="16" y="128"/>
                    </a:lnTo>
                    <a:lnTo>
                      <a:pt x="0" y="1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93" name="Freeform 108">
                <a:extLst>
                  <a:ext uri="{FF2B5EF4-FFF2-40B4-BE49-F238E27FC236}">
                    <a16:creationId xmlns:a16="http://schemas.microsoft.com/office/drawing/2014/main" id="{7F2A5854-A3B9-106E-FF31-0BCB262DA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016"/>
                <a:ext cx="33" cy="1"/>
              </a:xfrm>
              <a:custGeom>
                <a:avLst/>
                <a:gdLst>
                  <a:gd name="T0" fmla="*/ 0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1"/>
                  <a:gd name="T14" fmla="*/ 33 w 3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1">
                    <a:moveTo>
                      <a:pt x="0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86473" name="Group 126">
                <a:extLst>
                  <a:ext uri="{FF2B5EF4-FFF2-40B4-BE49-F238E27FC236}">
                    <a16:creationId xmlns:a16="http://schemas.microsoft.com/office/drawing/2014/main" id="{4BD609EC-7F33-12BD-C69D-B9DFD3C901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1112"/>
                <a:ext cx="41" cy="329"/>
                <a:chOff x="720" y="1112"/>
                <a:chExt cx="41" cy="329"/>
              </a:xfrm>
            </p:grpSpPr>
            <p:sp>
              <p:nvSpPr>
                <p:cNvPr id="89198" name="Freeform 109">
                  <a:extLst>
                    <a:ext uri="{FF2B5EF4-FFF2-40B4-BE49-F238E27FC236}">
                      <a16:creationId xmlns:a16="http://schemas.microsoft.com/office/drawing/2014/main" id="{5E703F0C-22DA-CCCF-17CA-FBED11C3E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112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99" name="Freeform 110">
                  <a:extLst>
                    <a:ext uri="{FF2B5EF4-FFF2-40B4-BE49-F238E27FC236}">
                      <a16:creationId xmlns:a16="http://schemas.microsoft.com/office/drawing/2014/main" id="{B0ECC90F-DD5E-4019-4DA6-324BA0D17A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128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00" name="Freeform 111">
                  <a:extLst>
                    <a:ext uri="{FF2B5EF4-FFF2-40B4-BE49-F238E27FC236}">
                      <a16:creationId xmlns:a16="http://schemas.microsoft.com/office/drawing/2014/main" id="{B73558FD-B423-E9CF-7DEC-54479FB42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16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01" name="Freeform 112">
                  <a:extLst>
                    <a:ext uri="{FF2B5EF4-FFF2-40B4-BE49-F238E27FC236}">
                      <a16:creationId xmlns:a16="http://schemas.microsoft.com/office/drawing/2014/main" id="{C3BDF7C2-75BA-B04C-8413-2CC43EEBD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17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02" name="Freeform 113">
                  <a:extLst>
                    <a:ext uri="{FF2B5EF4-FFF2-40B4-BE49-F238E27FC236}">
                      <a16:creationId xmlns:a16="http://schemas.microsoft.com/office/drawing/2014/main" id="{40368D99-41D3-316D-AFD0-DD3D34DDD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20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03" name="Freeform 114">
                  <a:extLst>
                    <a:ext uri="{FF2B5EF4-FFF2-40B4-BE49-F238E27FC236}">
                      <a16:creationId xmlns:a16="http://schemas.microsoft.com/office/drawing/2014/main" id="{91CF5A2B-2F84-D8E6-0A25-B506BACE57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21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04" name="Freeform 115">
                  <a:extLst>
                    <a:ext uri="{FF2B5EF4-FFF2-40B4-BE49-F238E27FC236}">
                      <a16:creationId xmlns:a16="http://schemas.microsoft.com/office/drawing/2014/main" id="{7A08B1FB-525C-59E1-3ACE-BE9ACE0F9A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232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05" name="Freeform 116">
                  <a:extLst>
                    <a:ext uri="{FF2B5EF4-FFF2-40B4-BE49-F238E27FC236}">
                      <a16:creationId xmlns:a16="http://schemas.microsoft.com/office/drawing/2014/main" id="{1553F12F-8FED-9996-363B-A309C4681D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248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06" name="Freeform 117">
                  <a:extLst>
                    <a:ext uri="{FF2B5EF4-FFF2-40B4-BE49-F238E27FC236}">
                      <a16:creationId xmlns:a16="http://schemas.microsoft.com/office/drawing/2014/main" id="{534FA92E-46CC-3F17-5590-0A31716C8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28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07" name="Freeform 118">
                  <a:extLst>
                    <a:ext uri="{FF2B5EF4-FFF2-40B4-BE49-F238E27FC236}">
                      <a16:creationId xmlns:a16="http://schemas.microsoft.com/office/drawing/2014/main" id="{90694CD6-030B-5790-E238-A83CF151F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304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08" name="Freeform 119">
                  <a:extLst>
                    <a:ext uri="{FF2B5EF4-FFF2-40B4-BE49-F238E27FC236}">
                      <a16:creationId xmlns:a16="http://schemas.microsoft.com/office/drawing/2014/main" id="{149B65B1-C365-E902-4F2E-E2D3A1322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32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09" name="Freeform 120">
                  <a:extLst>
                    <a:ext uri="{FF2B5EF4-FFF2-40B4-BE49-F238E27FC236}">
                      <a16:creationId xmlns:a16="http://schemas.microsoft.com/office/drawing/2014/main" id="{AF9DD863-3169-148D-84B6-C884B763C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33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10" name="Freeform 121">
                  <a:extLst>
                    <a:ext uri="{FF2B5EF4-FFF2-40B4-BE49-F238E27FC236}">
                      <a16:creationId xmlns:a16="http://schemas.microsoft.com/office/drawing/2014/main" id="{7FAAA76C-BCA9-F80A-1CBC-932A4AB5B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36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11" name="Freeform 122">
                  <a:extLst>
                    <a:ext uri="{FF2B5EF4-FFF2-40B4-BE49-F238E27FC236}">
                      <a16:creationId xmlns:a16="http://schemas.microsoft.com/office/drawing/2014/main" id="{6EC1F2A6-7BF9-FB0C-1312-7AAB64DE4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392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12" name="Freeform 123">
                  <a:extLst>
                    <a:ext uri="{FF2B5EF4-FFF2-40B4-BE49-F238E27FC236}">
                      <a16:creationId xmlns:a16="http://schemas.microsoft.com/office/drawing/2014/main" id="{5EEA6BDC-5D98-8E21-18FA-03E22791D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40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13" name="Freeform 124">
                  <a:extLst>
                    <a:ext uri="{FF2B5EF4-FFF2-40B4-BE49-F238E27FC236}">
                      <a16:creationId xmlns:a16="http://schemas.microsoft.com/office/drawing/2014/main" id="{2A4509C7-A9F4-D264-C733-717BCCDEF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424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214" name="Freeform 125">
                  <a:extLst>
                    <a:ext uri="{FF2B5EF4-FFF2-40B4-BE49-F238E27FC236}">
                      <a16:creationId xmlns:a16="http://schemas.microsoft.com/office/drawing/2014/main" id="{FB7D964A-7DDB-0A3A-DD26-37F19376D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144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9195" name="Freeform 127">
                <a:extLst>
                  <a:ext uri="{FF2B5EF4-FFF2-40B4-BE49-F238E27FC236}">
                    <a16:creationId xmlns:a16="http://schemas.microsoft.com/office/drawing/2014/main" id="{F47DA426-A92C-4F2D-28FA-35F1FEE3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" y="1064"/>
                <a:ext cx="137" cy="409"/>
              </a:xfrm>
              <a:custGeom>
                <a:avLst/>
                <a:gdLst>
                  <a:gd name="T0" fmla="*/ 0 w 137"/>
                  <a:gd name="T1" fmla="*/ 0 h 409"/>
                  <a:gd name="T2" fmla="*/ 136 w 137"/>
                  <a:gd name="T3" fmla="*/ 0 h 409"/>
                  <a:gd name="T4" fmla="*/ 136 w 137"/>
                  <a:gd name="T5" fmla="*/ 408 h 409"/>
                  <a:gd name="T6" fmla="*/ 0 w 137"/>
                  <a:gd name="T7" fmla="*/ 408 h 409"/>
                  <a:gd name="T8" fmla="*/ 0 w 137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09"/>
                  <a:gd name="T17" fmla="*/ 137 w 137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09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08"/>
                    </a:lnTo>
                    <a:lnTo>
                      <a:pt x="0" y="4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96" name="Line 128">
                <a:extLst>
                  <a:ext uri="{FF2B5EF4-FFF2-40B4-BE49-F238E27FC236}">
                    <a16:creationId xmlns:a16="http://schemas.microsoft.com/office/drawing/2014/main" id="{551B76DE-823E-A386-4E39-D0BED2157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" y="1544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97" name="Line 129">
                <a:extLst>
                  <a:ext uri="{FF2B5EF4-FFF2-40B4-BE49-F238E27FC236}">
                    <a16:creationId xmlns:a16="http://schemas.microsoft.com/office/drawing/2014/main" id="{6C14BE35-471E-36E3-65F2-EF44E12E7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" y="992"/>
                <a:ext cx="88" cy="0"/>
              </a:xfrm>
              <a:prstGeom prst="line">
                <a:avLst/>
              </a:prstGeom>
              <a:noFill/>
              <a:ln w="508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1" name="Group 214">
            <a:extLst>
              <a:ext uri="{FF2B5EF4-FFF2-40B4-BE49-F238E27FC236}">
                <a16:creationId xmlns:a16="http://schemas.microsoft.com/office/drawing/2014/main" id="{CDBC154E-BEFA-0FAE-DD9B-935C2125A643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879600"/>
            <a:ext cx="2349500" cy="1485900"/>
            <a:chOff x="2304" y="1184"/>
            <a:chExt cx="1480" cy="936"/>
          </a:xfrm>
        </p:grpSpPr>
        <p:sp>
          <p:nvSpPr>
            <p:cNvPr id="186416" name="Rectangle 131">
              <a:extLst>
                <a:ext uri="{FF2B5EF4-FFF2-40B4-BE49-F238E27FC236}">
                  <a16:creationId xmlns:a16="http://schemas.microsoft.com/office/drawing/2014/main" id="{4780C900-041E-17AC-FD3D-A53479A85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1200"/>
              <a:ext cx="130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  <a:t>Tronculaire</a:t>
              </a:r>
              <a:b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</a:br>
              <a: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  <a:t>(paravertébrale</a:t>
              </a:r>
              <a:b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</a:br>
              <a: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  <a:t>proximale)</a:t>
              </a:r>
            </a:p>
          </p:txBody>
        </p:sp>
        <p:grpSp>
          <p:nvGrpSpPr>
            <p:cNvPr id="186417" name="Group 169">
              <a:extLst>
                <a:ext uri="{FF2B5EF4-FFF2-40B4-BE49-F238E27FC236}">
                  <a16:creationId xmlns:a16="http://schemas.microsoft.com/office/drawing/2014/main" id="{5D31E4C7-3E4F-74D9-F624-CEAECD2B8F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1184"/>
              <a:ext cx="137" cy="936"/>
              <a:chOff x="2248" y="760"/>
              <a:chExt cx="137" cy="936"/>
            </a:xfrm>
          </p:grpSpPr>
          <p:sp>
            <p:nvSpPr>
              <p:cNvPr id="89139" name="Freeform 132">
                <a:extLst>
                  <a:ext uri="{FF2B5EF4-FFF2-40B4-BE49-F238E27FC236}">
                    <a16:creationId xmlns:a16="http://schemas.microsoft.com/office/drawing/2014/main" id="{182E2FC4-46A1-C351-8450-121E7AF25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" y="832"/>
                <a:ext cx="137" cy="409"/>
              </a:xfrm>
              <a:custGeom>
                <a:avLst/>
                <a:gdLst>
                  <a:gd name="T0" fmla="*/ 0 w 137"/>
                  <a:gd name="T1" fmla="*/ 0 h 409"/>
                  <a:gd name="T2" fmla="*/ 136 w 137"/>
                  <a:gd name="T3" fmla="*/ 0 h 409"/>
                  <a:gd name="T4" fmla="*/ 136 w 137"/>
                  <a:gd name="T5" fmla="*/ 408 h 409"/>
                  <a:gd name="T6" fmla="*/ 0 w 137"/>
                  <a:gd name="T7" fmla="*/ 408 h 409"/>
                  <a:gd name="T8" fmla="*/ 0 w 137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09"/>
                  <a:gd name="T17" fmla="*/ 137 w 137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09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08"/>
                    </a:lnTo>
                    <a:lnTo>
                      <a:pt x="0" y="40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40" name="Freeform 133">
                <a:extLst>
                  <a:ext uri="{FF2B5EF4-FFF2-40B4-BE49-F238E27FC236}">
                    <a16:creationId xmlns:a16="http://schemas.microsoft.com/office/drawing/2014/main" id="{9D67E4E8-2A59-77A7-4627-9F8BD784B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" y="848"/>
                <a:ext cx="129" cy="377"/>
              </a:xfrm>
              <a:custGeom>
                <a:avLst/>
                <a:gdLst>
                  <a:gd name="T0" fmla="*/ 0 w 129"/>
                  <a:gd name="T1" fmla="*/ 0 h 377"/>
                  <a:gd name="T2" fmla="*/ 128 w 129"/>
                  <a:gd name="T3" fmla="*/ 0 h 377"/>
                  <a:gd name="T4" fmla="*/ 128 w 129"/>
                  <a:gd name="T5" fmla="*/ 376 h 377"/>
                  <a:gd name="T6" fmla="*/ 0 w 129"/>
                  <a:gd name="T7" fmla="*/ 376 h 377"/>
                  <a:gd name="T8" fmla="*/ 0 w 129"/>
                  <a:gd name="T9" fmla="*/ 0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377"/>
                  <a:gd name="T17" fmla="*/ 129 w 129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377">
                    <a:moveTo>
                      <a:pt x="0" y="0"/>
                    </a:moveTo>
                    <a:lnTo>
                      <a:pt x="128" y="0"/>
                    </a:lnTo>
                    <a:lnTo>
                      <a:pt x="128" y="376"/>
                    </a:lnTo>
                    <a:lnTo>
                      <a:pt x="0" y="3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41" name="Freeform 134">
                <a:extLst>
                  <a:ext uri="{FF2B5EF4-FFF2-40B4-BE49-F238E27FC236}">
                    <a16:creationId xmlns:a16="http://schemas.microsoft.com/office/drawing/2014/main" id="{0F65ABD4-886A-5F5C-B412-55FDF4BC8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" y="848"/>
                <a:ext cx="129" cy="225"/>
              </a:xfrm>
              <a:custGeom>
                <a:avLst/>
                <a:gdLst>
                  <a:gd name="T0" fmla="*/ 0 w 129"/>
                  <a:gd name="T1" fmla="*/ 0 h 225"/>
                  <a:gd name="T2" fmla="*/ 128 w 129"/>
                  <a:gd name="T3" fmla="*/ 0 h 225"/>
                  <a:gd name="T4" fmla="*/ 128 w 129"/>
                  <a:gd name="T5" fmla="*/ 224 h 225"/>
                  <a:gd name="T6" fmla="*/ 0 w 129"/>
                  <a:gd name="T7" fmla="*/ 224 h 225"/>
                  <a:gd name="T8" fmla="*/ 0 w 129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25"/>
                  <a:gd name="T17" fmla="*/ 129 w 129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25">
                    <a:moveTo>
                      <a:pt x="0" y="0"/>
                    </a:moveTo>
                    <a:lnTo>
                      <a:pt x="128" y="0"/>
                    </a:lnTo>
                    <a:lnTo>
                      <a:pt x="128" y="224"/>
                    </a:lnTo>
                    <a:lnTo>
                      <a:pt x="0" y="2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42" name="Freeform 135">
                <a:extLst>
                  <a:ext uri="{FF2B5EF4-FFF2-40B4-BE49-F238E27FC236}">
                    <a16:creationId xmlns:a16="http://schemas.microsoft.com/office/drawing/2014/main" id="{843CC0D1-D024-548C-0ECA-0096031A7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" y="1080"/>
                <a:ext cx="129" cy="129"/>
              </a:xfrm>
              <a:custGeom>
                <a:avLst/>
                <a:gdLst>
                  <a:gd name="T0" fmla="*/ 0 w 129"/>
                  <a:gd name="T1" fmla="*/ 0 h 129"/>
                  <a:gd name="T2" fmla="*/ 128 w 129"/>
                  <a:gd name="T3" fmla="*/ 0 h 129"/>
                  <a:gd name="T4" fmla="*/ 128 w 129"/>
                  <a:gd name="T5" fmla="*/ 128 h 129"/>
                  <a:gd name="T6" fmla="*/ 0 w 129"/>
                  <a:gd name="T7" fmla="*/ 128 h 129"/>
                  <a:gd name="T8" fmla="*/ 0 w 129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29"/>
                  <a:gd name="T17" fmla="*/ 129 w 12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29">
                    <a:moveTo>
                      <a:pt x="0" y="0"/>
                    </a:moveTo>
                    <a:lnTo>
                      <a:pt x="128" y="0"/>
                    </a:lnTo>
                    <a:lnTo>
                      <a:pt x="128" y="128"/>
                    </a:lnTo>
                    <a:lnTo>
                      <a:pt x="0" y="1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43" name="Freeform 136">
                <a:extLst>
                  <a:ext uri="{FF2B5EF4-FFF2-40B4-BE49-F238E27FC236}">
                    <a16:creationId xmlns:a16="http://schemas.microsoft.com/office/drawing/2014/main" id="{83F78A67-CCDC-26A3-3C75-3E60CD5B4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776"/>
                <a:ext cx="33" cy="57"/>
              </a:xfrm>
              <a:custGeom>
                <a:avLst/>
                <a:gdLst>
                  <a:gd name="T0" fmla="*/ 0 w 33"/>
                  <a:gd name="T1" fmla="*/ 0 h 57"/>
                  <a:gd name="T2" fmla="*/ 32 w 33"/>
                  <a:gd name="T3" fmla="*/ 0 h 57"/>
                  <a:gd name="T4" fmla="*/ 32 w 33"/>
                  <a:gd name="T5" fmla="*/ 56 h 57"/>
                  <a:gd name="T6" fmla="*/ 0 w 33"/>
                  <a:gd name="T7" fmla="*/ 56 h 57"/>
                  <a:gd name="T8" fmla="*/ 0 w 33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57"/>
                  <a:gd name="T17" fmla="*/ 33 w 33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57">
                    <a:moveTo>
                      <a:pt x="0" y="0"/>
                    </a:moveTo>
                    <a:lnTo>
                      <a:pt x="32" y="0"/>
                    </a:lnTo>
                    <a:lnTo>
                      <a:pt x="32" y="56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44" name="Freeform 137">
                <a:extLst>
                  <a:ext uri="{FF2B5EF4-FFF2-40B4-BE49-F238E27FC236}">
                    <a16:creationId xmlns:a16="http://schemas.microsoft.com/office/drawing/2014/main" id="{FB4307D7-AA73-28D7-9C73-F42000C36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784"/>
                <a:ext cx="25" cy="41"/>
              </a:xfrm>
              <a:custGeom>
                <a:avLst/>
                <a:gdLst>
                  <a:gd name="T0" fmla="*/ 0 w 25"/>
                  <a:gd name="T1" fmla="*/ 0 h 41"/>
                  <a:gd name="T2" fmla="*/ 24 w 25"/>
                  <a:gd name="T3" fmla="*/ 0 h 41"/>
                  <a:gd name="T4" fmla="*/ 24 w 25"/>
                  <a:gd name="T5" fmla="*/ 40 h 41"/>
                  <a:gd name="T6" fmla="*/ 0 w 25"/>
                  <a:gd name="T7" fmla="*/ 40 h 41"/>
                  <a:gd name="T8" fmla="*/ 0 w 2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1"/>
                  <a:gd name="T17" fmla="*/ 25 w 2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1">
                    <a:moveTo>
                      <a:pt x="0" y="0"/>
                    </a:moveTo>
                    <a:lnTo>
                      <a:pt x="24" y="0"/>
                    </a:lnTo>
                    <a:lnTo>
                      <a:pt x="24" y="40"/>
                    </a:lnTo>
                    <a:lnTo>
                      <a:pt x="0" y="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45" name="Freeform 138">
                <a:extLst>
                  <a:ext uri="{FF2B5EF4-FFF2-40B4-BE49-F238E27FC236}">
                    <a16:creationId xmlns:a16="http://schemas.microsoft.com/office/drawing/2014/main" id="{73BD1C2F-C646-36ED-781B-B8E52A06A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" y="1072"/>
                <a:ext cx="129" cy="9"/>
              </a:xfrm>
              <a:custGeom>
                <a:avLst/>
                <a:gdLst>
                  <a:gd name="T0" fmla="*/ 0 w 129"/>
                  <a:gd name="T1" fmla="*/ 0 h 9"/>
                  <a:gd name="T2" fmla="*/ 128 w 129"/>
                  <a:gd name="T3" fmla="*/ 0 h 9"/>
                  <a:gd name="T4" fmla="*/ 128 w 129"/>
                  <a:gd name="T5" fmla="*/ 8 h 9"/>
                  <a:gd name="T6" fmla="*/ 0 w 129"/>
                  <a:gd name="T7" fmla="*/ 8 h 9"/>
                  <a:gd name="T8" fmla="*/ 0 w 12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9"/>
                  <a:gd name="T17" fmla="*/ 129 w 12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9">
                    <a:moveTo>
                      <a:pt x="0" y="0"/>
                    </a:moveTo>
                    <a:lnTo>
                      <a:pt x="128" y="0"/>
                    </a:lnTo>
                    <a:lnTo>
                      <a:pt x="128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46" name="Freeform 139">
                <a:extLst>
                  <a:ext uri="{FF2B5EF4-FFF2-40B4-BE49-F238E27FC236}">
                    <a16:creationId xmlns:a16="http://schemas.microsoft.com/office/drawing/2014/main" id="{DA523CE2-D7DD-C83D-8198-22229A60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" y="1272"/>
                <a:ext cx="105" cy="73"/>
              </a:xfrm>
              <a:custGeom>
                <a:avLst/>
                <a:gdLst>
                  <a:gd name="T0" fmla="*/ 0 w 105"/>
                  <a:gd name="T1" fmla="*/ 0 h 73"/>
                  <a:gd name="T2" fmla="*/ 104 w 105"/>
                  <a:gd name="T3" fmla="*/ 0 h 73"/>
                  <a:gd name="T4" fmla="*/ 40 w 105"/>
                  <a:gd name="T5" fmla="*/ 72 h 73"/>
                  <a:gd name="T6" fmla="*/ 0 w 105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"/>
                  <a:gd name="T13" fmla="*/ 0 h 73"/>
                  <a:gd name="T14" fmla="*/ 105 w 105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" h="73">
                    <a:moveTo>
                      <a:pt x="0" y="0"/>
                    </a:moveTo>
                    <a:lnTo>
                      <a:pt x="104" y="0"/>
                    </a:lnTo>
                    <a:lnTo>
                      <a:pt x="40" y="7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47" name="Freeform 140">
                <a:extLst>
                  <a:ext uri="{FF2B5EF4-FFF2-40B4-BE49-F238E27FC236}">
                    <a16:creationId xmlns:a16="http://schemas.microsoft.com/office/drawing/2014/main" id="{9A558ADD-0DBE-5600-5131-4E9B430F7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1272"/>
                <a:ext cx="33" cy="65"/>
              </a:xfrm>
              <a:custGeom>
                <a:avLst/>
                <a:gdLst>
                  <a:gd name="T0" fmla="*/ 0 w 33"/>
                  <a:gd name="T1" fmla="*/ 0 h 65"/>
                  <a:gd name="T2" fmla="*/ 32 w 33"/>
                  <a:gd name="T3" fmla="*/ 0 h 65"/>
                  <a:gd name="T4" fmla="*/ 0 w 33"/>
                  <a:gd name="T5" fmla="*/ 64 h 65"/>
                  <a:gd name="T6" fmla="*/ 0 w 3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65"/>
                  <a:gd name="T14" fmla="*/ 33 w 3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65">
                    <a:moveTo>
                      <a:pt x="0" y="0"/>
                    </a:moveTo>
                    <a:lnTo>
                      <a:pt x="32" y="0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48" name="Freeform 141">
                <a:extLst>
                  <a:ext uri="{FF2B5EF4-FFF2-40B4-BE49-F238E27FC236}">
                    <a16:creationId xmlns:a16="http://schemas.microsoft.com/office/drawing/2014/main" id="{94B695B1-1712-2970-DD02-C48B28737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1344"/>
                <a:ext cx="1" cy="65"/>
              </a:xfrm>
              <a:custGeom>
                <a:avLst/>
                <a:gdLst>
                  <a:gd name="T0" fmla="*/ 0 w 1"/>
                  <a:gd name="T1" fmla="*/ 0 h 65"/>
                  <a:gd name="T2" fmla="*/ 0 w 1"/>
                  <a:gd name="T3" fmla="*/ 64 h 65"/>
                  <a:gd name="T4" fmla="*/ 0 60000 65536"/>
                  <a:gd name="T5" fmla="*/ 0 60000 65536"/>
                  <a:gd name="T6" fmla="*/ 0 w 1"/>
                  <a:gd name="T7" fmla="*/ 0 h 65"/>
                  <a:gd name="T8" fmla="*/ 1 w 1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5">
                    <a:moveTo>
                      <a:pt x="0" y="0"/>
                    </a:moveTo>
                    <a:lnTo>
                      <a:pt x="0" y="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49" name="Rectangle 142">
                <a:extLst>
                  <a:ext uri="{FF2B5EF4-FFF2-40B4-BE49-F238E27FC236}">
                    <a16:creationId xmlns:a16="http://schemas.microsoft.com/office/drawing/2014/main" id="{00C37798-B96B-B4FF-51B4-F70314741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2" y="1252"/>
                <a:ext cx="128" cy="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50" name="Rectangle 143">
                <a:extLst>
                  <a:ext uri="{FF2B5EF4-FFF2-40B4-BE49-F238E27FC236}">
                    <a16:creationId xmlns:a16="http://schemas.microsoft.com/office/drawing/2014/main" id="{7DE7F8B2-C9E5-8F81-BA20-CFCA4652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2" y="1244"/>
                <a:ext cx="128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51" name="Rectangle 144">
                <a:extLst>
                  <a:ext uri="{FF2B5EF4-FFF2-40B4-BE49-F238E27FC236}">
                    <a16:creationId xmlns:a16="http://schemas.microsoft.com/office/drawing/2014/main" id="{CF85A87A-3F86-DA00-D263-84B8A5D83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1240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52" name="Freeform 145">
                <a:extLst>
                  <a:ext uri="{FF2B5EF4-FFF2-40B4-BE49-F238E27FC236}">
                    <a16:creationId xmlns:a16="http://schemas.microsoft.com/office/drawing/2014/main" id="{BE01F0ED-26C9-0500-C8AC-2F5B7BF39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848"/>
                <a:ext cx="33" cy="217"/>
              </a:xfrm>
              <a:custGeom>
                <a:avLst/>
                <a:gdLst>
                  <a:gd name="T0" fmla="*/ 0 w 33"/>
                  <a:gd name="T1" fmla="*/ 0 h 217"/>
                  <a:gd name="T2" fmla="*/ 32 w 33"/>
                  <a:gd name="T3" fmla="*/ 0 h 217"/>
                  <a:gd name="T4" fmla="*/ 32 w 33"/>
                  <a:gd name="T5" fmla="*/ 216 h 217"/>
                  <a:gd name="T6" fmla="*/ 0 w 33"/>
                  <a:gd name="T7" fmla="*/ 216 h 217"/>
                  <a:gd name="T8" fmla="*/ 0 w 33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17"/>
                  <a:gd name="T17" fmla="*/ 33 w 33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17">
                    <a:moveTo>
                      <a:pt x="0" y="0"/>
                    </a:moveTo>
                    <a:lnTo>
                      <a:pt x="32" y="0"/>
                    </a:lnTo>
                    <a:lnTo>
                      <a:pt x="32" y="216"/>
                    </a:lnTo>
                    <a:lnTo>
                      <a:pt x="0" y="2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53" name="Freeform 146">
                <a:extLst>
                  <a:ext uri="{FF2B5EF4-FFF2-40B4-BE49-F238E27FC236}">
                    <a16:creationId xmlns:a16="http://schemas.microsoft.com/office/drawing/2014/main" id="{B25B5CE0-518C-10A9-888F-32A111849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1080"/>
                <a:ext cx="17" cy="129"/>
              </a:xfrm>
              <a:custGeom>
                <a:avLst/>
                <a:gdLst>
                  <a:gd name="T0" fmla="*/ 0 w 17"/>
                  <a:gd name="T1" fmla="*/ 0 h 129"/>
                  <a:gd name="T2" fmla="*/ 16 w 17"/>
                  <a:gd name="T3" fmla="*/ 0 h 129"/>
                  <a:gd name="T4" fmla="*/ 16 w 17"/>
                  <a:gd name="T5" fmla="*/ 128 h 129"/>
                  <a:gd name="T6" fmla="*/ 0 w 17"/>
                  <a:gd name="T7" fmla="*/ 128 h 129"/>
                  <a:gd name="T8" fmla="*/ 0 w 17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9"/>
                  <a:gd name="T17" fmla="*/ 17 w 17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9">
                    <a:moveTo>
                      <a:pt x="0" y="0"/>
                    </a:moveTo>
                    <a:lnTo>
                      <a:pt x="16" y="0"/>
                    </a:lnTo>
                    <a:lnTo>
                      <a:pt x="16" y="128"/>
                    </a:lnTo>
                    <a:lnTo>
                      <a:pt x="0" y="1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54" name="Freeform 147">
                <a:extLst>
                  <a:ext uri="{FF2B5EF4-FFF2-40B4-BE49-F238E27FC236}">
                    <a16:creationId xmlns:a16="http://schemas.microsoft.com/office/drawing/2014/main" id="{00FFEEB2-9774-B8C3-16E9-6B74C78F8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784"/>
                <a:ext cx="33" cy="1"/>
              </a:xfrm>
              <a:custGeom>
                <a:avLst/>
                <a:gdLst>
                  <a:gd name="T0" fmla="*/ 0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1"/>
                  <a:gd name="T14" fmla="*/ 33 w 3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1">
                    <a:moveTo>
                      <a:pt x="0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86434" name="Group 165">
                <a:extLst>
                  <a:ext uri="{FF2B5EF4-FFF2-40B4-BE49-F238E27FC236}">
                    <a16:creationId xmlns:a16="http://schemas.microsoft.com/office/drawing/2014/main" id="{416272A6-BDBD-534F-213F-9C2CDA613F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8" y="880"/>
                <a:ext cx="41" cy="329"/>
                <a:chOff x="2248" y="880"/>
                <a:chExt cx="41" cy="329"/>
              </a:xfrm>
            </p:grpSpPr>
            <p:sp>
              <p:nvSpPr>
                <p:cNvPr id="89159" name="Freeform 148">
                  <a:extLst>
                    <a:ext uri="{FF2B5EF4-FFF2-40B4-BE49-F238E27FC236}">
                      <a16:creationId xmlns:a16="http://schemas.microsoft.com/office/drawing/2014/main" id="{15270922-15B5-7355-CB9A-B710BD2B8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88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60" name="Freeform 149">
                  <a:extLst>
                    <a:ext uri="{FF2B5EF4-FFF2-40B4-BE49-F238E27FC236}">
                      <a16:creationId xmlns:a16="http://schemas.microsoft.com/office/drawing/2014/main" id="{E4B6FA81-A268-8B26-9FA6-38B33D444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89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61" name="Freeform 150">
                  <a:extLst>
                    <a:ext uri="{FF2B5EF4-FFF2-40B4-BE49-F238E27FC236}">
                      <a16:creationId xmlns:a16="http://schemas.microsoft.com/office/drawing/2014/main" id="{68FC0AFC-F2B0-0CAB-3A71-DE534EC01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92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62" name="Freeform 151">
                  <a:extLst>
                    <a:ext uri="{FF2B5EF4-FFF2-40B4-BE49-F238E27FC236}">
                      <a16:creationId xmlns:a16="http://schemas.microsoft.com/office/drawing/2014/main" id="{AA0C5F87-0EF3-2546-017A-722C9C73A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944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63" name="Freeform 152">
                  <a:extLst>
                    <a:ext uri="{FF2B5EF4-FFF2-40B4-BE49-F238E27FC236}">
                      <a16:creationId xmlns:a16="http://schemas.microsoft.com/office/drawing/2014/main" id="{DAB1B917-714C-2D6A-BB4B-819AC1725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96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64" name="Freeform 153">
                  <a:extLst>
                    <a:ext uri="{FF2B5EF4-FFF2-40B4-BE49-F238E27FC236}">
                      <a16:creationId xmlns:a16="http://schemas.microsoft.com/office/drawing/2014/main" id="{1A4A17D1-3B04-F261-D66E-DA4AE5B9F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984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65" name="Freeform 154">
                  <a:extLst>
                    <a:ext uri="{FF2B5EF4-FFF2-40B4-BE49-F238E27FC236}">
                      <a16:creationId xmlns:a16="http://schemas.microsoft.com/office/drawing/2014/main" id="{40A81FA9-CD7F-0882-2FEA-FFD5CB356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00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66" name="Freeform 155">
                  <a:extLst>
                    <a:ext uri="{FF2B5EF4-FFF2-40B4-BE49-F238E27FC236}">
                      <a16:creationId xmlns:a16="http://schemas.microsoft.com/office/drawing/2014/main" id="{16786A8C-3CE3-8773-5317-AB05ACF19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01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67" name="Freeform 156">
                  <a:extLst>
                    <a:ext uri="{FF2B5EF4-FFF2-40B4-BE49-F238E27FC236}">
                      <a16:creationId xmlns:a16="http://schemas.microsoft.com/office/drawing/2014/main" id="{35031AB0-5C83-FCDF-1E21-A0DC0D86D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04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68" name="Freeform 157">
                  <a:extLst>
                    <a:ext uri="{FF2B5EF4-FFF2-40B4-BE49-F238E27FC236}">
                      <a16:creationId xmlns:a16="http://schemas.microsoft.com/office/drawing/2014/main" id="{7DB9FE40-036C-D1B9-BFEA-F9A5EA50B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072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69" name="Freeform 158">
                  <a:extLst>
                    <a:ext uri="{FF2B5EF4-FFF2-40B4-BE49-F238E27FC236}">
                      <a16:creationId xmlns:a16="http://schemas.microsoft.com/office/drawing/2014/main" id="{EE6772E2-B2A7-C68B-684F-0963CD22E5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08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70" name="Freeform 159">
                  <a:extLst>
                    <a:ext uri="{FF2B5EF4-FFF2-40B4-BE49-F238E27FC236}">
                      <a16:creationId xmlns:a16="http://schemas.microsoft.com/office/drawing/2014/main" id="{5864B79E-F250-07B2-829C-AD5F89939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104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71" name="Freeform 160">
                  <a:extLst>
                    <a:ext uri="{FF2B5EF4-FFF2-40B4-BE49-F238E27FC236}">
                      <a16:creationId xmlns:a16="http://schemas.microsoft.com/office/drawing/2014/main" id="{A73215B1-DE40-60C5-7E54-700716CFD9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12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72" name="Freeform 161">
                  <a:extLst>
                    <a:ext uri="{FF2B5EF4-FFF2-40B4-BE49-F238E27FC236}">
                      <a16:creationId xmlns:a16="http://schemas.microsoft.com/office/drawing/2014/main" id="{EB3D720D-88CC-58B4-6ABE-ACCF5144D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160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73" name="Freeform 162">
                  <a:extLst>
                    <a:ext uri="{FF2B5EF4-FFF2-40B4-BE49-F238E27FC236}">
                      <a16:creationId xmlns:a16="http://schemas.microsoft.com/office/drawing/2014/main" id="{F27376A5-2AB6-E794-EE75-28903B917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17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74" name="Freeform 163">
                  <a:extLst>
                    <a:ext uri="{FF2B5EF4-FFF2-40B4-BE49-F238E27FC236}">
                      <a16:creationId xmlns:a16="http://schemas.microsoft.com/office/drawing/2014/main" id="{8B23C715-5F2E-99E2-177E-A427056FC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192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75" name="Freeform 164">
                  <a:extLst>
                    <a:ext uri="{FF2B5EF4-FFF2-40B4-BE49-F238E27FC236}">
                      <a16:creationId xmlns:a16="http://schemas.microsoft.com/office/drawing/2014/main" id="{A229EB16-9215-5C0C-EB90-2D27737EE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8" y="120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9156" name="Freeform 166">
                <a:extLst>
                  <a:ext uri="{FF2B5EF4-FFF2-40B4-BE49-F238E27FC236}">
                    <a16:creationId xmlns:a16="http://schemas.microsoft.com/office/drawing/2014/main" id="{7D7458F3-A1D8-A7FD-2C5C-B21BB6A98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" y="832"/>
                <a:ext cx="137" cy="409"/>
              </a:xfrm>
              <a:custGeom>
                <a:avLst/>
                <a:gdLst>
                  <a:gd name="T0" fmla="*/ 0 w 137"/>
                  <a:gd name="T1" fmla="*/ 0 h 409"/>
                  <a:gd name="T2" fmla="*/ 136 w 137"/>
                  <a:gd name="T3" fmla="*/ 0 h 409"/>
                  <a:gd name="T4" fmla="*/ 136 w 137"/>
                  <a:gd name="T5" fmla="*/ 408 h 409"/>
                  <a:gd name="T6" fmla="*/ 0 w 137"/>
                  <a:gd name="T7" fmla="*/ 408 h 409"/>
                  <a:gd name="T8" fmla="*/ 0 w 137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09"/>
                  <a:gd name="T17" fmla="*/ 137 w 137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09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08"/>
                    </a:lnTo>
                    <a:lnTo>
                      <a:pt x="0" y="4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57" name="Line 167">
                <a:extLst>
                  <a:ext uri="{FF2B5EF4-FFF2-40B4-BE49-F238E27FC236}">
                    <a16:creationId xmlns:a16="http://schemas.microsoft.com/office/drawing/2014/main" id="{C05B18BE-4187-2F62-5DA9-8FDAE5800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0" y="1312"/>
                <a:ext cx="0" cy="38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58" name="Line 168">
                <a:extLst>
                  <a:ext uri="{FF2B5EF4-FFF2-40B4-BE49-F238E27FC236}">
                    <a16:creationId xmlns:a16="http://schemas.microsoft.com/office/drawing/2014/main" id="{E91A37F9-2AAC-7325-8248-33EA69AF8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0" y="760"/>
                <a:ext cx="88" cy="0"/>
              </a:xfrm>
              <a:prstGeom prst="line">
                <a:avLst/>
              </a:prstGeom>
              <a:noFill/>
              <a:ln w="508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4" name="Group 215">
            <a:extLst>
              <a:ext uri="{FF2B5EF4-FFF2-40B4-BE49-F238E27FC236}">
                <a16:creationId xmlns:a16="http://schemas.microsoft.com/office/drawing/2014/main" id="{E24E3F0D-C407-80A3-3B4B-5722FBCCE7B5}"/>
              </a:ext>
            </a:extLst>
          </p:cNvPr>
          <p:cNvGrpSpPr>
            <a:grpSpLocks/>
          </p:cNvGrpSpPr>
          <p:nvPr/>
        </p:nvGrpSpPr>
        <p:grpSpPr bwMode="auto">
          <a:xfrm>
            <a:off x="6121400" y="1676400"/>
            <a:ext cx="2247900" cy="1143000"/>
            <a:chOff x="3856" y="1056"/>
            <a:chExt cx="1416" cy="720"/>
          </a:xfrm>
        </p:grpSpPr>
        <p:sp>
          <p:nvSpPr>
            <p:cNvPr id="186377" name="Rectangle 170">
              <a:extLst>
                <a:ext uri="{FF2B5EF4-FFF2-40B4-BE49-F238E27FC236}">
                  <a16:creationId xmlns:a16="http://schemas.microsoft.com/office/drawing/2014/main" id="{AC510BD1-8126-0656-7289-C98657972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1056"/>
              <a:ext cx="12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  <a:t>Epidurale</a:t>
              </a:r>
              <a:b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</a:br>
              <a: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  <a:t>segmentaire</a:t>
              </a:r>
              <a:b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</a:br>
              <a:r>
                <a:rPr lang="fr-FR" altLang="fr-FR" sz="2200" b="1">
                  <a:solidFill>
                    <a:srgbClr val="000000"/>
                  </a:solidFill>
                  <a:latin typeface="Times" charset="0"/>
                </a:rPr>
                <a:t>lombaire</a:t>
              </a:r>
            </a:p>
          </p:txBody>
        </p:sp>
        <p:grpSp>
          <p:nvGrpSpPr>
            <p:cNvPr id="186378" name="Group 208">
              <a:extLst>
                <a:ext uri="{FF2B5EF4-FFF2-40B4-BE49-F238E27FC236}">
                  <a16:creationId xmlns:a16="http://schemas.microsoft.com/office/drawing/2014/main" id="{7101A3EB-0B39-2DF3-87F3-401E653B4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6" y="1104"/>
              <a:ext cx="137" cy="649"/>
              <a:chOff x="3800" y="680"/>
              <a:chExt cx="137" cy="649"/>
            </a:xfrm>
          </p:grpSpPr>
          <p:sp>
            <p:nvSpPr>
              <p:cNvPr id="89100" name="Freeform 171">
                <a:extLst>
                  <a:ext uri="{FF2B5EF4-FFF2-40B4-BE49-F238E27FC236}">
                    <a16:creationId xmlns:a16="http://schemas.microsoft.com/office/drawing/2014/main" id="{97D5780A-8333-14F0-F40A-E275A7F4D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752"/>
                <a:ext cx="137" cy="409"/>
              </a:xfrm>
              <a:custGeom>
                <a:avLst/>
                <a:gdLst>
                  <a:gd name="T0" fmla="*/ 0 w 137"/>
                  <a:gd name="T1" fmla="*/ 0 h 409"/>
                  <a:gd name="T2" fmla="*/ 136 w 137"/>
                  <a:gd name="T3" fmla="*/ 0 h 409"/>
                  <a:gd name="T4" fmla="*/ 136 w 137"/>
                  <a:gd name="T5" fmla="*/ 408 h 409"/>
                  <a:gd name="T6" fmla="*/ 0 w 137"/>
                  <a:gd name="T7" fmla="*/ 408 h 409"/>
                  <a:gd name="T8" fmla="*/ 0 w 137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09"/>
                  <a:gd name="T17" fmla="*/ 137 w 137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09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08"/>
                    </a:lnTo>
                    <a:lnTo>
                      <a:pt x="0" y="40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01" name="Freeform 172">
                <a:extLst>
                  <a:ext uri="{FF2B5EF4-FFF2-40B4-BE49-F238E27FC236}">
                    <a16:creationId xmlns:a16="http://schemas.microsoft.com/office/drawing/2014/main" id="{E3349CA5-0A34-6CB5-6815-D35FE6076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768"/>
                <a:ext cx="129" cy="377"/>
              </a:xfrm>
              <a:custGeom>
                <a:avLst/>
                <a:gdLst>
                  <a:gd name="T0" fmla="*/ 0 w 129"/>
                  <a:gd name="T1" fmla="*/ 0 h 377"/>
                  <a:gd name="T2" fmla="*/ 128 w 129"/>
                  <a:gd name="T3" fmla="*/ 0 h 377"/>
                  <a:gd name="T4" fmla="*/ 128 w 129"/>
                  <a:gd name="T5" fmla="*/ 376 h 377"/>
                  <a:gd name="T6" fmla="*/ 0 w 129"/>
                  <a:gd name="T7" fmla="*/ 376 h 377"/>
                  <a:gd name="T8" fmla="*/ 0 w 129"/>
                  <a:gd name="T9" fmla="*/ 0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377"/>
                  <a:gd name="T17" fmla="*/ 129 w 129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377">
                    <a:moveTo>
                      <a:pt x="0" y="0"/>
                    </a:moveTo>
                    <a:lnTo>
                      <a:pt x="128" y="0"/>
                    </a:lnTo>
                    <a:lnTo>
                      <a:pt x="128" y="376"/>
                    </a:lnTo>
                    <a:lnTo>
                      <a:pt x="0" y="3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02" name="Freeform 173">
                <a:extLst>
                  <a:ext uri="{FF2B5EF4-FFF2-40B4-BE49-F238E27FC236}">
                    <a16:creationId xmlns:a16="http://schemas.microsoft.com/office/drawing/2014/main" id="{0B9382F6-AC0A-18DC-F4A3-EDD7325F9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768"/>
                <a:ext cx="129" cy="225"/>
              </a:xfrm>
              <a:custGeom>
                <a:avLst/>
                <a:gdLst>
                  <a:gd name="T0" fmla="*/ 0 w 129"/>
                  <a:gd name="T1" fmla="*/ 0 h 225"/>
                  <a:gd name="T2" fmla="*/ 128 w 129"/>
                  <a:gd name="T3" fmla="*/ 0 h 225"/>
                  <a:gd name="T4" fmla="*/ 128 w 129"/>
                  <a:gd name="T5" fmla="*/ 224 h 225"/>
                  <a:gd name="T6" fmla="*/ 0 w 129"/>
                  <a:gd name="T7" fmla="*/ 224 h 225"/>
                  <a:gd name="T8" fmla="*/ 0 w 129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25"/>
                  <a:gd name="T17" fmla="*/ 129 w 129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25">
                    <a:moveTo>
                      <a:pt x="0" y="0"/>
                    </a:moveTo>
                    <a:lnTo>
                      <a:pt x="128" y="0"/>
                    </a:lnTo>
                    <a:lnTo>
                      <a:pt x="128" y="224"/>
                    </a:lnTo>
                    <a:lnTo>
                      <a:pt x="0" y="2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03" name="Freeform 174">
                <a:extLst>
                  <a:ext uri="{FF2B5EF4-FFF2-40B4-BE49-F238E27FC236}">
                    <a16:creationId xmlns:a16="http://schemas.microsoft.com/office/drawing/2014/main" id="{8C08AFD0-5318-3F6D-BE5C-CA73DA5F9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000"/>
                <a:ext cx="129" cy="129"/>
              </a:xfrm>
              <a:custGeom>
                <a:avLst/>
                <a:gdLst>
                  <a:gd name="T0" fmla="*/ 0 w 129"/>
                  <a:gd name="T1" fmla="*/ 0 h 129"/>
                  <a:gd name="T2" fmla="*/ 128 w 129"/>
                  <a:gd name="T3" fmla="*/ 0 h 129"/>
                  <a:gd name="T4" fmla="*/ 128 w 129"/>
                  <a:gd name="T5" fmla="*/ 128 h 129"/>
                  <a:gd name="T6" fmla="*/ 0 w 129"/>
                  <a:gd name="T7" fmla="*/ 128 h 129"/>
                  <a:gd name="T8" fmla="*/ 0 w 129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29"/>
                  <a:gd name="T17" fmla="*/ 129 w 12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29">
                    <a:moveTo>
                      <a:pt x="0" y="0"/>
                    </a:moveTo>
                    <a:lnTo>
                      <a:pt x="128" y="0"/>
                    </a:lnTo>
                    <a:lnTo>
                      <a:pt x="128" y="128"/>
                    </a:lnTo>
                    <a:lnTo>
                      <a:pt x="0" y="1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04" name="Freeform 175">
                <a:extLst>
                  <a:ext uri="{FF2B5EF4-FFF2-40B4-BE49-F238E27FC236}">
                    <a16:creationId xmlns:a16="http://schemas.microsoft.com/office/drawing/2014/main" id="{054D3E72-8500-9788-B31E-3692C5856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696"/>
                <a:ext cx="33" cy="57"/>
              </a:xfrm>
              <a:custGeom>
                <a:avLst/>
                <a:gdLst>
                  <a:gd name="T0" fmla="*/ 0 w 33"/>
                  <a:gd name="T1" fmla="*/ 0 h 57"/>
                  <a:gd name="T2" fmla="*/ 32 w 33"/>
                  <a:gd name="T3" fmla="*/ 0 h 57"/>
                  <a:gd name="T4" fmla="*/ 32 w 33"/>
                  <a:gd name="T5" fmla="*/ 56 h 57"/>
                  <a:gd name="T6" fmla="*/ 0 w 33"/>
                  <a:gd name="T7" fmla="*/ 56 h 57"/>
                  <a:gd name="T8" fmla="*/ 0 w 33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57"/>
                  <a:gd name="T17" fmla="*/ 33 w 33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57">
                    <a:moveTo>
                      <a:pt x="0" y="0"/>
                    </a:moveTo>
                    <a:lnTo>
                      <a:pt x="32" y="0"/>
                    </a:lnTo>
                    <a:lnTo>
                      <a:pt x="32" y="56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05" name="Freeform 176">
                <a:extLst>
                  <a:ext uri="{FF2B5EF4-FFF2-40B4-BE49-F238E27FC236}">
                    <a16:creationId xmlns:a16="http://schemas.microsoft.com/office/drawing/2014/main" id="{AF14ADBB-2466-7AF5-5818-AF858417B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704"/>
                <a:ext cx="25" cy="41"/>
              </a:xfrm>
              <a:custGeom>
                <a:avLst/>
                <a:gdLst>
                  <a:gd name="T0" fmla="*/ 0 w 25"/>
                  <a:gd name="T1" fmla="*/ 0 h 41"/>
                  <a:gd name="T2" fmla="*/ 24 w 25"/>
                  <a:gd name="T3" fmla="*/ 0 h 41"/>
                  <a:gd name="T4" fmla="*/ 24 w 25"/>
                  <a:gd name="T5" fmla="*/ 40 h 41"/>
                  <a:gd name="T6" fmla="*/ 0 w 25"/>
                  <a:gd name="T7" fmla="*/ 40 h 41"/>
                  <a:gd name="T8" fmla="*/ 0 w 2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1"/>
                  <a:gd name="T17" fmla="*/ 25 w 2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1">
                    <a:moveTo>
                      <a:pt x="0" y="0"/>
                    </a:moveTo>
                    <a:lnTo>
                      <a:pt x="24" y="0"/>
                    </a:lnTo>
                    <a:lnTo>
                      <a:pt x="24" y="40"/>
                    </a:lnTo>
                    <a:lnTo>
                      <a:pt x="0" y="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06" name="Freeform 177">
                <a:extLst>
                  <a:ext uri="{FF2B5EF4-FFF2-40B4-BE49-F238E27FC236}">
                    <a16:creationId xmlns:a16="http://schemas.microsoft.com/office/drawing/2014/main" id="{18318DBE-6253-CB97-40DB-A60A07AF6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992"/>
                <a:ext cx="129" cy="9"/>
              </a:xfrm>
              <a:custGeom>
                <a:avLst/>
                <a:gdLst>
                  <a:gd name="T0" fmla="*/ 0 w 129"/>
                  <a:gd name="T1" fmla="*/ 0 h 9"/>
                  <a:gd name="T2" fmla="*/ 128 w 129"/>
                  <a:gd name="T3" fmla="*/ 0 h 9"/>
                  <a:gd name="T4" fmla="*/ 128 w 129"/>
                  <a:gd name="T5" fmla="*/ 8 h 9"/>
                  <a:gd name="T6" fmla="*/ 0 w 129"/>
                  <a:gd name="T7" fmla="*/ 8 h 9"/>
                  <a:gd name="T8" fmla="*/ 0 w 12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9"/>
                  <a:gd name="T17" fmla="*/ 129 w 12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9">
                    <a:moveTo>
                      <a:pt x="0" y="0"/>
                    </a:moveTo>
                    <a:lnTo>
                      <a:pt x="128" y="0"/>
                    </a:lnTo>
                    <a:lnTo>
                      <a:pt x="128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07" name="Freeform 178">
                <a:extLst>
                  <a:ext uri="{FF2B5EF4-FFF2-40B4-BE49-F238E27FC236}">
                    <a16:creationId xmlns:a16="http://schemas.microsoft.com/office/drawing/2014/main" id="{5A647E11-4770-41A1-C251-30498796E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192"/>
                <a:ext cx="105" cy="73"/>
              </a:xfrm>
              <a:custGeom>
                <a:avLst/>
                <a:gdLst>
                  <a:gd name="T0" fmla="*/ 0 w 105"/>
                  <a:gd name="T1" fmla="*/ 0 h 73"/>
                  <a:gd name="T2" fmla="*/ 104 w 105"/>
                  <a:gd name="T3" fmla="*/ 0 h 73"/>
                  <a:gd name="T4" fmla="*/ 40 w 105"/>
                  <a:gd name="T5" fmla="*/ 72 h 73"/>
                  <a:gd name="T6" fmla="*/ 0 w 105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"/>
                  <a:gd name="T13" fmla="*/ 0 h 73"/>
                  <a:gd name="T14" fmla="*/ 105 w 105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" h="73">
                    <a:moveTo>
                      <a:pt x="0" y="0"/>
                    </a:moveTo>
                    <a:lnTo>
                      <a:pt x="104" y="0"/>
                    </a:lnTo>
                    <a:lnTo>
                      <a:pt x="40" y="7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08" name="Freeform 179">
                <a:extLst>
                  <a:ext uri="{FF2B5EF4-FFF2-40B4-BE49-F238E27FC236}">
                    <a16:creationId xmlns:a16="http://schemas.microsoft.com/office/drawing/2014/main" id="{491246BB-1BCD-C756-B74C-79FB7EB4C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1192"/>
                <a:ext cx="33" cy="65"/>
              </a:xfrm>
              <a:custGeom>
                <a:avLst/>
                <a:gdLst>
                  <a:gd name="T0" fmla="*/ 0 w 33"/>
                  <a:gd name="T1" fmla="*/ 0 h 65"/>
                  <a:gd name="T2" fmla="*/ 32 w 33"/>
                  <a:gd name="T3" fmla="*/ 0 h 65"/>
                  <a:gd name="T4" fmla="*/ 0 w 33"/>
                  <a:gd name="T5" fmla="*/ 64 h 65"/>
                  <a:gd name="T6" fmla="*/ 0 w 3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65"/>
                  <a:gd name="T14" fmla="*/ 33 w 3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65">
                    <a:moveTo>
                      <a:pt x="0" y="0"/>
                    </a:moveTo>
                    <a:lnTo>
                      <a:pt x="32" y="0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09" name="Freeform 180">
                <a:extLst>
                  <a:ext uri="{FF2B5EF4-FFF2-40B4-BE49-F238E27FC236}">
                    <a16:creationId xmlns:a16="http://schemas.microsoft.com/office/drawing/2014/main" id="{ACE62391-0CB9-CB67-B526-7C9D371A3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1264"/>
                <a:ext cx="1" cy="65"/>
              </a:xfrm>
              <a:custGeom>
                <a:avLst/>
                <a:gdLst>
                  <a:gd name="T0" fmla="*/ 0 w 1"/>
                  <a:gd name="T1" fmla="*/ 0 h 65"/>
                  <a:gd name="T2" fmla="*/ 0 w 1"/>
                  <a:gd name="T3" fmla="*/ 64 h 65"/>
                  <a:gd name="T4" fmla="*/ 0 60000 65536"/>
                  <a:gd name="T5" fmla="*/ 0 60000 65536"/>
                  <a:gd name="T6" fmla="*/ 0 w 1"/>
                  <a:gd name="T7" fmla="*/ 0 h 65"/>
                  <a:gd name="T8" fmla="*/ 1 w 1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5">
                    <a:moveTo>
                      <a:pt x="0" y="0"/>
                    </a:moveTo>
                    <a:lnTo>
                      <a:pt x="0" y="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10" name="Rectangle 181">
                <a:extLst>
                  <a:ext uri="{FF2B5EF4-FFF2-40B4-BE49-F238E27FC236}">
                    <a16:creationId xmlns:a16="http://schemas.microsoft.com/office/drawing/2014/main" id="{91EA0415-3D86-40FE-1D99-0DE2A5024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" y="1172"/>
                <a:ext cx="128" cy="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11" name="Rectangle 182">
                <a:extLst>
                  <a:ext uri="{FF2B5EF4-FFF2-40B4-BE49-F238E27FC236}">
                    <a16:creationId xmlns:a16="http://schemas.microsoft.com/office/drawing/2014/main" id="{8480657E-BC64-1D45-C0DF-27E872E26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" y="1164"/>
                <a:ext cx="128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12" name="Rectangle 183">
                <a:extLst>
                  <a:ext uri="{FF2B5EF4-FFF2-40B4-BE49-F238E27FC236}">
                    <a16:creationId xmlns:a16="http://schemas.microsoft.com/office/drawing/2014/main" id="{6849B830-7A79-1BAB-9E0A-EFE8BAA90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1160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13" name="Freeform 184">
                <a:extLst>
                  <a:ext uri="{FF2B5EF4-FFF2-40B4-BE49-F238E27FC236}">
                    <a16:creationId xmlns:a16="http://schemas.microsoft.com/office/drawing/2014/main" id="{69957094-FB7B-B43F-D198-6FF698940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768"/>
                <a:ext cx="33" cy="217"/>
              </a:xfrm>
              <a:custGeom>
                <a:avLst/>
                <a:gdLst>
                  <a:gd name="T0" fmla="*/ 0 w 33"/>
                  <a:gd name="T1" fmla="*/ 0 h 217"/>
                  <a:gd name="T2" fmla="*/ 32 w 33"/>
                  <a:gd name="T3" fmla="*/ 0 h 217"/>
                  <a:gd name="T4" fmla="*/ 32 w 33"/>
                  <a:gd name="T5" fmla="*/ 216 h 217"/>
                  <a:gd name="T6" fmla="*/ 0 w 33"/>
                  <a:gd name="T7" fmla="*/ 216 h 217"/>
                  <a:gd name="T8" fmla="*/ 0 w 33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17"/>
                  <a:gd name="T17" fmla="*/ 33 w 33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17">
                    <a:moveTo>
                      <a:pt x="0" y="0"/>
                    </a:moveTo>
                    <a:lnTo>
                      <a:pt x="32" y="0"/>
                    </a:lnTo>
                    <a:lnTo>
                      <a:pt x="32" y="216"/>
                    </a:lnTo>
                    <a:lnTo>
                      <a:pt x="0" y="2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14" name="Freeform 185">
                <a:extLst>
                  <a:ext uri="{FF2B5EF4-FFF2-40B4-BE49-F238E27FC236}">
                    <a16:creationId xmlns:a16="http://schemas.microsoft.com/office/drawing/2014/main" id="{D151BE66-644E-1839-8D48-11D54AD57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1000"/>
                <a:ext cx="17" cy="129"/>
              </a:xfrm>
              <a:custGeom>
                <a:avLst/>
                <a:gdLst>
                  <a:gd name="T0" fmla="*/ 0 w 17"/>
                  <a:gd name="T1" fmla="*/ 0 h 129"/>
                  <a:gd name="T2" fmla="*/ 16 w 17"/>
                  <a:gd name="T3" fmla="*/ 0 h 129"/>
                  <a:gd name="T4" fmla="*/ 16 w 17"/>
                  <a:gd name="T5" fmla="*/ 128 h 129"/>
                  <a:gd name="T6" fmla="*/ 0 w 17"/>
                  <a:gd name="T7" fmla="*/ 128 h 129"/>
                  <a:gd name="T8" fmla="*/ 0 w 17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9"/>
                  <a:gd name="T17" fmla="*/ 17 w 17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9">
                    <a:moveTo>
                      <a:pt x="0" y="0"/>
                    </a:moveTo>
                    <a:lnTo>
                      <a:pt x="16" y="0"/>
                    </a:lnTo>
                    <a:lnTo>
                      <a:pt x="16" y="128"/>
                    </a:lnTo>
                    <a:lnTo>
                      <a:pt x="0" y="1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15" name="Freeform 186">
                <a:extLst>
                  <a:ext uri="{FF2B5EF4-FFF2-40B4-BE49-F238E27FC236}">
                    <a16:creationId xmlns:a16="http://schemas.microsoft.com/office/drawing/2014/main" id="{6854873E-366C-C662-FCFE-CE0BCCA5E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704"/>
                <a:ext cx="33" cy="1"/>
              </a:xfrm>
              <a:custGeom>
                <a:avLst/>
                <a:gdLst>
                  <a:gd name="T0" fmla="*/ 0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1"/>
                  <a:gd name="T14" fmla="*/ 33 w 3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1">
                    <a:moveTo>
                      <a:pt x="0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86395" name="Group 204">
                <a:extLst>
                  <a:ext uri="{FF2B5EF4-FFF2-40B4-BE49-F238E27FC236}">
                    <a16:creationId xmlns:a16="http://schemas.microsoft.com/office/drawing/2014/main" id="{9B9A762E-48A0-E991-EE05-B1173BD655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0" y="800"/>
                <a:ext cx="41" cy="329"/>
                <a:chOff x="3800" y="800"/>
                <a:chExt cx="41" cy="329"/>
              </a:xfrm>
            </p:grpSpPr>
            <p:sp>
              <p:nvSpPr>
                <p:cNvPr id="89120" name="Freeform 187">
                  <a:extLst>
                    <a:ext uri="{FF2B5EF4-FFF2-40B4-BE49-F238E27FC236}">
                      <a16:creationId xmlns:a16="http://schemas.microsoft.com/office/drawing/2014/main" id="{323FE260-9ED6-CE58-5290-C676CB9CE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80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21" name="Freeform 188">
                  <a:extLst>
                    <a:ext uri="{FF2B5EF4-FFF2-40B4-BE49-F238E27FC236}">
                      <a16:creationId xmlns:a16="http://schemas.microsoft.com/office/drawing/2014/main" id="{36557307-72D1-601C-45DD-4F5C3E3184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81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22" name="Freeform 189">
                  <a:extLst>
                    <a:ext uri="{FF2B5EF4-FFF2-40B4-BE49-F238E27FC236}">
                      <a16:creationId xmlns:a16="http://schemas.microsoft.com/office/drawing/2014/main" id="{7E69E842-36E6-B71A-662F-51EA6D14C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84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23" name="Freeform 190">
                  <a:extLst>
                    <a:ext uri="{FF2B5EF4-FFF2-40B4-BE49-F238E27FC236}">
                      <a16:creationId xmlns:a16="http://schemas.microsoft.com/office/drawing/2014/main" id="{DA27A04C-82EF-C926-AB41-EBA4948B5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864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24" name="Freeform 191">
                  <a:extLst>
                    <a:ext uri="{FF2B5EF4-FFF2-40B4-BE49-F238E27FC236}">
                      <a16:creationId xmlns:a16="http://schemas.microsoft.com/office/drawing/2014/main" id="{14DBD15B-E028-9A98-046B-C92423477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88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25" name="Freeform 192">
                  <a:extLst>
                    <a:ext uri="{FF2B5EF4-FFF2-40B4-BE49-F238E27FC236}">
                      <a16:creationId xmlns:a16="http://schemas.microsoft.com/office/drawing/2014/main" id="{151BED24-7B13-0E90-336E-73058BEEA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904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26" name="Freeform 193">
                  <a:extLst>
                    <a:ext uri="{FF2B5EF4-FFF2-40B4-BE49-F238E27FC236}">
                      <a16:creationId xmlns:a16="http://schemas.microsoft.com/office/drawing/2014/main" id="{CA624F2A-60EC-8032-BA52-1A290ABC2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92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27" name="Freeform 194">
                  <a:extLst>
                    <a:ext uri="{FF2B5EF4-FFF2-40B4-BE49-F238E27FC236}">
                      <a16:creationId xmlns:a16="http://schemas.microsoft.com/office/drawing/2014/main" id="{D5A7A2CE-F70D-F5EB-BB1F-52008F410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93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28" name="Freeform 195">
                  <a:extLst>
                    <a:ext uri="{FF2B5EF4-FFF2-40B4-BE49-F238E27FC236}">
                      <a16:creationId xmlns:a16="http://schemas.microsoft.com/office/drawing/2014/main" id="{E3563576-70BD-A6E5-7E27-6D069C4C8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96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29" name="Freeform 196">
                  <a:extLst>
                    <a:ext uri="{FF2B5EF4-FFF2-40B4-BE49-F238E27FC236}">
                      <a16:creationId xmlns:a16="http://schemas.microsoft.com/office/drawing/2014/main" id="{AFAA939D-7823-4C41-DA11-CFDAE0894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992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30" name="Freeform 197">
                  <a:extLst>
                    <a:ext uri="{FF2B5EF4-FFF2-40B4-BE49-F238E27FC236}">
                      <a16:creationId xmlns:a16="http://schemas.microsoft.com/office/drawing/2014/main" id="{20B646BB-1338-5249-D1C3-259DC25F5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100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31" name="Freeform 198">
                  <a:extLst>
                    <a:ext uri="{FF2B5EF4-FFF2-40B4-BE49-F238E27FC236}">
                      <a16:creationId xmlns:a16="http://schemas.microsoft.com/office/drawing/2014/main" id="{5FE41411-777C-F7BC-AA34-3EC4C739D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1024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32" name="Freeform 199">
                  <a:extLst>
                    <a:ext uri="{FF2B5EF4-FFF2-40B4-BE49-F238E27FC236}">
                      <a16:creationId xmlns:a16="http://schemas.microsoft.com/office/drawing/2014/main" id="{4D865731-7A15-98BE-2EA5-FE072F6C8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104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33" name="Freeform 200">
                  <a:extLst>
                    <a:ext uri="{FF2B5EF4-FFF2-40B4-BE49-F238E27FC236}">
                      <a16:creationId xmlns:a16="http://schemas.microsoft.com/office/drawing/2014/main" id="{69100EF6-5B3A-4550-0495-8489D8AFB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1080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34" name="Freeform 201">
                  <a:extLst>
                    <a:ext uri="{FF2B5EF4-FFF2-40B4-BE49-F238E27FC236}">
                      <a16:creationId xmlns:a16="http://schemas.microsoft.com/office/drawing/2014/main" id="{67E2975D-C6A5-258F-55D1-7A1D4F9F67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109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35" name="Freeform 202">
                  <a:extLst>
                    <a:ext uri="{FF2B5EF4-FFF2-40B4-BE49-F238E27FC236}">
                      <a16:creationId xmlns:a16="http://schemas.microsoft.com/office/drawing/2014/main" id="{F055CE31-A384-9719-289A-35EC53EAA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1112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89136" name="Freeform 203">
                  <a:extLst>
                    <a:ext uri="{FF2B5EF4-FFF2-40B4-BE49-F238E27FC236}">
                      <a16:creationId xmlns:a16="http://schemas.microsoft.com/office/drawing/2014/main" id="{A6F1A19B-3D1D-BD99-4A42-DB61A789C2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0" y="112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chemeClr val="tx2">
                        <a:lumMod val="50000"/>
                      </a:schemeClr>
                    </a:solidFill>
                    <a:latin typeface="Times New Roman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89117" name="Freeform 205">
                <a:extLst>
                  <a:ext uri="{FF2B5EF4-FFF2-40B4-BE49-F238E27FC236}">
                    <a16:creationId xmlns:a16="http://schemas.microsoft.com/office/drawing/2014/main" id="{E9058001-7043-47CD-5957-455F3D226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752"/>
                <a:ext cx="137" cy="409"/>
              </a:xfrm>
              <a:custGeom>
                <a:avLst/>
                <a:gdLst>
                  <a:gd name="T0" fmla="*/ 0 w 137"/>
                  <a:gd name="T1" fmla="*/ 0 h 409"/>
                  <a:gd name="T2" fmla="*/ 136 w 137"/>
                  <a:gd name="T3" fmla="*/ 0 h 409"/>
                  <a:gd name="T4" fmla="*/ 136 w 137"/>
                  <a:gd name="T5" fmla="*/ 408 h 409"/>
                  <a:gd name="T6" fmla="*/ 0 w 137"/>
                  <a:gd name="T7" fmla="*/ 408 h 409"/>
                  <a:gd name="T8" fmla="*/ 0 w 137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09"/>
                  <a:gd name="T17" fmla="*/ 137 w 137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09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08"/>
                    </a:lnTo>
                    <a:lnTo>
                      <a:pt x="0" y="4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18" name="Line 206">
                <a:extLst>
                  <a:ext uri="{FF2B5EF4-FFF2-40B4-BE49-F238E27FC236}">
                    <a16:creationId xmlns:a16="http://schemas.microsoft.com/office/drawing/2014/main" id="{0CBC56A4-39B4-8FE2-D9D1-63D804533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0" y="1232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119" name="Line 207">
                <a:extLst>
                  <a:ext uri="{FF2B5EF4-FFF2-40B4-BE49-F238E27FC236}">
                    <a16:creationId xmlns:a16="http://schemas.microsoft.com/office/drawing/2014/main" id="{F0F92EB0-08C9-09CF-425D-AB9DF948F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2" y="680"/>
                <a:ext cx="88" cy="0"/>
              </a:xfrm>
              <a:prstGeom prst="line">
                <a:avLst/>
              </a:prstGeom>
              <a:noFill/>
              <a:ln w="508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chemeClr val="tx2">
                      <a:lumMod val="50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69843" name="Rectangle 211">
            <a:extLst>
              <a:ext uri="{FF2B5EF4-FFF2-40B4-BE49-F238E27FC236}">
                <a16:creationId xmlns:a16="http://schemas.microsoft.com/office/drawing/2014/main" id="{78404DBE-F3B6-27F9-C500-8AE515528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8413" y="228600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Voies d'administration</a:t>
            </a:r>
          </a:p>
        </p:txBody>
      </p:sp>
      <p:sp>
        <p:nvSpPr>
          <p:cNvPr id="186376" name="Text Box 217">
            <a:extLst>
              <a:ext uri="{FF2B5EF4-FFF2-40B4-BE49-F238E27FC236}">
                <a16:creationId xmlns:a16="http://schemas.microsoft.com/office/drawing/2014/main" id="{298F1EFB-5555-32EB-10EC-66607E068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</a:rPr>
              <a:t>thera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Espace réservé du numéro de diapositive 3">
            <a:extLst>
              <a:ext uri="{FF2B5EF4-FFF2-40B4-BE49-F238E27FC236}">
                <a16:creationId xmlns:a16="http://schemas.microsoft.com/office/drawing/2014/main" id="{51CC9032-9CF7-851D-4640-868082B100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D2C35F0-1BA5-E141-8975-8914A7B0DA1E}" type="slidenum">
              <a:rPr lang="fr-FR" altLang="fr-FR" sz="1000" smtClean="0">
                <a:solidFill>
                  <a:schemeClr val="folHlink"/>
                </a:solidFill>
              </a:rPr>
              <a:pPr/>
              <a:t>89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grpSp>
        <p:nvGrpSpPr>
          <p:cNvPr id="188418" name="Group 36">
            <a:extLst>
              <a:ext uri="{FF2B5EF4-FFF2-40B4-BE49-F238E27FC236}">
                <a16:creationId xmlns:a16="http://schemas.microsoft.com/office/drawing/2014/main" id="{B2F8A068-C091-979C-93BE-5298B2B2E16E}"/>
              </a:ext>
            </a:extLst>
          </p:cNvPr>
          <p:cNvGrpSpPr>
            <a:grpSpLocks/>
          </p:cNvGrpSpPr>
          <p:nvPr/>
        </p:nvGrpSpPr>
        <p:grpSpPr bwMode="auto">
          <a:xfrm>
            <a:off x="494854" y="1056546"/>
            <a:ext cx="5138836" cy="3037532"/>
            <a:chOff x="296" y="784"/>
            <a:chExt cx="5312" cy="2776"/>
          </a:xfrm>
        </p:grpSpPr>
        <p:sp>
          <p:nvSpPr>
            <p:cNvPr id="188421" name="Freeform 3">
              <a:extLst>
                <a:ext uri="{FF2B5EF4-FFF2-40B4-BE49-F238E27FC236}">
                  <a16:creationId xmlns:a16="http://schemas.microsoft.com/office/drawing/2014/main" id="{C49EF211-55D5-91E5-34C7-E4172FB6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" y="1944"/>
              <a:ext cx="4473" cy="745"/>
            </a:xfrm>
            <a:custGeom>
              <a:avLst/>
              <a:gdLst>
                <a:gd name="T0" fmla="*/ 48 w 4473"/>
                <a:gd name="T1" fmla="*/ 232 h 745"/>
                <a:gd name="T2" fmla="*/ 32 w 4473"/>
                <a:gd name="T3" fmla="*/ 304 h 745"/>
                <a:gd name="T4" fmla="*/ 8 w 4473"/>
                <a:gd name="T5" fmla="*/ 432 h 745"/>
                <a:gd name="T6" fmla="*/ 0 w 4473"/>
                <a:gd name="T7" fmla="*/ 520 h 745"/>
                <a:gd name="T8" fmla="*/ 0 w 4473"/>
                <a:gd name="T9" fmla="*/ 600 h 745"/>
                <a:gd name="T10" fmla="*/ 16 w 4473"/>
                <a:gd name="T11" fmla="*/ 672 h 745"/>
                <a:gd name="T12" fmla="*/ 64 w 4473"/>
                <a:gd name="T13" fmla="*/ 728 h 745"/>
                <a:gd name="T14" fmla="*/ 216 w 4473"/>
                <a:gd name="T15" fmla="*/ 744 h 745"/>
                <a:gd name="T16" fmla="*/ 472 w 4473"/>
                <a:gd name="T17" fmla="*/ 744 h 745"/>
                <a:gd name="T18" fmla="*/ 792 w 4473"/>
                <a:gd name="T19" fmla="*/ 664 h 745"/>
                <a:gd name="T20" fmla="*/ 992 w 4473"/>
                <a:gd name="T21" fmla="*/ 608 h 745"/>
                <a:gd name="T22" fmla="*/ 1416 w 4473"/>
                <a:gd name="T23" fmla="*/ 592 h 745"/>
                <a:gd name="T24" fmla="*/ 1720 w 4473"/>
                <a:gd name="T25" fmla="*/ 528 h 745"/>
                <a:gd name="T26" fmla="*/ 1944 w 4473"/>
                <a:gd name="T27" fmla="*/ 496 h 745"/>
                <a:gd name="T28" fmla="*/ 2096 w 4473"/>
                <a:gd name="T29" fmla="*/ 504 h 745"/>
                <a:gd name="T30" fmla="*/ 2096 w 4473"/>
                <a:gd name="T31" fmla="*/ 488 h 745"/>
                <a:gd name="T32" fmla="*/ 2200 w 4473"/>
                <a:gd name="T33" fmla="*/ 472 h 745"/>
                <a:gd name="T34" fmla="*/ 2296 w 4473"/>
                <a:gd name="T35" fmla="*/ 440 h 745"/>
                <a:gd name="T36" fmla="*/ 2424 w 4473"/>
                <a:gd name="T37" fmla="*/ 432 h 745"/>
                <a:gd name="T38" fmla="*/ 2520 w 4473"/>
                <a:gd name="T39" fmla="*/ 432 h 745"/>
                <a:gd name="T40" fmla="*/ 2664 w 4473"/>
                <a:gd name="T41" fmla="*/ 464 h 745"/>
                <a:gd name="T42" fmla="*/ 2824 w 4473"/>
                <a:gd name="T43" fmla="*/ 472 h 745"/>
                <a:gd name="T44" fmla="*/ 2920 w 4473"/>
                <a:gd name="T45" fmla="*/ 440 h 745"/>
                <a:gd name="T46" fmla="*/ 3008 w 4473"/>
                <a:gd name="T47" fmla="*/ 432 h 745"/>
                <a:gd name="T48" fmla="*/ 3104 w 4473"/>
                <a:gd name="T49" fmla="*/ 496 h 745"/>
                <a:gd name="T50" fmla="*/ 3288 w 4473"/>
                <a:gd name="T51" fmla="*/ 496 h 745"/>
                <a:gd name="T52" fmla="*/ 3376 w 4473"/>
                <a:gd name="T53" fmla="*/ 496 h 745"/>
                <a:gd name="T54" fmla="*/ 3504 w 4473"/>
                <a:gd name="T55" fmla="*/ 536 h 745"/>
                <a:gd name="T56" fmla="*/ 3648 w 4473"/>
                <a:gd name="T57" fmla="*/ 592 h 745"/>
                <a:gd name="T58" fmla="*/ 3792 w 4473"/>
                <a:gd name="T59" fmla="*/ 592 h 745"/>
                <a:gd name="T60" fmla="*/ 3880 w 4473"/>
                <a:gd name="T61" fmla="*/ 600 h 745"/>
                <a:gd name="T62" fmla="*/ 4008 w 4473"/>
                <a:gd name="T63" fmla="*/ 640 h 745"/>
                <a:gd name="T64" fmla="*/ 4200 w 4473"/>
                <a:gd name="T65" fmla="*/ 672 h 745"/>
                <a:gd name="T66" fmla="*/ 4296 w 4473"/>
                <a:gd name="T67" fmla="*/ 696 h 745"/>
                <a:gd name="T68" fmla="*/ 4368 w 4473"/>
                <a:gd name="T69" fmla="*/ 696 h 745"/>
                <a:gd name="T70" fmla="*/ 4432 w 4473"/>
                <a:gd name="T71" fmla="*/ 632 h 745"/>
                <a:gd name="T72" fmla="*/ 4464 w 4473"/>
                <a:gd name="T73" fmla="*/ 568 h 745"/>
                <a:gd name="T74" fmla="*/ 4408 w 4473"/>
                <a:gd name="T75" fmla="*/ 504 h 745"/>
                <a:gd name="T76" fmla="*/ 4320 w 4473"/>
                <a:gd name="T77" fmla="*/ 456 h 745"/>
                <a:gd name="T78" fmla="*/ 4144 w 4473"/>
                <a:gd name="T79" fmla="*/ 392 h 745"/>
                <a:gd name="T80" fmla="*/ 4040 w 4473"/>
                <a:gd name="T81" fmla="*/ 360 h 745"/>
                <a:gd name="T82" fmla="*/ 3960 w 4473"/>
                <a:gd name="T83" fmla="*/ 336 h 745"/>
                <a:gd name="T84" fmla="*/ 3864 w 4473"/>
                <a:gd name="T85" fmla="*/ 304 h 745"/>
                <a:gd name="T86" fmla="*/ 3728 w 4473"/>
                <a:gd name="T87" fmla="*/ 264 h 745"/>
                <a:gd name="T88" fmla="*/ 3648 w 4473"/>
                <a:gd name="T89" fmla="*/ 240 h 745"/>
                <a:gd name="T90" fmla="*/ 3576 w 4473"/>
                <a:gd name="T91" fmla="*/ 224 h 745"/>
                <a:gd name="T92" fmla="*/ 3496 w 4473"/>
                <a:gd name="T93" fmla="*/ 192 h 745"/>
                <a:gd name="T94" fmla="*/ 3424 w 4473"/>
                <a:gd name="T95" fmla="*/ 168 h 745"/>
                <a:gd name="T96" fmla="*/ 3344 w 4473"/>
                <a:gd name="T97" fmla="*/ 136 h 745"/>
                <a:gd name="T98" fmla="*/ 3240 w 4473"/>
                <a:gd name="T99" fmla="*/ 104 h 745"/>
                <a:gd name="T100" fmla="*/ 3128 w 4473"/>
                <a:gd name="T101" fmla="*/ 88 h 745"/>
                <a:gd name="T102" fmla="*/ 3040 w 4473"/>
                <a:gd name="T103" fmla="*/ 64 h 745"/>
                <a:gd name="T104" fmla="*/ 2952 w 4473"/>
                <a:gd name="T105" fmla="*/ 32 h 745"/>
                <a:gd name="T106" fmla="*/ 2736 w 4473"/>
                <a:gd name="T107" fmla="*/ 0 h 745"/>
                <a:gd name="T108" fmla="*/ 2640 w 4473"/>
                <a:gd name="T109" fmla="*/ 24 h 745"/>
                <a:gd name="T110" fmla="*/ 2496 w 4473"/>
                <a:gd name="T111" fmla="*/ 72 h 745"/>
                <a:gd name="T112" fmla="*/ 2416 w 4473"/>
                <a:gd name="T113" fmla="*/ 120 h 745"/>
                <a:gd name="T114" fmla="*/ 2048 w 4473"/>
                <a:gd name="T115" fmla="*/ 56 h 745"/>
                <a:gd name="T116" fmla="*/ 1440 w 4473"/>
                <a:gd name="T117" fmla="*/ 32 h 745"/>
                <a:gd name="T118" fmla="*/ 720 w 4473"/>
                <a:gd name="T119" fmla="*/ 64 h 745"/>
                <a:gd name="T120" fmla="*/ 264 w 4473"/>
                <a:gd name="T121" fmla="*/ 128 h 7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73"/>
                <a:gd name="T184" fmla="*/ 0 h 745"/>
                <a:gd name="T185" fmla="*/ 4473 w 4473"/>
                <a:gd name="T186" fmla="*/ 745 h 7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73" h="745">
                  <a:moveTo>
                    <a:pt x="72" y="152"/>
                  </a:moveTo>
                  <a:lnTo>
                    <a:pt x="64" y="168"/>
                  </a:lnTo>
                  <a:lnTo>
                    <a:pt x="64" y="184"/>
                  </a:lnTo>
                  <a:lnTo>
                    <a:pt x="64" y="192"/>
                  </a:lnTo>
                  <a:lnTo>
                    <a:pt x="64" y="200"/>
                  </a:lnTo>
                  <a:lnTo>
                    <a:pt x="48" y="216"/>
                  </a:lnTo>
                  <a:lnTo>
                    <a:pt x="48" y="224"/>
                  </a:lnTo>
                  <a:lnTo>
                    <a:pt x="48" y="232"/>
                  </a:lnTo>
                  <a:lnTo>
                    <a:pt x="48" y="240"/>
                  </a:lnTo>
                  <a:lnTo>
                    <a:pt x="48" y="256"/>
                  </a:lnTo>
                  <a:lnTo>
                    <a:pt x="40" y="256"/>
                  </a:lnTo>
                  <a:lnTo>
                    <a:pt x="40" y="264"/>
                  </a:lnTo>
                  <a:lnTo>
                    <a:pt x="40" y="272"/>
                  </a:lnTo>
                  <a:lnTo>
                    <a:pt x="32" y="288"/>
                  </a:lnTo>
                  <a:lnTo>
                    <a:pt x="32" y="296"/>
                  </a:lnTo>
                  <a:lnTo>
                    <a:pt x="32" y="304"/>
                  </a:lnTo>
                  <a:lnTo>
                    <a:pt x="16" y="328"/>
                  </a:lnTo>
                  <a:lnTo>
                    <a:pt x="8" y="336"/>
                  </a:lnTo>
                  <a:lnTo>
                    <a:pt x="8" y="352"/>
                  </a:lnTo>
                  <a:lnTo>
                    <a:pt x="8" y="360"/>
                  </a:lnTo>
                  <a:lnTo>
                    <a:pt x="8" y="368"/>
                  </a:lnTo>
                  <a:lnTo>
                    <a:pt x="8" y="400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8" y="440"/>
                  </a:lnTo>
                  <a:lnTo>
                    <a:pt x="8" y="456"/>
                  </a:lnTo>
                  <a:lnTo>
                    <a:pt x="0" y="456"/>
                  </a:lnTo>
                  <a:lnTo>
                    <a:pt x="0" y="464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6"/>
                  </a:lnTo>
                  <a:lnTo>
                    <a:pt x="0" y="520"/>
                  </a:lnTo>
                  <a:lnTo>
                    <a:pt x="0" y="528"/>
                  </a:lnTo>
                  <a:lnTo>
                    <a:pt x="0" y="536"/>
                  </a:lnTo>
                  <a:lnTo>
                    <a:pt x="0" y="552"/>
                  </a:lnTo>
                  <a:lnTo>
                    <a:pt x="0" y="560"/>
                  </a:lnTo>
                  <a:lnTo>
                    <a:pt x="0" y="568"/>
                  </a:lnTo>
                  <a:lnTo>
                    <a:pt x="0" y="576"/>
                  </a:lnTo>
                  <a:lnTo>
                    <a:pt x="0" y="592"/>
                  </a:lnTo>
                  <a:lnTo>
                    <a:pt x="0" y="600"/>
                  </a:lnTo>
                  <a:lnTo>
                    <a:pt x="0" y="608"/>
                  </a:lnTo>
                  <a:lnTo>
                    <a:pt x="0" y="624"/>
                  </a:lnTo>
                  <a:lnTo>
                    <a:pt x="0" y="632"/>
                  </a:lnTo>
                  <a:lnTo>
                    <a:pt x="0" y="640"/>
                  </a:lnTo>
                  <a:lnTo>
                    <a:pt x="8" y="656"/>
                  </a:lnTo>
                  <a:lnTo>
                    <a:pt x="8" y="664"/>
                  </a:lnTo>
                  <a:lnTo>
                    <a:pt x="16" y="664"/>
                  </a:lnTo>
                  <a:lnTo>
                    <a:pt x="16" y="672"/>
                  </a:lnTo>
                  <a:lnTo>
                    <a:pt x="16" y="688"/>
                  </a:lnTo>
                  <a:lnTo>
                    <a:pt x="16" y="696"/>
                  </a:lnTo>
                  <a:lnTo>
                    <a:pt x="32" y="696"/>
                  </a:lnTo>
                  <a:lnTo>
                    <a:pt x="32" y="704"/>
                  </a:lnTo>
                  <a:lnTo>
                    <a:pt x="40" y="720"/>
                  </a:lnTo>
                  <a:lnTo>
                    <a:pt x="40" y="728"/>
                  </a:lnTo>
                  <a:lnTo>
                    <a:pt x="48" y="728"/>
                  </a:lnTo>
                  <a:lnTo>
                    <a:pt x="64" y="728"/>
                  </a:lnTo>
                  <a:lnTo>
                    <a:pt x="72" y="736"/>
                  </a:lnTo>
                  <a:lnTo>
                    <a:pt x="80" y="736"/>
                  </a:lnTo>
                  <a:lnTo>
                    <a:pt x="96" y="736"/>
                  </a:lnTo>
                  <a:lnTo>
                    <a:pt x="104" y="736"/>
                  </a:lnTo>
                  <a:lnTo>
                    <a:pt x="112" y="736"/>
                  </a:lnTo>
                  <a:lnTo>
                    <a:pt x="144" y="744"/>
                  </a:lnTo>
                  <a:lnTo>
                    <a:pt x="184" y="744"/>
                  </a:lnTo>
                  <a:lnTo>
                    <a:pt x="216" y="744"/>
                  </a:lnTo>
                  <a:lnTo>
                    <a:pt x="240" y="744"/>
                  </a:lnTo>
                  <a:lnTo>
                    <a:pt x="264" y="744"/>
                  </a:lnTo>
                  <a:lnTo>
                    <a:pt x="280" y="744"/>
                  </a:lnTo>
                  <a:lnTo>
                    <a:pt x="320" y="744"/>
                  </a:lnTo>
                  <a:lnTo>
                    <a:pt x="352" y="744"/>
                  </a:lnTo>
                  <a:lnTo>
                    <a:pt x="400" y="744"/>
                  </a:lnTo>
                  <a:lnTo>
                    <a:pt x="448" y="744"/>
                  </a:lnTo>
                  <a:lnTo>
                    <a:pt x="472" y="744"/>
                  </a:lnTo>
                  <a:lnTo>
                    <a:pt x="520" y="744"/>
                  </a:lnTo>
                  <a:lnTo>
                    <a:pt x="552" y="736"/>
                  </a:lnTo>
                  <a:lnTo>
                    <a:pt x="576" y="736"/>
                  </a:lnTo>
                  <a:lnTo>
                    <a:pt x="608" y="728"/>
                  </a:lnTo>
                  <a:lnTo>
                    <a:pt x="680" y="704"/>
                  </a:lnTo>
                  <a:lnTo>
                    <a:pt x="736" y="696"/>
                  </a:lnTo>
                  <a:lnTo>
                    <a:pt x="776" y="672"/>
                  </a:lnTo>
                  <a:lnTo>
                    <a:pt x="792" y="664"/>
                  </a:lnTo>
                  <a:lnTo>
                    <a:pt x="856" y="640"/>
                  </a:lnTo>
                  <a:lnTo>
                    <a:pt x="888" y="632"/>
                  </a:lnTo>
                  <a:lnTo>
                    <a:pt x="904" y="624"/>
                  </a:lnTo>
                  <a:lnTo>
                    <a:pt x="912" y="624"/>
                  </a:lnTo>
                  <a:lnTo>
                    <a:pt x="920" y="624"/>
                  </a:lnTo>
                  <a:lnTo>
                    <a:pt x="936" y="624"/>
                  </a:lnTo>
                  <a:lnTo>
                    <a:pt x="960" y="624"/>
                  </a:lnTo>
                  <a:lnTo>
                    <a:pt x="992" y="608"/>
                  </a:lnTo>
                  <a:lnTo>
                    <a:pt x="1024" y="608"/>
                  </a:lnTo>
                  <a:lnTo>
                    <a:pt x="1040" y="608"/>
                  </a:lnTo>
                  <a:lnTo>
                    <a:pt x="1072" y="608"/>
                  </a:lnTo>
                  <a:lnTo>
                    <a:pt x="1104" y="608"/>
                  </a:lnTo>
                  <a:lnTo>
                    <a:pt x="1144" y="608"/>
                  </a:lnTo>
                  <a:lnTo>
                    <a:pt x="1224" y="608"/>
                  </a:lnTo>
                  <a:lnTo>
                    <a:pt x="1312" y="592"/>
                  </a:lnTo>
                  <a:lnTo>
                    <a:pt x="1416" y="592"/>
                  </a:lnTo>
                  <a:lnTo>
                    <a:pt x="1480" y="576"/>
                  </a:lnTo>
                  <a:lnTo>
                    <a:pt x="1528" y="568"/>
                  </a:lnTo>
                  <a:lnTo>
                    <a:pt x="1560" y="568"/>
                  </a:lnTo>
                  <a:lnTo>
                    <a:pt x="1584" y="560"/>
                  </a:lnTo>
                  <a:lnTo>
                    <a:pt x="1616" y="560"/>
                  </a:lnTo>
                  <a:lnTo>
                    <a:pt x="1632" y="552"/>
                  </a:lnTo>
                  <a:lnTo>
                    <a:pt x="1680" y="536"/>
                  </a:lnTo>
                  <a:lnTo>
                    <a:pt x="1720" y="528"/>
                  </a:lnTo>
                  <a:lnTo>
                    <a:pt x="1752" y="520"/>
                  </a:lnTo>
                  <a:lnTo>
                    <a:pt x="1792" y="520"/>
                  </a:lnTo>
                  <a:lnTo>
                    <a:pt x="1816" y="504"/>
                  </a:lnTo>
                  <a:lnTo>
                    <a:pt x="1832" y="504"/>
                  </a:lnTo>
                  <a:lnTo>
                    <a:pt x="1888" y="504"/>
                  </a:lnTo>
                  <a:lnTo>
                    <a:pt x="1896" y="496"/>
                  </a:lnTo>
                  <a:lnTo>
                    <a:pt x="1920" y="496"/>
                  </a:lnTo>
                  <a:lnTo>
                    <a:pt x="1944" y="496"/>
                  </a:lnTo>
                  <a:lnTo>
                    <a:pt x="1952" y="496"/>
                  </a:lnTo>
                  <a:lnTo>
                    <a:pt x="1960" y="496"/>
                  </a:lnTo>
                  <a:lnTo>
                    <a:pt x="1992" y="496"/>
                  </a:lnTo>
                  <a:lnTo>
                    <a:pt x="2024" y="496"/>
                  </a:lnTo>
                  <a:lnTo>
                    <a:pt x="2048" y="496"/>
                  </a:lnTo>
                  <a:lnTo>
                    <a:pt x="2056" y="496"/>
                  </a:lnTo>
                  <a:lnTo>
                    <a:pt x="2080" y="504"/>
                  </a:lnTo>
                  <a:lnTo>
                    <a:pt x="2096" y="504"/>
                  </a:lnTo>
                  <a:lnTo>
                    <a:pt x="2120" y="504"/>
                  </a:lnTo>
                  <a:lnTo>
                    <a:pt x="2120" y="520"/>
                  </a:lnTo>
                  <a:lnTo>
                    <a:pt x="2128" y="520"/>
                  </a:lnTo>
                  <a:lnTo>
                    <a:pt x="2128" y="528"/>
                  </a:lnTo>
                  <a:lnTo>
                    <a:pt x="2136" y="528"/>
                  </a:lnTo>
                  <a:lnTo>
                    <a:pt x="2128" y="520"/>
                  </a:lnTo>
                  <a:lnTo>
                    <a:pt x="2112" y="496"/>
                  </a:lnTo>
                  <a:lnTo>
                    <a:pt x="2096" y="488"/>
                  </a:lnTo>
                  <a:lnTo>
                    <a:pt x="2096" y="472"/>
                  </a:lnTo>
                  <a:lnTo>
                    <a:pt x="2112" y="472"/>
                  </a:lnTo>
                  <a:lnTo>
                    <a:pt x="2120" y="472"/>
                  </a:lnTo>
                  <a:lnTo>
                    <a:pt x="2128" y="472"/>
                  </a:lnTo>
                  <a:lnTo>
                    <a:pt x="2152" y="472"/>
                  </a:lnTo>
                  <a:lnTo>
                    <a:pt x="2184" y="472"/>
                  </a:lnTo>
                  <a:lnTo>
                    <a:pt x="2192" y="472"/>
                  </a:lnTo>
                  <a:lnTo>
                    <a:pt x="2200" y="472"/>
                  </a:lnTo>
                  <a:lnTo>
                    <a:pt x="2216" y="464"/>
                  </a:lnTo>
                  <a:lnTo>
                    <a:pt x="2224" y="464"/>
                  </a:lnTo>
                  <a:lnTo>
                    <a:pt x="2232" y="456"/>
                  </a:lnTo>
                  <a:lnTo>
                    <a:pt x="2248" y="456"/>
                  </a:lnTo>
                  <a:lnTo>
                    <a:pt x="2264" y="440"/>
                  </a:lnTo>
                  <a:lnTo>
                    <a:pt x="2280" y="440"/>
                  </a:lnTo>
                  <a:lnTo>
                    <a:pt x="2288" y="440"/>
                  </a:lnTo>
                  <a:lnTo>
                    <a:pt x="2296" y="440"/>
                  </a:lnTo>
                  <a:lnTo>
                    <a:pt x="2304" y="432"/>
                  </a:lnTo>
                  <a:lnTo>
                    <a:pt x="2352" y="432"/>
                  </a:lnTo>
                  <a:lnTo>
                    <a:pt x="2368" y="432"/>
                  </a:lnTo>
                  <a:lnTo>
                    <a:pt x="2384" y="432"/>
                  </a:lnTo>
                  <a:lnTo>
                    <a:pt x="2392" y="432"/>
                  </a:lnTo>
                  <a:lnTo>
                    <a:pt x="2400" y="432"/>
                  </a:lnTo>
                  <a:lnTo>
                    <a:pt x="2416" y="432"/>
                  </a:lnTo>
                  <a:lnTo>
                    <a:pt x="2424" y="432"/>
                  </a:lnTo>
                  <a:lnTo>
                    <a:pt x="2432" y="432"/>
                  </a:lnTo>
                  <a:lnTo>
                    <a:pt x="2448" y="432"/>
                  </a:lnTo>
                  <a:lnTo>
                    <a:pt x="2456" y="432"/>
                  </a:lnTo>
                  <a:lnTo>
                    <a:pt x="2464" y="432"/>
                  </a:lnTo>
                  <a:lnTo>
                    <a:pt x="2472" y="432"/>
                  </a:lnTo>
                  <a:lnTo>
                    <a:pt x="2488" y="432"/>
                  </a:lnTo>
                  <a:lnTo>
                    <a:pt x="2496" y="432"/>
                  </a:lnTo>
                  <a:lnTo>
                    <a:pt x="2520" y="432"/>
                  </a:lnTo>
                  <a:lnTo>
                    <a:pt x="2528" y="432"/>
                  </a:lnTo>
                  <a:lnTo>
                    <a:pt x="2552" y="432"/>
                  </a:lnTo>
                  <a:lnTo>
                    <a:pt x="2568" y="432"/>
                  </a:lnTo>
                  <a:lnTo>
                    <a:pt x="2584" y="440"/>
                  </a:lnTo>
                  <a:lnTo>
                    <a:pt x="2592" y="440"/>
                  </a:lnTo>
                  <a:lnTo>
                    <a:pt x="2616" y="456"/>
                  </a:lnTo>
                  <a:lnTo>
                    <a:pt x="2632" y="456"/>
                  </a:lnTo>
                  <a:lnTo>
                    <a:pt x="2664" y="464"/>
                  </a:lnTo>
                  <a:lnTo>
                    <a:pt x="2688" y="464"/>
                  </a:lnTo>
                  <a:lnTo>
                    <a:pt x="2704" y="472"/>
                  </a:lnTo>
                  <a:lnTo>
                    <a:pt x="2728" y="472"/>
                  </a:lnTo>
                  <a:lnTo>
                    <a:pt x="2736" y="472"/>
                  </a:lnTo>
                  <a:lnTo>
                    <a:pt x="2752" y="472"/>
                  </a:lnTo>
                  <a:lnTo>
                    <a:pt x="2760" y="472"/>
                  </a:lnTo>
                  <a:lnTo>
                    <a:pt x="2792" y="472"/>
                  </a:lnTo>
                  <a:lnTo>
                    <a:pt x="2824" y="472"/>
                  </a:lnTo>
                  <a:lnTo>
                    <a:pt x="2840" y="472"/>
                  </a:lnTo>
                  <a:lnTo>
                    <a:pt x="2864" y="464"/>
                  </a:lnTo>
                  <a:lnTo>
                    <a:pt x="2872" y="464"/>
                  </a:lnTo>
                  <a:lnTo>
                    <a:pt x="2888" y="464"/>
                  </a:lnTo>
                  <a:lnTo>
                    <a:pt x="2896" y="464"/>
                  </a:lnTo>
                  <a:lnTo>
                    <a:pt x="2896" y="456"/>
                  </a:lnTo>
                  <a:lnTo>
                    <a:pt x="2904" y="456"/>
                  </a:lnTo>
                  <a:lnTo>
                    <a:pt x="2920" y="440"/>
                  </a:lnTo>
                  <a:lnTo>
                    <a:pt x="2928" y="440"/>
                  </a:lnTo>
                  <a:lnTo>
                    <a:pt x="2952" y="432"/>
                  </a:lnTo>
                  <a:lnTo>
                    <a:pt x="2960" y="432"/>
                  </a:lnTo>
                  <a:lnTo>
                    <a:pt x="2968" y="432"/>
                  </a:lnTo>
                  <a:lnTo>
                    <a:pt x="2976" y="432"/>
                  </a:lnTo>
                  <a:lnTo>
                    <a:pt x="2992" y="432"/>
                  </a:lnTo>
                  <a:lnTo>
                    <a:pt x="3000" y="432"/>
                  </a:lnTo>
                  <a:lnTo>
                    <a:pt x="3008" y="432"/>
                  </a:lnTo>
                  <a:lnTo>
                    <a:pt x="3024" y="440"/>
                  </a:lnTo>
                  <a:lnTo>
                    <a:pt x="3032" y="440"/>
                  </a:lnTo>
                  <a:lnTo>
                    <a:pt x="3040" y="456"/>
                  </a:lnTo>
                  <a:lnTo>
                    <a:pt x="3056" y="456"/>
                  </a:lnTo>
                  <a:lnTo>
                    <a:pt x="3072" y="472"/>
                  </a:lnTo>
                  <a:lnTo>
                    <a:pt x="3088" y="488"/>
                  </a:lnTo>
                  <a:lnTo>
                    <a:pt x="3096" y="488"/>
                  </a:lnTo>
                  <a:lnTo>
                    <a:pt x="3104" y="496"/>
                  </a:lnTo>
                  <a:lnTo>
                    <a:pt x="3128" y="496"/>
                  </a:lnTo>
                  <a:lnTo>
                    <a:pt x="3144" y="496"/>
                  </a:lnTo>
                  <a:lnTo>
                    <a:pt x="3176" y="504"/>
                  </a:lnTo>
                  <a:lnTo>
                    <a:pt x="3208" y="504"/>
                  </a:lnTo>
                  <a:lnTo>
                    <a:pt x="3232" y="496"/>
                  </a:lnTo>
                  <a:lnTo>
                    <a:pt x="3240" y="496"/>
                  </a:lnTo>
                  <a:lnTo>
                    <a:pt x="3264" y="496"/>
                  </a:lnTo>
                  <a:lnTo>
                    <a:pt x="3288" y="496"/>
                  </a:lnTo>
                  <a:lnTo>
                    <a:pt x="3296" y="496"/>
                  </a:lnTo>
                  <a:lnTo>
                    <a:pt x="3304" y="496"/>
                  </a:lnTo>
                  <a:lnTo>
                    <a:pt x="3312" y="496"/>
                  </a:lnTo>
                  <a:lnTo>
                    <a:pt x="3328" y="496"/>
                  </a:lnTo>
                  <a:lnTo>
                    <a:pt x="3336" y="496"/>
                  </a:lnTo>
                  <a:lnTo>
                    <a:pt x="3344" y="496"/>
                  </a:lnTo>
                  <a:lnTo>
                    <a:pt x="3360" y="496"/>
                  </a:lnTo>
                  <a:lnTo>
                    <a:pt x="3376" y="496"/>
                  </a:lnTo>
                  <a:lnTo>
                    <a:pt x="3392" y="496"/>
                  </a:lnTo>
                  <a:lnTo>
                    <a:pt x="3400" y="496"/>
                  </a:lnTo>
                  <a:lnTo>
                    <a:pt x="3408" y="496"/>
                  </a:lnTo>
                  <a:lnTo>
                    <a:pt x="3440" y="504"/>
                  </a:lnTo>
                  <a:lnTo>
                    <a:pt x="3464" y="520"/>
                  </a:lnTo>
                  <a:lnTo>
                    <a:pt x="3480" y="528"/>
                  </a:lnTo>
                  <a:lnTo>
                    <a:pt x="3496" y="528"/>
                  </a:lnTo>
                  <a:lnTo>
                    <a:pt x="3504" y="536"/>
                  </a:lnTo>
                  <a:lnTo>
                    <a:pt x="3512" y="552"/>
                  </a:lnTo>
                  <a:lnTo>
                    <a:pt x="3528" y="552"/>
                  </a:lnTo>
                  <a:lnTo>
                    <a:pt x="3536" y="560"/>
                  </a:lnTo>
                  <a:lnTo>
                    <a:pt x="3560" y="568"/>
                  </a:lnTo>
                  <a:lnTo>
                    <a:pt x="3568" y="576"/>
                  </a:lnTo>
                  <a:lnTo>
                    <a:pt x="3592" y="576"/>
                  </a:lnTo>
                  <a:lnTo>
                    <a:pt x="3608" y="576"/>
                  </a:lnTo>
                  <a:lnTo>
                    <a:pt x="3648" y="592"/>
                  </a:lnTo>
                  <a:lnTo>
                    <a:pt x="3672" y="592"/>
                  </a:lnTo>
                  <a:lnTo>
                    <a:pt x="3680" y="592"/>
                  </a:lnTo>
                  <a:lnTo>
                    <a:pt x="3696" y="592"/>
                  </a:lnTo>
                  <a:lnTo>
                    <a:pt x="3704" y="592"/>
                  </a:lnTo>
                  <a:lnTo>
                    <a:pt x="3712" y="592"/>
                  </a:lnTo>
                  <a:lnTo>
                    <a:pt x="3736" y="592"/>
                  </a:lnTo>
                  <a:lnTo>
                    <a:pt x="3776" y="592"/>
                  </a:lnTo>
                  <a:lnTo>
                    <a:pt x="3792" y="592"/>
                  </a:lnTo>
                  <a:lnTo>
                    <a:pt x="3800" y="592"/>
                  </a:lnTo>
                  <a:lnTo>
                    <a:pt x="3808" y="592"/>
                  </a:lnTo>
                  <a:lnTo>
                    <a:pt x="3816" y="592"/>
                  </a:lnTo>
                  <a:lnTo>
                    <a:pt x="3832" y="592"/>
                  </a:lnTo>
                  <a:lnTo>
                    <a:pt x="3840" y="592"/>
                  </a:lnTo>
                  <a:lnTo>
                    <a:pt x="3864" y="592"/>
                  </a:lnTo>
                  <a:lnTo>
                    <a:pt x="3872" y="592"/>
                  </a:lnTo>
                  <a:lnTo>
                    <a:pt x="3880" y="600"/>
                  </a:lnTo>
                  <a:lnTo>
                    <a:pt x="3896" y="600"/>
                  </a:lnTo>
                  <a:lnTo>
                    <a:pt x="3912" y="608"/>
                  </a:lnTo>
                  <a:lnTo>
                    <a:pt x="3936" y="624"/>
                  </a:lnTo>
                  <a:lnTo>
                    <a:pt x="3944" y="624"/>
                  </a:lnTo>
                  <a:lnTo>
                    <a:pt x="3968" y="632"/>
                  </a:lnTo>
                  <a:lnTo>
                    <a:pt x="3984" y="640"/>
                  </a:lnTo>
                  <a:lnTo>
                    <a:pt x="4000" y="640"/>
                  </a:lnTo>
                  <a:lnTo>
                    <a:pt x="4008" y="640"/>
                  </a:lnTo>
                  <a:lnTo>
                    <a:pt x="4032" y="656"/>
                  </a:lnTo>
                  <a:lnTo>
                    <a:pt x="4064" y="656"/>
                  </a:lnTo>
                  <a:lnTo>
                    <a:pt x="4072" y="664"/>
                  </a:lnTo>
                  <a:lnTo>
                    <a:pt x="4104" y="664"/>
                  </a:lnTo>
                  <a:lnTo>
                    <a:pt x="4136" y="664"/>
                  </a:lnTo>
                  <a:lnTo>
                    <a:pt x="4176" y="672"/>
                  </a:lnTo>
                  <a:lnTo>
                    <a:pt x="4184" y="672"/>
                  </a:lnTo>
                  <a:lnTo>
                    <a:pt x="4200" y="672"/>
                  </a:lnTo>
                  <a:lnTo>
                    <a:pt x="4208" y="672"/>
                  </a:lnTo>
                  <a:lnTo>
                    <a:pt x="4216" y="672"/>
                  </a:lnTo>
                  <a:lnTo>
                    <a:pt x="4232" y="672"/>
                  </a:lnTo>
                  <a:lnTo>
                    <a:pt x="4240" y="672"/>
                  </a:lnTo>
                  <a:lnTo>
                    <a:pt x="4264" y="688"/>
                  </a:lnTo>
                  <a:lnTo>
                    <a:pt x="4272" y="688"/>
                  </a:lnTo>
                  <a:lnTo>
                    <a:pt x="4280" y="688"/>
                  </a:lnTo>
                  <a:lnTo>
                    <a:pt x="4296" y="696"/>
                  </a:lnTo>
                  <a:lnTo>
                    <a:pt x="4304" y="696"/>
                  </a:lnTo>
                  <a:lnTo>
                    <a:pt x="4312" y="696"/>
                  </a:lnTo>
                  <a:lnTo>
                    <a:pt x="4320" y="704"/>
                  </a:lnTo>
                  <a:lnTo>
                    <a:pt x="4336" y="704"/>
                  </a:lnTo>
                  <a:lnTo>
                    <a:pt x="4344" y="720"/>
                  </a:lnTo>
                  <a:lnTo>
                    <a:pt x="4352" y="720"/>
                  </a:lnTo>
                  <a:lnTo>
                    <a:pt x="4368" y="704"/>
                  </a:lnTo>
                  <a:lnTo>
                    <a:pt x="4368" y="696"/>
                  </a:lnTo>
                  <a:lnTo>
                    <a:pt x="4376" y="696"/>
                  </a:lnTo>
                  <a:lnTo>
                    <a:pt x="4384" y="696"/>
                  </a:lnTo>
                  <a:lnTo>
                    <a:pt x="4384" y="688"/>
                  </a:lnTo>
                  <a:lnTo>
                    <a:pt x="4400" y="688"/>
                  </a:lnTo>
                  <a:lnTo>
                    <a:pt x="4408" y="688"/>
                  </a:lnTo>
                  <a:lnTo>
                    <a:pt x="4416" y="664"/>
                  </a:lnTo>
                  <a:lnTo>
                    <a:pt x="4416" y="656"/>
                  </a:lnTo>
                  <a:lnTo>
                    <a:pt x="4432" y="632"/>
                  </a:lnTo>
                  <a:lnTo>
                    <a:pt x="4440" y="632"/>
                  </a:lnTo>
                  <a:lnTo>
                    <a:pt x="4440" y="624"/>
                  </a:lnTo>
                  <a:lnTo>
                    <a:pt x="4440" y="608"/>
                  </a:lnTo>
                  <a:lnTo>
                    <a:pt x="4448" y="600"/>
                  </a:lnTo>
                  <a:lnTo>
                    <a:pt x="4464" y="600"/>
                  </a:lnTo>
                  <a:lnTo>
                    <a:pt x="4464" y="592"/>
                  </a:lnTo>
                  <a:lnTo>
                    <a:pt x="4464" y="576"/>
                  </a:lnTo>
                  <a:lnTo>
                    <a:pt x="4464" y="568"/>
                  </a:lnTo>
                  <a:lnTo>
                    <a:pt x="4464" y="560"/>
                  </a:lnTo>
                  <a:lnTo>
                    <a:pt x="4472" y="552"/>
                  </a:lnTo>
                  <a:lnTo>
                    <a:pt x="4472" y="536"/>
                  </a:lnTo>
                  <a:lnTo>
                    <a:pt x="4464" y="528"/>
                  </a:lnTo>
                  <a:lnTo>
                    <a:pt x="4448" y="528"/>
                  </a:lnTo>
                  <a:lnTo>
                    <a:pt x="4440" y="520"/>
                  </a:lnTo>
                  <a:lnTo>
                    <a:pt x="4416" y="504"/>
                  </a:lnTo>
                  <a:lnTo>
                    <a:pt x="4408" y="504"/>
                  </a:lnTo>
                  <a:lnTo>
                    <a:pt x="4400" y="496"/>
                  </a:lnTo>
                  <a:lnTo>
                    <a:pt x="4384" y="496"/>
                  </a:lnTo>
                  <a:lnTo>
                    <a:pt x="4376" y="488"/>
                  </a:lnTo>
                  <a:lnTo>
                    <a:pt x="4368" y="488"/>
                  </a:lnTo>
                  <a:lnTo>
                    <a:pt x="4352" y="472"/>
                  </a:lnTo>
                  <a:lnTo>
                    <a:pt x="4344" y="464"/>
                  </a:lnTo>
                  <a:lnTo>
                    <a:pt x="4336" y="464"/>
                  </a:lnTo>
                  <a:lnTo>
                    <a:pt x="4320" y="456"/>
                  </a:lnTo>
                  <a:lnTo>
                    <a:pt x="4312" y="456"/>
                  </a:lnTo>
                  <a:lnTo>
                    <a:pt x="4296" y="432"/>
                  </a:lnTo>
                  <a:lnTo>
                    <a:pt x="4280" y="432"/>
                  </a:lnTo>
                  <a:lnTo>
                    <a:pt x="4264" y="424"/>
                  </a:lnTo>
                  <a:lnTo>
                    <a:pt x="4248" y="424"/>
                  </a:lnTo>
                  <a:lnTo>
                    <a:pt x="4208" y="400"/>
                  </a:lnTo>
                  <a:lnTo>
                    <a:pt x="4168" y="400"/>
                  </a:lnTo>
                  <a:lnTo>
                    <a:pt x="4144" y="392"/>
                  </a:lnTo>
                  <a:lnTo>
                    <a:pt x="4128" y="392"/>
                  </a:lnTo>
                  <a:lnTo>
                    <a:pt x="4112" y="384"/>
                  </a:lnTo>
                  <a:lnTo>
                    <a:pt x="4104" y="384"/>
                  </a:lnTo>
                  <a:lnTo>
                    <a:pt x="4096" y="384"/>
                  </a:lnTo>
                  <a:lnTo>
                    <a:pt x="4072" y="368"/>
                  </a:lnTo>
                  <a:lnTo>
                    <a:pt x="4064" y="360"/>
                  </a:lnTo>
                  <a:lnTo>
                    <a:pt x="4048" y="360"/>
                  </a:lnTo>
                  <a:lnTo>
                    <a:pt x="4040" y="360"/>
                  </a:lnTo>
                  <a:lnTo>
                    <a:pt x="4032" y="360"/>
                  </a:lnTo>
                  <a:lnTo>
                    <a:pt x="4016" y="360"/>
                  </a:lnTo>
                  <a:lnTo>
                    <a:pt x="4008" y="352"/>
                  </a:lnTo>
                  <a:lnTo>
                    <a:pt x="4000" y="352"/>
                  </a:lnTo>
                  <a:lnTo>
                    <a:pt x="3984" y="352"/>
                  </a:lnTo>
                  <a:lnTo>
                    <a:pt x="3976" y="352"/>
                  </a:lnTo>
                  <a:lnTo>
                    <a:pt x="3968" y="352"/>
                  </a:lnTo>
                  <a:lnTo>
                    <a:pt x="3960" y="336"/>
                  </a:lnTo>
                  <a:lnTo>
                    <a:pt x="3944" y="336"/>
                  </a:lnTo>
                  <a:lnTo>
                    <a:pt x="3936" y="336"/>
                  </a:lnTo>
                  <a:lnTo>
                    <a:pt x="3928" y="336"/>
                  </a:lnTo>
                  <a:lnTo>
                    <a:pt x="3912" y="336"/>
                  </a:lnTo>
                  <a:lnTo>
                    <a:pt x="3904" y="328"/>
                  </a:lnTo>
                  <a:lnTo>
                    <a:pt x="3880" y="320"/>
                  </a:lnTo>
                  <a:lnTo>
                    <a:pt x="3872" y="320"/>
                  </a:lnTo>
                  <a:lnTo>
                    <a:pt x="3864" y="304"/>
                  </a:lnTo>
                  <a:lnTo>
                    <a:pt x="3848" y="304"/>
                  </a:lnTo>
                  <a:lnTo>
                    <a:pt x="3848" y="296"/>
                  </a:lnTo>
                  <a:lnTo>
                    <a:pt x="3840" y="296"/>
                  </a:lnTo>
                  <a:lnTo>
                    <a:pt x="3832" y="288"/>
                  </a:lnTo>
                  <a:lnTo>
                    <a:pt x="3808" y="272"/>
                  </a:lnTo>
                  <a:lnTo>
                    <a:pt x="3776" y="272"/>
                  </a:lnTo>
                  <a:lnTo>
                    <a:pt x="3744" y="264"/>
                  </a:lnTo>
                  <a:lnTo>
                    <a:pt x="3728" y="264"/>
                  </a:lnTo>
                  <a:lnTo>
                    <a:pt x="3712" y="264"/>
                  </a:lnTo>
                  <a:lnTo>
                    <a:pt x="3704" y="256"/>
                  </a:lnTo>
                  <a:lnTo>
                    <a:pt x="3696" y="256"/>
                  </a:lnTo>
                  <a:lnTo>
                    <a:pt x="3680" y="256"/>
                  </a:lnTo>
                  <a:lnTo>
                    <a:pt x="3672" y="256"/>
                  </a:lnTo>
                  <a:lnTo>
                    <a:pt x="3672" y="240"/>
                  </a:lnTo>
                  <a:lnTo>
                    <a:pt x="3664" y="240"/>
                  </a:lnTo>
                  <a:lnTo>
                    <a:pt x="3648" y="240"/>
                  </a:lnTo>
                  <a:lnTo>
                    <a:pt x="3640" y="240"/>
                  </a:lnTo>
                  <a:lnTo>
                    <a:pt x="3632" y="240"/>
                  </a:lnTo>
                  <a:lnTo>
                    <a:pt x="3632" y="232"/>
                  </a:lnTo>
                  <a:lnTo>
                    <a:pt x="3624" y="232"/>
                  </a:lnTo>
                  <a:lnTo>
                    <a:pt x="3608" y="232"/>
                  </a:lnTo>
                  <a:lnTo>
                    <a:pt x="3600" y="232"/>
                  </a:lnTo>
                  <a:lnTo>
                    <a:pt x="3592" y="224"/>
                  </a:lnTo>
                  <a:lnTo>
                    <a:pt x="3576" y="224"/>
                  </a:lnTo>
                  <a:lnTo>
                    <a:pt x="3568" y="216"/>
                  </a:lnTo>
                  <a:lnTo>
                    <a:pt x="3560" y="216"/>
                  </a:lnTo>
                  <a:lnTo>
                    <a:pt x="3544" y="200"/>
                  </a:lnTo>
                  <a:lnTo>
                    <a:pt x="3536" y="200"/>
                  </a:lnTo>
                  <a:lnTo>
                    <a:pt x="3528" y="200"/>
                  </a:lnTo>
                  <a:lnTo>
                    <a:pt x="3512" y="192"/>
                  </a:lnTo>
                  <a:lnTo>
                    <a:pt x="3504" y="192"/>
                  </a:lnTo>
                  <a:lnTo>
                    <a:pt x="3496" y="192"/>
                  </a:lnTo>
                  <a:lnTo>
                    <a:pt x="3480" y="192"/>
                  </a:lnTo>
                  <a:lnTo>
                    <a:pt x="3472" y="184"/>
                  </a:lnTo>
                  <a:lnTo>
                    <a:pt x="3464" y="184"/>
                  </a:lnTo>
                  <a:lnTo>
                    <a:pt x="3456" y="184"/>
                  </a:lnTo>
                  <a:lnTo>
                    <a:pt x="3440" y="184"/>
                  </a:lnTo>
                  <a:lnTo>
                    <a:pt x="3440" y="168"/>
                  </a:lnTo>
                  <a:lnTo>
                    <a:pt x="3432" y="168"/>
                  </a:lnTo>
                  <a:lnTo>
                    <a:pt x="3424" y="168"/>
                  </a:lnTo>
                  <a:lnTo>
                    <a:pt x="3408" y="168"/>
                  </a:lnTo>
                  <a:lnTo>
                    <a:pt x="3400" y="160"/>
                  </a:lnTo>
                  <a:lnTo>
                    <a:pt x="3392" y="160"/>
                  </a:lnTo>
                  <a:lnTo>
                    <a:pt x="3376" y="152"/>
                  </a:lnTo>
                  <a:lnTo>
                    <a:pt x="3368" y="152"/>
                  </a:lnTo>
                  <a:lnTo>
                    <a:pt x="3360" y="152"/>
                  </a:lnTo>
                  <a:lnTo>
                    <a:pt x="3344" y="152"/>
                  </a:lnTo>
                  <a:lnTo>
                    <a:pt x="3344" y="136"/>
                  </a:lnTo>
                  <a:lnTo>
                    <a:pt x="3336" y="136"/>
                  </a:lnTo>
                  <a:lnTo>
                    <a:pt x="3312" y="128"/>
                  </a:lnTo>
                  <a:lnTo>
                    <a:pt x="3304" y="128"/>
                  </a:lnTo>
                  <a:lnTo>
                    <a:pt x="3288" y="128"/>
                  </a:lnTo>
                  <a:lnTo>
                    <a:pt x="3272" y="120"/>
                  </a:lnTo>
                  <a:lnTo>
                    <a:pt x="3264" y="120"/>
                  </a:lnTo>
                  <a:lnTo>
                    <a:pt x="3256" y="104"/>
                  </a:lnTo>
                  <a:lnTo>
                    <a:pt x="3240" y="104"/>
                  </a:lnTo>
                  <a:lnTo>
                    <a:pt x="3224" y="96"/>
                  </a:lnTo>
                  <a:lnTo>
                    <a:pt x="3200" y="96"/>
                  </a:lnTo>
                  <a:lnTo>
                    <a:pt x="3192" y="88"/>
                  </a:lnTo>
                  <a:lnTo>
                    <a:pt x="3168" y="88"/>
                  </a:lnTo>
                  <a:lnTo>
                    <a:pt x="3160" y="88"/>
                  </a:lnTo>
                  <a:lnTo>
                    <a:pt x="3144" y="88"/>
                  </a:lnTo>
                  <a:lnTo>
                    <a:pt x="3136" y="88"/>
                  </a:lnTo>
                  <a:lnTo>
                    <a:pt x="3128" y="88"/>
                  </a:lnTo>
                  <a:lnTo>
                    <a:pt x="3120" y="88"/>
                  </a:lnTo>
                  <a:lnTo>
                    <a:pt x="3104" y="88"/>
                  </a:lnTo>
                  <a:lnTo>
                    <a:pt x="3104" y="72"/>
                  </a:lnTo>
                  <a:lnTo>
                    <a:pt x="3088" y="72"/>
                  </a:lnTo>
                  <a:lnTo>
                    <a:pt x="3072" y="72"/>
                  </a:lnTo>
                  <a:lnTo>
                    <a:pt x="3064" y="72"/>
                  </a:lnTo>
                  <a:lnTo>
                    <a:pt x="3056" y="64"/>
                  </a:lnTo>
                  <a:lnTo>
                    <a:pt x="3040" y="64"/>
                  </a:lnTo>
                  <a:lnTo>
                    <a:pt x="3032" y="64"/>
                  </a:lnTo>
                  <a:lnTo>
                    <a:pt x="3024" y="56"/>
                  </a:lnTo>
                  <a:lnTo>
                    <a:pt x="3008" y="56"/>
                  </a:lnTo>
                  <a:lnTo>
                    <a:pt x="3000" y="40"/>
                  </a:lnTo>
                  <a:lnTo>
                    <a:pt x="2992" y="40"/>
                  </a:lnTo>
                  <a:lnTo>
                    <a:pt x="2968" y="32"/>
                  </a:lnTo>
                  <a:lnTo>
                    <a:pt x="2960" y="32"/>
                  </a:lnTo>
                  <a:lnTo>
                    <a:pt x="2952" y="32"/>
                  </a:lnTo>
                  <a:lnTo>
                    <a:pt x="2904" y="24"/>
                  </a:lnTo>
                  <a:lnTo>
                    <a:pt x="2896" y="24"/>
                  </a:lnTo>
                  <a:lnTo>
                    <a:pt x="2888" y="24"/>
                  </a:lnTo>
                  <a:lnTo>
                    <a:pt x="2872" y="24"/>
                  </a:lnTo>
                  <a:lnTo>
                    <a:pt x="2864" y="24"/>
                  </a:lnTo>
                  <a:lnTo>
                    <a:pt x="2800" y="16"/>
                  </a:lnTo>
                  <a:lnTo>
                    <a:pt x="2752" y="0"/>
                  </a:lnTo>
                  <a:lnTo>
                    <a:pt x="2736" y="0"/>
                  </a:lnTo>
                  <a:lnTo>
                    <a:pt x="2720" y="0"/>
                  </a:lnTo>
                  <a:lnTo>
                    <a:pt x="2696" y="0"/>
                  </a:lnTo>
                  <a:lnTo>
                    <a:pt x="2688" y="0"/>
                  </a:lnTo>
                  <a:lnTo>
                    <a:pt x="2672" y="0"/>
                  </a:lnTo>
                  <a:lnTo>
                    <a:pt x="2664" y="16"/>
                  </a:lnTo>
                  <a:lnTo>
                    <a:pt x="2656" y="16"/>
                  </a:lnTo>
                  <a:lnTo>
                    <a:pt x="2656" y="24"/>
                  </a:lnTo>
                  <a:lnTo>
                    <a:pt x="2640" y="24"/>
                  </a:lnTo>
                  <a:lnTo>
                    <a:pt x="2632" y="24"/>
                  </a:lnTo>
                  <a:lnTo>
                    <a:pt x="2632" y="32"/>
                  </a:lnTo>
                  <a:lnTo>
                    <a:pt x="2624" y="32"/>
                  </a:lnTo>
                  <a:lnTo>
                    <a:pt x="2616" y="32"/>
                  </a:lnTo>
                  <a:lnTo>
                    <a:pt x="2592" y="40"/>
                  </a:lnTo>
                  <a:lnTo>
                    <a:pt x="2568" y="40"/>
                  </a:lnTo>
                  <a:lnTo>
                    <a:pt x="2520" y="64"/>
                  </a:lnTo>
                  <a:lnTo>
                    <a:pt x="2496" y="72"/>
                  </a:lnTo>
                  <a:lnTo>
                    <a:pt x="2488" y="72"/>
                  </a:lnTo>
                  <a:lnTo>
                    <a:pt x="2472" y="72"/>
                  </a:lnTo>
                  <a:lnTo>
                    <a:pt x="2464" y="88"/>
                  </a:lnTo>
                  <a:lnTo>
                    <a:pt x="2456" y="88"/>
                  </a:lnTo>
                  <a:lnTo>
                    <a:pt x="2456" y="96"/>
                  </a:lnTo>
                  <a:lnTo>
                    <a:pt x="2432" y="104"/>
                  </a:lnTo>
                  <a:lnTo>
                    <a:pt x="2424" y="104"/>
                  </a:lnTo>
                  <a:lnTo>
                    <a:pt x="2416" y="120"/>
                  </a:lnTo>
                  <a:lnTo>
                    <a:pt x="2384" y="120"/>
                  </a:lnTo>
                  <a:lnTo>
                    <a:pt x="2368" y="120"/>
                  </a:lnTo>
                  <a:lnTo>
                    <a:pt x="2352" y="120"/>
                  </a:lnTo>
                  <a:lnTo>
                    <a:pt x="2296" y="104"/>
                  </a:lnTo>
                  <a:lnTo>
                    <a:pt x="2256" y="96"/>
                  </a:lnTo>
                  <a:lnTo>
                    <a:pt x="2192" y="88"/>
                  </a:lnTo>
                  <a:lnTo>
                    <a:pt x="2120" y="72"/>
                  </a:lnTo>
                  <a:lnTo>
                    <a:pt x="2048" y="56"/>
                  </a:lnTo>
                  <a:lnTo>
                    <a:pt x="1992" y="56"/>
                  </a:lnTo>
                  <a:lnTo>
                    <a:pt x="1928" y="40"/>
                  </a:lnTo>
                  <a:lnTo>
                    <a:pt x="1864" y="40"/>
                  </a:lnTo>
                  <a:lnTo>
                    <a:pt x="1792" y="32"/>
                  </a:lnTo>
                  <a:lnTo>
                    <a:pt x="1712" y="32"/>
                  </a:lnTo>
                  <a:lnTo>
                    <a:pt x="1608" y="32"/>
                  </a:lnTo>
                  <a:lnTo>
                    <a:pt x="1520" y="32"/>
                  </a:lnTo>
                  <a:lnTo>
                    <a:pt x="1440" y="32"/>
                  </a:lnTo>
                  <a:lnTo>
                    <a:pt x="1296" y="40"/>
                  </a:lnTo>
                  <a:lnTo>
                    <a:pt x="1208" y="40"/>
                  </a:lnTo>
                  <a:lnTo>
                    <a:pt x="1128" y="40"/>
                  </a:lnTo>
                  <a:lnTo>
                    <a:pt x="1008" y="56"/>
                  </a:lnTo>
                  <a:lnTo>
                    <a:pt x="936" y="56"/>
                  </a:lnTo>
                  <a:lnTo>
                    <a:pt x="848" y="64"/>
                  </a:lnTo>
                  <a:lnTo>
                    <a:pt x="816" y="64"/>
                  </a:lnTo>
                  <a:lnTo>
                    <a:pt x="720" y="64"/>
                  </a:lnTo>
                  <a:lnTo>
                    <a:pt x="648" y="72"/>
                  </a:lnTo>
                  <a:lnTo>
                    <a:pt x="544" y="96"/>
                  </a:lnTo>
                  <a:lnTo>
                    <a:pt x="456" y="120"/>
                  </a:lnTo>
                  <a:lnTo>
                    <a:pt x="336" y="128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80" y="128"/>
                  </a:lnTo>
                  <a:lnTo>
                    <a:pt x="264" y="128"/>
                  </a:lnTo>
                  <a:lnTo>
                    <a:pt x="232" y="128"/>
                  </a:lnTo>
                  <a:lnTo>
                    <a:pt x="200" y="136"/>
                  </a:lnTo>
                  <a:lnTo>
                    <a:pt x="168" y="136"/>
                  </a:lnTo>
                  <a:lnTo>
                    <a:pt x="120" y="136"/>
                  </a:lnTo>
                  <a:lnTo>
                    <a:pt x="96" y="152"/>
                  </a:lnTo>
                  <a:lnTo>
                    <a:pt x="80" y="152"/>
                  </a:lnTo>
                  <a:lnTo>
                    <a:pt x="96" y="152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422" name="Rectangle 5">
              <a:extLst>
                <a:ext uri="{FF2B5EF4-FFF2-40B4-BE49-F238E27FC236}">
                  <a16:creationId xmlns:a16="http://schemas.microsoft.com/office/drawing/2014/main" id="{C786B64C-3A0D-84EF-A3DA-CACBDBAB9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3000"/>
              <a:ext cx="752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2800"/>
                </a:lnSpc>
              </a:pPr>
              <a:r>
                <a:rPr lang="fr-FR" altLang="fr-FR">
                  <a:solidFill>
                    <a:srgbClr val="3366FF"/>
                  </a:solidFill>
                  <a:latin typeface="Times" charset="0"/>
                </a:rPr>
                <a:t>Moelle</a:t>
              </a:r>
            </a:p>
            <a:p>
              <a:pPr algn="ctr">
                <a:lnSpc>
                  <a:spcPts val="2800"/>
                </a:lnSpc>
              </a:pPr>
              <a:r>
                <a:rPr lang="fr-FR" altLang="fr-FR">
                  <a:solidFill>
                    <a:srgbClr val="3366FF"/>
                  </a:solidFill>
                  <a:latin typeface="Times" charset="0"/>
                </a:rPr>
                <a:t>épinière</a:t>
              </a:r>
            </a:p>
          </p:txBody>
        </p:sp>
        <p:sp>
          <p:nvSpPr>
            <p:cNvPr id="188423" name="Rectangle 6">
              <a:extLst>
                <a:ext uri="{FF2B5EF4-FFF2-40B4-BE49-F238E27FC236}">
                  <a16:creationId xmlns:a16="http://schemas.microsoft.com/office/drawing/2014/main" id="{EFC7CF27-8B5F-C620-98C3-521635E14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872"/>
              <a:ext cx="976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3366FF"/>
                  </a:solidFill>
                  <a:latin typeface="Times" charset="0"/>
                </a:rPr>
                <a:t>"Filum</a:t>
              </a:r>
            </a:p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3366FF"/>
                  </a:solidFill>
                  <a:latin typeface="Times" charset="0"/>
                </a:rPr>
                <a:t>terminal"</a:t>
              </a:r>
            </a:p>
          </p:txBody>
        </p:sp>
        <p:sp>
          <p:nvSpPr>
            <p:cNvPr id="188424" name="Freeform 8">
              <a:extLst>
                <a:ext uri="{FF2B5EF4-FFF2-40B4-BE49-F238E27FC236}">
                  <a16:creationId xmlns:a16="http://schemas.microsoft.com/office/drawing/2014/main" id="{CCD30A03-1627-DFA6-4818-0C9BC10E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512"/>
              <a:ext cx="2593" cy="793"/>
            </a:xfrm>
            <a:custGeom>
              <a:avLst/>
              <a:gdLst>
                <a:gd name="T0" fmla="*/ 216 w 2593"/>
                <a:gd name="T1" fmla="*/ 88 h 793"/>
                <a:gd name="T2" fmla="*/ 304 w 2593"/>
                <a:gd name="T3" fmla="*/ 72 h 793"/>
                <a:gd name="T4" fmla="*/ 408 w 2593"/>
                <a:gd name="T5" fmla="*/ 48 h 793"/>
                <a:gd name="T6" fmla="*/ 544 w 2593"/>
                <a:gd name="T7" fmla="*/ 40 h 793"/>
                <a:gd name="T8" fmla="*/ 640 w 2593"/>
                <a:gd name="T9" fmla="*/ 40 h 793"/>
                <a:gd name="T10" fmla="*/ 752 w 2593"/>
                <a:gd name="T11" fmla="*/ 56 h 793"/>
                <a:gd name="T12" fmla="*/ 816 w 2593"/>
                <a:gd name="T13" fmla="*/ 88 h 793"/>
                <a:gd name="T14" fmla="*/ 872 w 2593"/>
                <a:gd name="T15" fmla="*/ 136 h 793"/>
                <a:gd name="T16" fmla="*/ 976 w 2593"/>
                <a:gd name="T17" fmla="*/ 56 h 793"/>
                <a:gd name="T18" fmla="*/ 1072 w 2593"/>
                <a:gd name="T19" fmla="*/ 16 h 793"/>
                <a:gd name="T20" fmla="*/ 1280 w 2593"/>
                <a:gd name="T21" fmla="*/ 0 h 793"/>
                <a:gd name="T22" fmla="*/ 1440 w 2593"/>
                <a:gd name="T23" fmla="*/ 0 h 793"/>
                <a:gd name="T24" fmla="*/ 1592 w 2593"/>
                <a:gd name="T25" fmla="*/ 8 h 793"/>
                <a:gd name="T26" fmla="*/ 1656 w 2593"/>
                <a:gd name="T27" fmla="*/ 40 h 793"/>
                <a:gd name="T28" fmla="*/ 1728 w 2593"/>
                <a:gd name="T29" fmla="*/ 80 h 793"/>
                <a:gd name="T30" fmla="*/ 1792 w 2593"/>
                <a:gd name="T31" fmla="*/ 112 h 793"/>
                <a:gd name="T32" fmla="*/ 1848 w 2593"/>
                <a:gd name="T33" fmla="*/ 144 h 793"/>
                <a:gd name="T34" fmla="*/ 1912 w 2593"/>
                <a:gd name="T35" fmla="*/ 144 h 793"/>
                <a:gd name="T36" fmla="*/ 1992 w 2593"/>
                <a:gd name="T37" fmla="*/ 112 h 793"/>
                <a:gd name="T38" fmla="*/ 2064 w 2593"/>
                <a:gd name="T39" fmla="*/ 80 h 793"/>
                <a:gd name="T40" fmla="*/ 2200 w 2593"/>
                <a:gd name="T41" fmla="*/ 56 h 793"/>
                <a:gd name="T42" fmla="*/ 2296 w 2593"/>
                <a:gd name="T43" fmla="*/ 56 h 793"/>
                <a:gd name="T44" fmla="*/ 2392 w 2593"/>
                <a:gd name="T45" fmla="*/ 72 h 793"/>
                <a:gd name="T46" fmla="*/ 2456 w 2593"/>
                <a:gd name="T47" fmla="*/ 104 h 793"/>
                <a:gd name="T48" fmla="*/ 2520 w 2593"/>
                <a:gd name="T49" fmla="*/ 136 h 793"/>
                <a:gd name="T50" fmla="*/ 2560 w 2593"/>
                <a:gd name="T51" fmla="*/ 152 h 793"/>
                <a:gd name="T52" fmla="*/ 2584 w 2593"/>
                <a:gd name="T53" fmla="*/ 216 h 793"/>
                <a:gd name="T54" fmla="*/ 2592 w 2593"/>
                <a:gd name="T55" fmla="*/ 272 h 793"/>
                <a:gd name="T56" fmla="*/ 2568 w 2593"/>
                <a:gd name="T57" fmla="*/ 320 h 793"/>
                <a:gd name="T58" fmla="*/ 2536 w 2593"/>
                <a:gd name="T59" fmla="*/ 360 h 793"/>
                <a:gd name="T60" fmla="*/ 2496 w 2593"/>
                <a:gd name="T61" fmla="*/ 416 h 793"/>
                <a:gd name="T62" fmla="*/ 2472 w 2593"/>
                <a:gd name="T63" fmla="*/ 480 h 793"/>
                <a:gd name="T64" fmla="*/ 2432 w 2593"/>
                <a:gd name="T65" fmla="*/ 544 h 793"/>
                <a:gd name="T66" fmla="*/ 2384 w 2593"/>
                <a:gd name="T67" fmla="*/ 560 h 793"/>
                <a:gd name="T68" fmla="*/ 2296 w 2593"/>
                <a:gd name="T69" fmla="*/ 560 h 793"/>
                <a:gd name="T70" fmla="*/ 2184 w 2593"/>
                <a:gd name="T71" fmla="*/ 552 h 793"/>
                <a:gd name="T72" fmla="*/ 2032 w 2593"/>
                <a:gd name="T73" fmla="*/ 552 h 793"/>
                <a:gd name="T74" fmla="*/ 1920 w 2593"/>
                <a:gd name="T75" fmla="*/ 552 h 793"/>
                <a:gd name="T76" fmla="*/ 1784 w 2593"/>
                <a:gd name="T77" fmla="*/ 576 h 793"/>
                <a:gd name="T78" fmla="*/ 1696 w 2593"/>
                <a:gd name="T79" fmla="*/ 592 h 793"/>
                <a:gd name="T80" fmla="*/ 1576 w 2593"/>
                <a:gd name="T81" fmla="*/ 648 h 793"/>
                <a:gd name="T82" fmla="*/ 1480 w 2593"/>
                <a:gd name="T83" fmla="*/ 688 h 793"/>
                <a:gd name="T84" fmla="*/ 1320 w 2593"/>
                <a:gd name="T85" fmla="*/ 752 h 793"/>
                <a:gd name="T86" fmla="*/ 1152 w 2593"/>
                <a:gd name="T87" fmla="*/ 792 h 793"/>
                <a:gd name="T88" fmla="*/ 1040 w 2593"/>
                <a:gd name="T89" fmla="*/ 776 h 793"/>
                <a:gd name="T90" fmla="*/ 944 w 2593"/>
                <a:gd name="T91" fmla="*/ 704 h 793"/>
                <a:gd name="T92" fmla="*/ 872 w 2593"/>
                <a:gd name="T93" fmla="*/ 680 h 793"/>
                <a:gd name="T94" fmla="*/ 720 w 2593"/>
                <a:gd name="T95" fmla="*/ 656 h 793"/>
                <a:gd name="T96" fmla="*/ 568 w 2593"/>
                <a:gd name="T97" fmla="*/ 656 h 793"/>
                <a:gd name="T98" fmla="*/ 440 w 2593"/>
                <a:gd name="T99" fmla="*/ 656 h 793"/>
                <a:gd name="T100" fmla="*/ 304 w 2593"/>
                <a:gd name="T101" fmla="*/ 656 h 793"/>
                <a:gd name="T102" fmla="*/ 184 w 2593"/>
                <a:gd name="T103" fmla="*/ 648 h 793"/>
                <a:gd name="T104" fmla="*/ 120 w 2593"/>
                <a:gd name="T105" fmla="*/ 648 h 793"/>
                <a:gd name="T106" fmla="*/ 72 w 2593"/>
                <a:gd name="T107" fmla="*/ 624 h 793"/>
                <a:gd name="T108" fmla="*/ 32 w 2593"/>
                <a:gd name="T109" fmla="*/ 608 h 793"/>
                <a:gd name="T110" fmla="*/ 16 w 2593"/>
                <a:gd name="T111" fmla="*/ 552 h 793"/>
                <a:gd name="T112" fmla="*/ 8 w 2593"/>
                <a:gd name="T113" fmla="*/ 480 h 793"/>
                <a:gd name="T114" fmla="*/ 0 w 2593"/>
                <a:gd name="T115" fmla="*/ 416 h 793"/>
                <a:gd name="T116" fmla="*/ 0 w 2593"/>
                <a:gd name="T117" fmla="*/ 352 h 793"/>
                <a:gd name="T118" fmla="*/ 0 w 2593"/>
                <a:gd name="T119" fmla="*/ 288 h 793"/>
                <a:gd name="T120" fmla="*/ 8 w 2593"/>
                <a:gd name="T121" fmla="*/ 240 h 793"/>
                <a:gd name="T122" fmla="*/ 32 w 2593"/>
                <a:gd name="T123" fmla="*/ 168 h 7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93"/>
                <a:gd name="T187" fmla="*/ 0 h 793"/>
                <a:gd name="T188" fmla="*/ 2593 w 2593"/>
                <a:gd name="T189" fmla="*/ 793 h 7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93" h="793">
                  <a:moveTo>
                    <a:pt x="80" y="136"/>
                  </a:moveTo>
                  <a:lnTo>
                    <a:pt x="104" y="120"/>
                  </a:lnTo>
                  <a:lnTo>
                    <a:pt x="144" y="112"/>
                  </a:lnTo>
                  <a:lnTo>
                    <a:pt x="184" y="104"/>
                  </a:lnTo>
                  <a:lnTo>
                    <a:pt x="216" y="88"/>
                  </a:lnTo>
                  <a:lnTo>
                    <a:pt x="248" y="80"/>
                  </a:lnTo>
                  <a:lnTo>
                    <a:pt x="264" y="80"/>
                  </a:lnTo>
                  <a:lnTo>
                    <a:pt x="272" y="80"/>
                  </a:lnTo>
                  <a:lnTo>
                    <a:pt x="280" y="72"/>
                  </a:lnTo>
                  <a:lnTo>
                    <a:pt x="304" y="72"/>
                  </a:lnTo>
                  <a:lnTo>
                    <a:pt x="336" y="72"/>
                  </a:lnTo>
                  <a:lnTo>
                    <a:pt x="352" y="56"/>
                  </a:lnTo>
                  <a:lnTo>
                    <a:pt x="376" y="56"/>
                  </a:lnTo>
                  <a:lnTo>
                    <a:pt x="384" y="48"/>
                  </a:lnTo>
                  <a:lnTo>
                    <a:pt x="408" y="48"/>
                  </a:lnTo>
                  <a:lnTo>
                    <a:pt x="432" y="48"/>
                  </a:lnTo>
                  <a:lnTo>
                    <a:pt x="456" y="48"/>
                  </a:lnTo>
                  <a:lnTo>
                    <a:pt x="488" y="48"/>
                  </a:lnTo>
                  <a:lnTo>
                    <a:pt x="512" y="48"/>
                  </a:lnTo>
                  <a:lnTo>
                    <a:pt x="544" y="40"/>
                  </a:lnTo>
                  <a:lnTo>
                    <a:pt x="552" y="40"/>
                  </a:lnTo>
                  <a:lnTo>
                    <a:pt x="568" y="40"/>
                  </a:lnTo>
                  <a:lnTo>
                    <a:pt x="584" y="40"/>
                  </a:lnTo>
                  <a:lnTo>
                    <a:pt x="616" y="40"/>
                  </a:lnTo>
                  <a:lnTo>
                    <a:pt x="640" y="40"/>
                  </a:lnTo>
                  <a:lnTo>
                    <a:pt x="648" y="40"/>
                  </a:lnTo>
                  <a:lnTo>
                    <a:pt x="672" y="48"/>
                  </a:lnTo>
                  <a:lnTo>
                    <a:pt x="704" y="48"/>
                  </a:lnTo>
                  <a:lnTo>
                    <a:pt x="720" y="48"/>
                  </a:lnTo>
                  <a:lnTo>
                    <a:pt x="752" y="56"/>
                  </a:lnTo>
                  <a:lnTo>
                    <a:pt x="768" y="56"/>
                  </a:lnTo>
                  <a:lnTo>
                    <a:pt x="776" y="72"/>
                  </a:lnTo>
                  <a:lnTo>
                    <a:pt x="784" y="80"/>
                  </a:lnTo>
                  <a:lnTo>
                    <a:pt x="808" y="80"/>
                  </a:lnTo>
                  <a:lnTo>
                    <a:pt x="816" y="88"/>
                  </a:lnTo>
                  <a:lnTo>
                    <a:pt x="824" y="104"/>
                  </a:lnTo>
                  <a:lnTo>
                    <a:pt x="840" y="104"/>
                  </a:lnTo>
                  <a:lnTo>
                    <a:pt x="848" y="112"/>
                  </a:lnTo>
                  <a:lnTo>
                    <a:pt x="856" y="120"/>
                  </a:lnTo>
                  <a:lnTo>
                    <a:pt x="872" y="136"/>
                  </a:lnTo>
                  <a:lnTo>
                    <a:pt x="880" y="136"/>
                  </a:lnTo>
                  <a:lnTo>
                    <a:pt x="888" y="120"/>
                  </a:lnTo>
                  <a:lnTo>
                    <a:pt x="920" y="112"/>
                  </a:lnTo>
                  <a:lnTo>
                    <a:pt x="944" y="80"/>
                  </a:lnTo>
                  <a:lnTo>
                    <a:pt x="976" y="56"/>
                  </a:lnTo>
                  <a:lnTo>
                    <a:pt x="1008" y="48"/>
                  </a:lnTo>
                  <a:lnTo>
                    <a:pt x="1024" y="40"/>
                  </a:lnTo>
                  <a:lnTo>
                    <a:pt x="1048" y="24"/>
                  </a:lnTo>
                  <a:lnTo>
                    <a:pt x="1056" y="24"/>
                  </a:lnTo>
                  <a:lnTo>
                    <a:pt x="1072" y="16"/>
                  </a:lnTo>
                  <a:lnTo>
                    <a:pt x="1112" y="16"/>
                  </a:lnTo>
                  <a:lnTo>
                    <a:pt x="1152" y="8"/>
                  </a:lnTo>
                  <a:lnTo>
                    <a:pt x="1192" y="0"/>
                  </a:lnTo>
                  <a:lnTo>
                    <a:pt x="1240" y="0"/>
                  </a:lnTo>
                  <a:lnTo>
                    <a:pt x="1280" y="0"/>
                  </a:lnTo>
                  <a:lnTo>
                    <a:pt x="1320" y="0"/>
                  </a:lnTo>
                  <a:lnTo>
                    <a:pt x="1344" y="0"/>
                  </a:lnTo>
                  <a:lnTo>
                    <a:pt x="1360" y="0"/>
                  </a:lnTo>
                  <a:lnTo>
                    <a:pt x="1408" y="0"/>
                  </a:lnTo>
                  <a:lnTo>
                    <a:pt x="1440" y="0"/>
                  </a:lnTo>
                  <a:lnTo>
                    <a:pt x="1464" y="0"/>
                  </a:lnTo>
                  <a:lnTo>
                    <a:pt x="1512" y="0"/>
                  </a:lnTo>
                  <a:lnTo>
                    <a:pt x="1544" y="0"/>
                  </a:lnTo>
                  <a:lnTo>
                    <a:pt x="1576" y="0"/>
                  </a:lnTo>
                  <a:lnTo>
                    <a:pt x="1592" y="8"/>
                  </a:lnTo>
                  <a:lnTo>
                    <a:pt x="1608" y="8"/>
                  </a:lnTo>
                  <a:lnTo>
                    <a:pt x="1624" y="16"/>
                  </a:lnTo>
                  <a:lnTo>
                    <a:pt x="1632" y="16"/>
                  </a:lnTo>
                  <a:lnTo>
                    <a:pt x="1648" y="24"/>
                  </a:lnTo>
                  <a:lnTo>
                    <a:pt x="1656" y="40"/>
                  </a:lnTo>
                  <a:lnTo>
                    <a:pt x="1664" y="40"/>
                  </a:lnTo>
                  <a:lnTo>
                    <a:pt x="1696" y="56"/>
                  </a:lnTo>
                  <a:lnTo>
                    <a:pt x="1712" y="72"/>
                  </a:lnTo>
                  <a:lnTo>
                    <a:pt x="1720" y="72"/>
                  </a:lnTo>
                  <a:lnTo>
                    <a:pt x="1728" y="80"/>
                  </a:lnTo>
                  <a:lnTo>
                    <a:pt x="1752" y="88"/>
                  </a:lnTo>
                  <a:lnTo>
                    <a:pt x="1760" y="88"/>
                  </a:lnTo>
                  <a:lnTo>
                    <a:pt x="1784" y="104"/>
                  </a:lnTo>
                  <a:lnTo>
                    <a:pt x="1784" y="112"/>
                  </a:lnTo>
                  <a:lnTo>
                    <a:pt x="1792" y="112"/>
                  </a:lnTo>
                  <a:lnTo>
                    <a:pt x="1800" y="120"/>
                  </a:lnTo>
                  <a:lnTo>
                    <a:pt x="1816" y="120"/>
                  </a:lnTo>
                  <a:lnTo>
                    <a:pt x="1824" y="136"/>
                  </a:lnTo>
                  <a:lnTo>
                    <a:pt x="1832" y="136"/>
                  </a:lnTo>
                  <a:lnTo>
                    <a:pt x="1848" y="144"/>
                  </a:lnTo>
                  <a:lnTo>
                    <a:pt x="1864" y="144"/>
                  </a:lnTo>
                  <a:lnTo>
                    <a:pt x="1880" y="144"/>
                  </a:lnTo>
                  <a:lnTo>
                    <a:pt x="1888" y="144"/>
                  </a:lnTo>
                  <a:lnTo>
                    <a:pt x="1896" y="144"/>
                  </a:lnTo>
                  <a:lnTo>
                    <a:pt x="1912" y="144"/>
                  </a:lnTo>
                  <a:lnTo>
                    <a:pt x="1928" y="136"/>
                  </a:lnTo>
                  <a:lnTo>
                    <a:pt x="1952" y="120"/>
                  </a:lnTo>
                  <a:lnTo>
                    <a:pt x="1968" y="120"/>
                  </a:lnTo>
                  <a:lnTo>
                    <a:pt x="1984" y="112"/>
                  </a:lnTo>
                  <a:lnTo>
                    <a:pt x="1992" y="112"/>
                  </a:lnTo>
                  <a:lnTo>
                    <a:pt x="2000" y="112"/>
                  </a:lnTo>
                  <a:lnTo>
                    <a:pt x="2016" y="104"/>
                  </a:lnTo>
                  <a:lnTo>
                    <a:pt x="2048" y="88"/>
                  </a:lnTo>
                  <a:lnTo>
                    <a:pt x="2056" y="88"/>
                  </a:lnTo>
                  <a:lnTo>
                    <a:pt x="2064" y="80"/>
                  </a:lnTo>
                  <a:lnTo>
                    <a:pt x="2096" y="80"/>
                  </a:lnTo>
                  <a:lnTo>
                    <a:pt x="2120" y="72"/>
                  </a:lnTo>
                  <a:lnTo>
                    <a:pt x="2160" y="72"/>
                  </a:lnTo>
                  <a:lnTo>
                    <a:pt x="2184" y="72"/>
                  </a:lnTo>
                  <a:lnTo>
                    <a:pt x="2200" y="56"/>
                  </a:lnTo>
                  <a:lnTo>
                    <a:pt x="2224" y="56"/>
                  </a:lnTo>
                  <a:lnTo>
                    <a:pt x="2256" y="56"/>
                  </a:lnTo>
                  <a:lnTo>
                    <a:pt x="2280" y="56"/>
                  </a:lnTo>
                  <a:lnTo>
                    <a:pt x="2288" y="56"/>
                  </a:lnTo>
                  <a:lnTo>
                    <a:pt x="2296" y="56"/>
                  </a:lnTo>
                  <a:lnTo>
                    <a:pt x="2328" y="56"/>
                  </a:lnTo>
                  <a:lnTo>
                    <a:pt x="2352" y="72"/>
                  </a:lnTo>
                  <a:lnTo>
                    <a:pt x="2368" y="72"/>
                  </a:lnTo>
                  <a:lnTo>
                    <a:pt x="2384" y="72"/>
                  </a:lnTo>
                  <a:lnTo>
                    <a:pt x="2392" y="72"/>
                  </a:lnTo>
                  <a:lnTo>
                    <a:pt x="2400" y="80"/>
                  </a:lnTo>
                  <a:lnTo>
                    <a:pt x="2416" y="80"/>
                  </a:lnTo>
                  <a:lnTo>
                    <a:pt x="2432" y="88"/>
                  </a:lnTo>
                  <a:lnTo>
                    <a:pt x="2448" y="88"/>
                  </a:lnTo>
                  <a:lnTo>
                    <a:pt x="2456" y="104"/>
                  </a:lnTo>
                  <a:lnTo>
                    <a:pt x="2464" y="112"/>
                  </a:lnTo>
                  <a:lnTo>
                    <a:pt x="2472" y="112"/>
                  </a:lnTo>
                  <a:lnTo>
                    <a:pt x="2496" y="112"/>
                  </a:lnTo>
                  <a:lnTo>
                    <a:pt x="2504" y="120"/>
                  </a:lnTo>
                  <a:lnTo>
                    <a:pt x="2520" y="136"/>
                  </a:lnTo>
                  <a:lnTo>
                    <a:pt x="2528" y="136"/>
                  </a:lnTo>
                  <a:lnTo>
                    <a:pt x="2536" y="144"/>
                  </a:lnTo>
                  <a:lnTo>
                    <a:pt x="2552" y="144"/>
                  </a:lnTo>
                  <a:lnTo>
                    <a:pt x="2552" y="152"/>
                  </a:lnTo>
                  <a:lnTo>
                    <a:pt x="2560" y="152"/>
                  </a:lnTo>
                  <a:lnTo>
                    <a:pt x="2560" y="168"/>
                  </a:lnTo>
                  <a:lnTo>
                    <a:pt x="2568" y="176"/>
                  </a:lnTo>
                  <a:lnTo>
                    <a:pt x="2568" y="184"/>
                  </a:lnTo>
                  <a:lnTo>
                    <a:pt x="2584" y="208"/>
                  </a:lnTo>
                  <a:lnTo>
                    <a:pt x="2584" y="216"/>
                  </a:lnTo>
                  <a:lnTo>
                    <a:pt x="2584" y="224"/>
                  </a:lnTo>
                  <a:lnTo>
                    <a:pt x="2592" y="240"/>
                  </a:lnTo>
                  <a:lnTo>
                    <a:pt x="2592" y="248"/>
                  </a:lnTo>
                  <a:lnTo>
                    <a:pt x="2592" y="256"/>
                  </a:lnTo>
                  <a:lnTo>
                    <a:pt x="2592" y="272"/>
                  </a:lnTo>
                  <a:lnTo>
                    <a:pt x="2592" y="280"/>
                  </a:lnTo>
                  <a:lnTo>
                    <a:pt x="2584" y="288"/>
                  </a:lnTo>
                  <a:lnTo>
                    <a:pt x="2568" y="304"/>
                  </a:lnTo>
                  <a:lnTo>
                    <a:pt x="2568" y="312"/>
                  </a:lnTo>
                  <a:lnTo>
                    <a:pt x="2568" y="320"/>
                  </a:lnTo>
                  <a:lnTo>
                    <a:pt x="2560" y="320"/>
                  </a:lnTo>
                  <a:lnTo>
                    <a:pt x="2552" y="336"/>
                  </a:lnTo>
                  <a:lnTo>
                    <a:pt x="2536" y="344"/>
                  </a:lnTo>
                  <a:lnTo>
                    <a:pt x="2536" y="352"/>
                  </a:lnTo>
                  <a:lnTo>
                    <a:pt x="2536" y="360"/>
                  </a:lnTo>
                  <a:lnTo>
                    <a:pt x="2528" y="376"/>
                  </a:lnTo>
                  <a:lnTo>
                    <a:pt x="2520" y="384"/>
                  </a:lnTo>
                  <a:lnTo>
                    <a:pt x="2520" y="392"/>
                  </a:lnTo>
                  <a:lnTo>
                    <a:pt x="2504" y="408"/>
                  </a:lnTo>
                  <a:lnTo>
                    <a:pt x="2496" y="416"/>
                  </a:lnTo>
                  <a:lnTo>
                    <a:pt x="2496" y="440"/>
                  </a:lnTo>
                  <a:lnTo>
                    <a:pt x="2496" y="448"/>
                  </a:lnTo>
                  <a:lnTo>
                    <a:pt x="2488" y="456"/>
                  </a:lnTo>
                  <a:lnTo>
                    <a:pt x="2488" y="472"/>
                  </a:lnTo>
                  <a:lnTo>
                    <a:pt x="2472" y="480"/>
                  </a:lnTo>
                  <a:lnTo>
                    <a:pt x="2464" y="488"/>
                  </a:lnTo>
                  <a:lnTo>
                    <a:pt x="2456" y="512"/>
                  </a:lnTo>
                  <a:lnTo>
                    <a:pt x="2448" y="520"/>
                  </a:lnTo>
                  <a:lnTo>
                    <a:pt x="2448" y="528"/>
                  </a:lnTo>
                  <a:lnTo>
                    <a:pt x="2432" y="544"/>
                  </a:lnTo>
                  <a:lnTo>
                    <a:pt x="2424" y="544"/>
                  </a:lnTo>
                  <a:lnTo>
                    <a:pt x="2416" y="552"/>
                  </a:lnTo>
                  <a:lnTo>
                    <a:pt x="2400" y="552"/>
                  </a:lnTo>
                  <a:lnTo>
                    <a:pt x="2392" y="552"/>
                  </a:lnTo>
                  <a:lnTo>
                    <a:pt x="2384" y="560"/>
                  </a:lnTo>
                  <a:lnTo>
                    <a:pt x="2368" y="560"/>
                  </a:lnTo>
                  <a:lnTo>
                    <a:pt x="2352" y="560"/>
                  </a:lnTo>
                  <a:lnTo>
                    <a:pt x="2336" y="560"/>
                  </a:lnTo>
                  <a:lnTo>
                    <a:pt x="2320" y="560"/>
                  </a:lnTo>
                  <a:lnTo>
                    <a:pt x="2296" y="560"/>
                  </a:lnTo>
                  <a:lnTo>
                    <a:pt x="2288" y="560"/>
                  </a:lnTo>
                  <a:lnTo>
                    <a:pt x="2280" y="560"/>
                  </a:lnTo>
                  <a:lnTo>
                    <a:pt x="2264" y="560"/>
                  </a:lnTo>
                  <a:lnTo>
                    <a:pt x="2248" y="560"/>
                  </a:lnTo>
                  <a:lnTo>
                    <a:pt x="2184" y="552"/>
                  </a:lnTo>
                  <a:lnTo>
                    <a:pt x="2152" y="552"/>
                  </a:lnTo>
                  <a:lnTo>
                    <a:pt x="2112" y="552"/>
                  </a:lnTo>
                  <a:lnTo>
                    <a:pt x="2088" y="552"/>
                  </a:lnTo>
                  <a:lnTo>
                    <a:pt x="2080" y="552"/>
                  </a:lnTo>
                  <a:lnTo>
                    <a:pt x="2032" y="552"/>
                  </a:lnTo>
                  <a:lnTo>
                    <a:pt x="2016" y="552"/>
                  </a:lnTo>
                  <a:lnTo>
                    <a:pt x="1992" y="552"/>
                  </a:lnTo>
                  <a:lnTo>
                    <a:pt x="1968" y="552"/>
                  </a:lnTo>
                  <a:lnTo>
                    <a:pt x="1952" y="552"/>
                  </a:lnTo>
                  <a:lnTo>
                    <a:pt x="1920" y="552"/>
                  </a:lnTo>
                  <a:lnTo>
                    <a:pt x="1856" y="552"/>
                  </a:lnTo>
                  <a:lnTo>
                    <a:pt x="1832" y="560"/>
                  </a:lnTo>
                  <a:lnTo>
                    <a:pt x="1816" y="560"/>
                  </a:lnTo>
                  <a:lnTo>
                    <a:pt x="1800" y="576"/>
                  </a:lnTo>
                  <a:lnTo>
                    <a:pt x="1784" y="576"/>
                  </a:lnTo>
                  <a:lnTo>
                    <a:pt x="1760" y="576"/>
                  </a:lnTo>
                  <a:lnTo>
                    <a:pt x="1744" y="576"/>
                  </a:lnTo>
                  <a:lnTo>
                    <a:pt x="1728" y="584"/>
                  </a:lnTo>
                  <a:lnTo>
                    <a:pt x="1712" y="584"/>
                  </a:lnTo>
                  <a:lnTo>
                    <a:pt x="1696" y="592"/>
                  </a:lnTo>
                  <a:lnTo>
                    <a:pt x="1664" y="608"/>
                  </a:lnTo>
                  <a:lnTo>
                    <a:pt x="1632" y="616"/>
                  </a:lnTo>
                  <a:lnTo>
                    <a:pt x="1608" y="640"/>
                  </a:lnTo>
                  <a:lnTo>
                    <a:pt x="1584" y="648"/>
                  </a:lnTo>
                  <a:lnTo>
                    <a:pt x="1576" y="648"/>
                  </a:lnTo>
                  <a:lnTo>
                    <a:pt x="1560" y="656"/>
                  </a:lnTo>
                  <a:lnTo>
                    <a:pt x="1544" y="656"/>
                  </a:lnTo>
                  <a:lnTo>
                    <a:pt x="1520" y="680"/>
                  </a:lnTo>
                  <a:lnTo>
                    <a:pt x="1496" y="688"/>
                  </a:lnTo>
                  <a:lnTo>
                    <a:pt x="1480" y="688"/>
                  </a:lnTo>
                  <a:lnTo>
                    <a:pt x="1456" y="704"/>
                  </a:lnTo>
                  <a:lnTo>
                    <a:pt x="1424" y="720"/>
                  </a:lnTo>
                  <a:lnTo>
                    <a:pt x="1384" y="744"/>
                  </a:lnTo>
                  <a:lnTo>
                    <a:pt x="1352" y="744"/>
                  </a:lnTo>
                  <a:lnTo>
                    <a:pt x="1320" y="752"/>
                  </a:lnTo>
                  <a:lnTo>
                    <a:pt x="1288" y="760"/>
                  </a:lnTo>
                  <a:lnTo>
                    <a:pt x="1248" y="776"/>
                  </a:lnTo>
                  <a:lnTo>
                    <a:pt x="1216" y="784"/>
                  </a:lnTo>
                  <a:lnTo>
                    <a:pt x="1192" y="784"/>
                  </a:lnTo>
                  <a:lnTo>
                    <a:pt x="1152" y="792"/>
                  </a:lnTo>
                  <a:lnTo>
                    <a:pt x="1120" y="784"/>
                  </a:lnTo>
                  <a:lnTo>
                    <a:pt x="1088" y="784"/>
                  </a:lnTo>
                  <a:lnTo>
                    <a:pt x="1080" y="784"/>
                  </a:lnTo>
                  <a:lnTo>
                    <a:pt x="1056" y="776"/>
                  </a:lnTo>
                  <a:lnTo>
                    <a:pt x="1040" y="776"/>
                  </a:lnTo>
                  <a:lnTo>
                    <a:pt x="1016" y="752"/>
                  </a:lnTo>
                  <a:lnTo>
                    <a:pt x="1008" y="744"/>
                  </a:lnTo>
                  <a:lnTo>
                    <a:pt x="976" y="720"/>
                  </a:lnTo>
                  <a:lnTo>
                    <a:pt x="952" y="712"/>
                  </a:lnTo>
                  <a:lnTo>
                    <a:pt x="944" y="704"/>
                  </a:lnTo>
                  <a:lnTo>
                    <a:pt x="920" y="704"/>
                  </a:lnTo>
                  <a:lnTo>
                    <a:pt x="904" y="688"/>
                  </a:lnTo>
                  <a:lnTo>
                    <a:pt x="888" y="688"/>
                  </a:lnTo>
                  <a:lnTo>
                    <a:pt x="880" y="680"/>
                  </a:lnTo>
                  <a:lnTo>
                    <a:pt x="872" y="680"/>
                  </a:lnTo>
                  <a:lnTo>
                    <a:pt x="848" y="672"/>
                  </a:lnTo>
                  <a:lnTo>
                    <a:pt x="840" y="672"/>
                  </a:lnTo>
                  <a:lnTo>
                    <a:pt x="784" y="656"/>
                  </a:lnTo>
                  <a:lnTo>
                    <a:pt x="744" y="656"/>
                  </a:lnTo>
                  <a:lnTo>
                    <a:pt x="720" y="656"/>
                  </a:lnTo>
                  <a:lnTo>
                    <a:pt x="688" y="656"/>
                  </a:lnTo>
                  <a:lnTo>
                    <a:pt x="648" y="656"/>
                  </a:lnTo>
                  <a:lnTo>
                    <a:pt x="616" y="656"/>
                  </a:lnTo>
                  <a:lnTo>
                    <a:pt x="600" y="656"/>
                  </a:lnTo>
                  <a:lnTo>
                    <a:pt x="568" y="656"/>
                  </a:lnTo>
                  <a:lnTo>
                    <a:pt x="536" y="656"/>
                  </a:lnTo>
                  <a:lnTo>
                    <a:pt x="520" y="656"/>
                  </a:lnTo>
                  <a:lnTo>
                    <a:pt x="512" y="656"/>
                  </a:lnTo>
                  <a:lnTo>
                    <a:pt x="472" y="656"/>
                  </a:lnTo>
                  <a:lnTo>
                    <a:pt x="440" y="656"/>
                  </a:lnTo>
                  <a:lnTo>
                    <a:pt x="432" y="656"/>
                  </a:lnTo>
                  <a:lnTo>
                    <a:pt x="408" y="656"/>
                  </a:lnTo>
                  <a:lnTo>
                    <a:pt x="376" y="656"/>
                  </a:lnTo>
                  <a:lnTo>
                    <a:pt x="336" y="656"/>
                  </a:lnTo>
                  <a:lnTo>
                    <a:pt x="304" y="656"/>
                  </a:lnTo>
                  <a:lnTo>
                    <a:pt x="272" y="648"/>
                  </a:lnTo>
                  <a:lnTo>
                    <a:pt x="248" y="648"/>
                  </a:lnTo>
                  <a:lnTo>
                    <a:pt x="216" y="648"/>
                  </a:lnTo>
                  <a:lnTo>
                    <a:pt x="200" y="648"/>
                  </a:lnTo>
                  <a:lnTo>
                    <a:pt x="184" y="648"/>
                  </a:lnTo>
                  <a:lnTo>
                    <a:pt x="176" y="648"/>
                  </a:lnTo>
                  <a:lnTo>
                    <a:pt x="168" y="648"/>
                  </a:lnTo>
                  <a:lnTo>
                    <a:pt x="144" y="648"/>
                  </a:lnTo>
                  <a:lnTo>
                    <a:pt x="136" y="648"/>
                  </a:lnTo>
                  <a:lnTo>
                    <a:pt x="120" y="648"/>
                  </a:lnTo>
                  <a:lnTo>
                    <a:pt x="112" y="648"/>
                  </a:lnTo>
                  <a:lnTo>
                    <a:pt x="104" y="640"/>
                  </a:lnTo>
                  <a:lnTo>
                    <a:pt x="96" y="640"/>
                  </a:lnTo>
                  <a:lnTo>
                    <a:pt x="80" y="640"/>
                  </a:lnTo>
                  <a:lnTo>
                    <a:pt x="72" y="624"/>
                  </a:lnTo>
                  <a:lnTo>
                    <a:pt x="64" y="624"/>
                  </a:lnTo>
                  <a:lnTo>
                    <a:pt x="48" y="624"/>
                  </a:lnTo>
                  <a:lnTo>
                    <a:pt x="40" y="616"/>
                  </a:lnTo>
                  <a:lnTo>
                    <a:pt x="32" y="616"/>
                  </a:lnTo>
                  <a:lnTo>
                    <a:pt x="32" y="608"/>
                  </a:lnTo>
                  <a:lnTo>
                    <a:pt x="16" y="592"/>
                  </a:lnTo>
                  <a:lnTo>
                    <a:pt x="16" y="584"/>
                  </a:lnTo>
                  <a:lnTo>
                    <a:pt x="16" y="576"/>
                  </a:lnTo>
                  <a:lnTo>
                    <a:pt x="16" y="560"/>
                  </a:lnTo>
                  <a:lnTo>
                    <a:pt x="16" y="552"/>
                  </a:lnTo>
                  <a:lnTo>
                    <a:pt x="16" y="544"/>
                  </a:lnTo>
                  <a:lnTo>
                    <a:pt x="8" y="528"/>
                  </a:lnTo>
                  <a:lnTo>
                    <a:pt x="8" y="512"/>
                  </a:lnTo>
                  <a:lnTo>
                    <a:pt x="8" y="504"/>
                  </a:lnTo>
                  <a:lnTo>
                    <a:pt x="8" y="480"/>
                  </a:lnTo>
                  <a:lnTo>
                    <a:pt x="8" y="456"/>
                  </a:lnTo>
                  <a:lnTo>
                    <a:pt x="8" y="448"/>
                  </a:lnTo>
                  <a:lnTo>
                    <a:pt x="8" y="440"/>
                  </a:lnTo>
                  <a:lnTo>
                    <a:pt x="8" y="424"/>
                  </a:lnTo>
                  <a:lnTo>
                    <a:pt x="0" y="416"/>
                  </a:lnTo>
                  <a:lnTo>
                    <a:pt x="0" y="408"/>
                  </a:lnTo>
                  <a:lnTo>
                    <a:pt x="0" y="392"/>
                  </a:lnTo>
                  <a:lnTo>
                    <a:pt x="0" y="384"/>
                  </a:lnTo>
                  <a:lnTo>
                    <a:pt x="0" y="376"/>
                  </a:lnTo>
                  <a:lnTo>
                    <a:pt x="0" y="352"/>
                  </a:lnTo>
                  <a:lnTo>
                    <a:pt x="0" y="336"/>
                  </a:lnTo>
                  <a:lnTo>
                    <a:pt x="0" y="320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0" y="288"/>
                  </a:lnTo>
                  <a:lnTo>
                    <a:pt x="0" y="280"/>
                  </a:lnTo>
                  <a:lnTo>
                    <a:pt x="0" y="272"/>
                  </a:lnTo>
                  <a:lnTo>
                    <a:pt x="0" y="256"/>
                  </a:lnTo>
                  <a:lnTo>
                    <a:pt x="0" y="248"/>
                  </a:lnTo>
                  <a:lnTo>
                    <a:pt x="8" y="240"/>
                  </a:lnTo>
                  <a:lnTo>
                    <a:pt x="8" y="216"/>
                  </a:lnTo>
                  <a:lnTo>
                    <a:pt x="16" y="192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0" y="152"/>
                  </a:lnTo>
                  <a:lnTo>
                    <a:pt x="48" y="144"/>
                  </a:lnTo>
                  <a:lnTo>
                    <a:pt x="64" y="144"/>
                  </a:lnTo>
                  <a:lnTo>
                    <a:pt x="72" y="144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425" name="Freeform 9">
              <a:extLst>
                <a:ext uri="{FF2B5EF4-FFF2-40B4-BE49-F238E27FC236}">
                  <a16:creationId xmlns:a16="http://schemas.microsoft.com/office/drawing/2014/main" id="{E9344442-D695-F235-8A5B-5276B76F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1664"/>
              <a:ext cx="481" cy="337"/>
            </a:xfrm>
            <a:custGeom>
              <a:avLst/>
              <a:gdLst>
                <a:gd name="T0" fmla="*/ 8 w 481"/>
                <a:gd name="T1" fmla="*/ 288 h 337"/>
                <a:gd name="T2" fmla="*/ 32 w 481"/>
                <a:gd name="T3" fmla="*/ 256 h 337"/>
                <a:gd name="T4" fmla="*/ 56 w 481"/>
                <a:gd name="T5" fmla="*/ 232 h 337"/>
                <a:gd name="T6" fmla="*/ 80 w 481"/>
                <a:gd name="T7" fmla="*/ 216 h 337"/>
                <a:gd name="T8" fmla="*/ 104 w 481"/>
                <a:gd name="T9" fmla="*/ 192 h 337"/>
                <a:gd name="T10" fmla="*/ 120 w 481"/>
                <a:gd name="T11" fmla="*/ 168 h 337"/>
                <a:gd name="T12" fmla="*/ 136 w 481"/>
                <a:gd name="T13" fmla="*/ 160 h 337"/>
                <a:gd name="T14" fmla="*/ 136 w 481"/>
                <a:gd name="T15" fmla="*/ 144 h 337"/>
                <a:gd name="T16" fmla="*/ 152 w 481"/>
                <a:gd name="T17" fmla="*/ 128 h 337"/>
                <a:gd name="T18" fmla="*/ 168 w 481"/>
                <a:gd name="T19" fmla="*/ 112 h 337"/>
                <a:gd name="T20" fmla="*/ 176 w 481"/>
                <a:gd name="T21" fmla="*/ 96 h 337"/>
                <a:gd name="T22" fmla="*/ 200 w 481"/>
                <a:gd name="T23" fmla="*/ 80 h 337"/>
                <a:gd name="T24" fmla="*/ 208 w 481"/>
                <a:gd name="T25" fmla="*/ 56 h 337"/>
                <a:gd name="T26" fmla="*/ 224 w 481"/>
                <a:gd name="T27" fmla="*/ 56 h 337"/>
                <a:gd name="T28" fmla="*/ 248 w 481"/>
                <a:gd name="T29" fmla="*/ 48 h 337"/>
                <a:gd name="T30" fmla="*/ 272 w 481"/>
                <a:gd name="T31" fmla="*/ 32 h 337"/>
                <a:gd name="T32" fmla="*/ 304 w 481"/>
                <a:gd name="T33" fmla="*/ 24 h 337"/>
                <a:gd name="T34" fmla="*/ 344 w 481"/>
                <a:gd name="T35" fmla="*/ 16 h 337"/>
                <a:gd name="T36" fmla="*/ 376 w 481"/>
                <a:gd name="T37" fmla="*/ 0 h 337"/>
                <a:gd name="T38" fmla="*/ 392 w 481"/>
                <a:gd name="T39" fmla="*/ 0 h 337"/>
                <a:gd name="T40" fmla="*/ 416 w 481"/>
                <a:gd name="T41" fmla="*/ 0 h 337"/>
                <a:gd name="T42" fmla="*/ 440 w 481"/>
                <a:gd name="T43" fmla="*/ 0 h 337"/>
                <a:gd name="T44" fmla="*/ 456 w 481"/>
                <a:gd name="T45" fmla="*/ 16 h 337"/>
                <a:gd name="T46" fmla="*/ 472 w 481"/>
                <a:gd name="T47" fmla="*/ 24 h 337"/>
                <a:gd name="T48" fmla="*/ 480 w 481"/>
                <a:gd name="T49" fmla="*/ 32 h 337"/>
                <a:gd name="T50" fmla="*/ 480 w 481"/>
                <a:gd name="T51" fmla="*/ 56 h 337"/>
                <a:gd name="T52" fmla="*/ 472 w 481"/>
                <a:gd name="T53" fmla="*/ 80 h 337"/>
                <a:gd name="T54" fmla="*/ 456 w 481"/>
                <a:gd name="T55" fmla="*/ 96 h 337"/>
                <a:gd name="T56" fmla="*/ 440 w 481"/>
                <a:gd name="T57" fmla="*/ 112 h 337"/>
                <a:gd name="T58" fmla="*/ 424 w 481"/>
                <a:gd name="T59" fmla="*/ 128 h 337"/>
                <a:gd name="T60" fmla="*/ 416 w 481"/>
                <a:gd name="T61" fmla="*/ 152 h 337"/>
                <a:gd name="T62" fmla="*/ 408 w 481"/>
                <a:gd name="T63" fmla="*/ 184 h 337"/>
                <a:gd name="T64" fmla="*/ 392 w 481"/>
                <a:gd name="T65" fmla="*/ 200 h 337"/>
                <a:gd name="T66" fmla="*/ 392 w 481"/>
                <a:gd name="T67" fmla="*/ 224 h 337"/>
                <a:gd name="T68" fmla="*/ 384 w 481"/>
                <a:gd name="T69" fmla="*/ 248 h 337"/>
                <a:gd name="T70" fmla="*/ 384 w 481"/>
                <a:gd name="T71" fmla="*/ 264 h 337"/>
                <a:gd name="T72" fmla="*/ 376 w 481"/>
                <a:gd name="T73" fmla="*/ 288 h 337"/>
                <a:gd name="T74" fmla="*/ 376 w 481"/>
                <a:gd name="T75" fmla="*/ 312 h 337"/>
                <a:gd name="T76" fmla="*/ 352 w 481"/>
                <a:gd name="T77" fmla="*/ 320 h 337"/>
                <a:gd name="T78" fmla="*/ 336 w 481"/>
                <a:gd name="T79" fmla="*/ 320 h 337"/>
                <a:gd name="T80" fmla="*/ 312 w 481"/>
                <a:gd name="T81" fmla="*/ 320 h 337"/>
                <a:gd name="T82" fmla="*/ 288 w 481"/>
                <a:gd name="T83" fmla="*/ 320 h 337"/>
                <a:gd name="T84" fmla="*/ 256 w 481"/>
                <a:gd name="T85" fmla="*/ 320 h 337"/>
                <a:gd name="T86" fmla="*/ 224 w 481"/>
                <a:gd name="T87" fmla="*/ 320 h 337"/>
                <a:gd name="T88" fmla="*/ 200 w 481"/>
                <a:gd name="T89" fmla="*/ 320 h 337"/>
                <a:gd name="T90" fmla="*/ 176 w 481"/>
                <a:gd name="T91" fmla="*/ 320 h 337"/>
                <a:gd name="T92" fmla="*/ 152 w 481"/>
                <a:gd name="T93" fmla="*/ 320 h 337"/>
                <a:gd name="T94" fmla="*/ 136 w 481"/>
                <a:gd name="T95" fmla="*/ 320 h 337"/>
                <a:gd name="T96" fmla="*/ 104 w 481"/>
                <a:gd name="T97" fmla="*/ 328 h 337"/>
                <a:gd name="T98" fmla="*/ 80 w 481"/>
                <a:gd name="T99" fmla="*/ 328 h 337"/>
                <a:gd name="T100" fmla="*/ 56 w 481"/>
                <a:gd name="T101" fmla="*/ 328 h 337"/>
                <a:gd name="T102" fmla="*/ 40 w 481"/>
                <a:gd name="T103" fmla="*/ 336 h 337"/>
                <a:gd name="T104" fmla="*/ 16 w 481"/>
                <a:gd name="T105" fmla="*/ 336 h 337"/>
                <a:gd name="T106" fmla="*/ 8 w 481"/>
                <a:gd name="T107" fmla="*/ 328 h 337"/>
                <a:gd name="T108" fmla="*/ 0 w 481"/>
                <a:gd name="T109" fmla="*/ 320 h 337"/>
                <a:gd name="T110" fmla="*/ 0 w 481"/>
                <a:gd name="T111" fmla="*/ 296 h 337"/>
                <a:gd name="T112" fmla="*/ 0 w 481"/>
                <a:gd name="T113" fmla="*/ 280 h 3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1"/>
                <a:gd name="T172" fmla="*/ 0 h 337"/>
                <a:gd name="T173" fmla="*/ 481 w 481"/>
                <a:gd name="T174" fmla="*/ 337 h 3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1" h="337">
                  <a:moveTo>
                    <a:pt x="8" y="296"/>
                  </a:moveTo>
                  <a:lnTo>
                    <a:pt x="8" y="288"/>
                  </a:lnTo>
                  <a:lnTo>
                    <a:pt x="16" y="280"/>
                  </a:lnTo>
                  <a:lnTo>
                    <a:pt x="32" y="256"/>
                  </a:lnTo>
                  <a:lnTo>
                    <a:pt x="48" y="248"/>
                  </a:lnTo>
                  <a:lnTo>
                    <a:pt x="56" y="232"/>
                  </a:lnTo>
                  <a:lnTo>
                    <a:pt x="72" y="224"/>
                  </a:lnTo>
                  <a:lnTo>
                    <a:pt x="80" y="216"/>
                  </a:lnTo>
                  <a:lnTo>
                    <a:pt x="88" y="200"/>
                  </a:lnTo>
                  <a:lnTo>
                    <a:pt x="104" y="192"/>
                  </a:lnTo>
                  <a:lnTo>
                    <a:pt x="112" y="184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36" y="160"/>
                  </a:lnTo>
                  <a:lnTo>
                    <a:pt x="136" y="152"/>
                  </a:lnTo>
                  <a:lnTo>
                    <a:pt x="136" y="144"/>
                  </a:lnTo>
                  <a:lnTo>
                    <a:pt x="144" y="144"/>
                  </a:lnTo>
                  <a:lnTo>
                    <a:pt x="152" y="128"/>
                  </a:lnTo>
                  <a:lnTo>
                    <a:pt x="152" y="120"/>
                  </a:lnTo>
                  <a:lnTo>
                    <a:pt x="168" y="112"/>
                  </a:lnTo>
                  <a:lnTo>
                    <a:pt x="168" y="96"/>
                  </a:lnTo>
                  <a:lnTo>
                    <a:pt x="176" y="96"/>
                  </a:lnTo>
                  <a:lnTo>
                    <a:pt x="184" y="88"/>
                  </a:lnTo>
                  <a:lnTo>
                    <a:pt x="200" y="80"/>
                  </a:lnTo>
                  <a:lnTo>
                    <a:pt x="208" y="64"/>
                  </a:lnTo>
                  <a:lnTo>
                    <a:pt x="208" y="56"/>
                  </a:lnTo>
                  <a:lnTo>
                    <a:pt x="216" y="56"/>
                  </a:lnTo>
                  <a:lnTo>
                    <a:pt x="224" y="56"/>
                  </a:lnTo>
                  <a:lnTo>
                    <a:pt x="240" y="48"/>
                  </a:lnTo>
                  <a:lnTo>
                    <a:pt x="248" y="48"/>
                  </a:lnTo>
                  <a:lnTo>
                    <a:pt x="256" y="32"/>
                  </a:lnTo>
                  <a:lnTo>
                    <a:pt x="272" y="32"/>
                  </a:lnTo>
                  <a:lnTo>
                    <a:pt x="280" y="32"/>
                  </a:lnTo>
                  <a:lnTo>
                    <a:pt x="304" y="24"/>
                  </a:lnTo>
                  <a:lnTo>
                    <a:pt x="312" y="24"/>
                  </a:lnTo>
                  <a:lnTo>
                    <a:pt x="344" y="16"/>
                  </a:lnTo>
                  <a:lnTo>
                    <a:pt x="368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40" y="0"/>
                  </a:lnTo>
                  <a:lnTo>
                    <a:pt x="448" y="0"/>
                  </a:lnTo>
                  <a:lnTo>
                    <a:pt x="456" y="16"/>
                  </a:lnTo>
                  <a:lnTo>
                    <a:pt x="472" y="16"/>
                  </a:lnTo>
                  <a:lnTo>
                    <a:pt x="472" y="24"/>
                  </a:lnTo>
                  <a:lnTo>
                    <a:pt x="480" y="24"/>
                  </a:lnTo>
                  <a:lnTo>
                    <a:pt x="480" y="32"/>
                  </a:lnTo>
                  <a:lnTo>
                    <a:pt x="480" y="48"/>
                  </a:lnTo>
                  <a:lnTo>
                    <a:pt x="480" y="56"/>
                  </a:lnTo>
                  <a:lnTo>
                    <a:pt x="472" y="64"/>
                  </a:lnTo>
                  <a:lnTo>
                    <a:pt x="472" y="80"/>
                  </a:lnTo>
                  <a:lnTo>
                    <a:pt x="456" y="88"/>
                  </a:lnTo>
                  <a:lnTo>
                    <a:pt x="456" y="96"/>
                  </a:lnTo>
                  <a:lnTo>
                    <a:pt x="448" y="96"/>
                  </a:lnTo>
                  <a:lnTo>
                    <a:pt x="440" y="112"/>
                  </a:lnTo>
                  <a:lnTo>
                    <a:pt x="424" y="120"/>
                  </a:lnTo>
                  <a:lnTo>
                    <a:pt x="424" y="128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08" y="168"/>
                  </a:lnTo>
                  <a:lnTo>
                    <a:pt x="408" y="184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392" y="216"/>
                  </a:lnTo>
                  <a:lnTo>
                    <a:pt x="392" y="224"/>
                  </a:lnTo>
                  <a:lnTo>
                    <a:pt x="384" y="232"/>
                  </a:lnTo>
                  <a:lnTo>
                    <a:pt x="384" y="248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376" y="296"/>
                  </a:lnTo>
                  <a:lnTo>
                    <a:pt x="376" y="312"/>
                  </a:lnTo>
                  <a:lnTo>
                    <a:pt x="368" y="320"/>
                  </a:lnTo>
                  <a:lnTo>
                    <a:pt x="352" y="320"/>
                  </a:lnTo>
                  <a:lnTo>
                    <a:pt x="344" y="320"/>
                  </a:lnTo>
                  <a:lnTo>
                    <a:pt x="336" y="320"/>
                  </a:lnTo>
                  <a:lnTo>
                    <a:pt x="320" y="320"/>
                  </a:lnTo>
                  <a:lnTo>
                    <a:pt x="312" y="320"/>
                  </a:lnTo>
                  <a:lnTo>
                    <a:pt x="304" y="320"/>
                  </a:lnTo>
                  <a:lnTo>
                    <a:pt x="288" y="320"/>
                  </a:lnTo>
                  <a:lnTo>
                    <a:pt x="280" y="320"/>
                  </a:lnTo>
                  <a:lnTo>
                    <a:pt x="256" y="320"/>
                  </a:lnTo>
                  <a:lnTo>
                    <a:pt x="248" y="320"/>
                  </a:lnTo>
                  <a:lnTo>
                    <a:pt x="224" y="320"/>
                  </a:lnTo>
                  <a:lnTo>
                    <a:pt x="208" y="320"/>
                  </a:lnTo>
                  <a:lnTo>
                    <a:pt x="200" y="320"/>
                  </a:lnTo>
                  <a:lnTo>
                    <a:pt x="184" y="320"/>
                  </a:lnTo>
                  <a:lnTo>
                    <a:pt x="176" y="320"/>
                  </a:lnTo>
                  <a:lnTo>
                    <a:pt x="168" y="320"/>
                  </a:lnTo>
                  <a:lnTo>
                    <a:pt x="152" y="320"/>
                  </a:lnTo>
                  <a:lnTo>
                    <a:pt x="144" y="320"/>
                  </a:lnTo>
                  <a:lnTo>
                    <a:pt x="136" y="320"/>
                  </a:lnTo>
                  <a:lnTo>
                    <a:pt x="112" y="320"/>
                  </a:lnTo>
                  <a:lnTo>
                    <a:pt x="104" y="328"/>
                  </a:lnTo>
                  <a:lnTo>
                    <a:pt x="88" y="328"/>
                  </a:lnTo>
                  <a:lnTo>
                    <a:pt x="80" y="328"/>
                  </a:lnTo>
                  <a:lnTo>
                    <a:pt x="72" y="328"/>
                  </a:lnTo>
                  <a:lnTo>
                    <a:pt x="56" y="328"/>
                  </a:lnTo>
                  <a:lnTo>
                    <a:pt x="48" y="328"/>
                  </a:lnTo>
                  <a:lnTo>
                    <a:pt x="40" y="336"/>
                  </a:lnTo>
                  <a:lnTo>
                    <a:pt x="32" y="336"/>
                  </a:lnTo>
                  <a:lnTo>
                    <a:pt x="16" y="336"/>
                  </a:lnTo>
                  <a:lnTo>
                    <a:pt x="16" y="328"/>
                  </a:lnTo>
                  <a:lnTo>
                    <a:pt x="8" y="328"/>
                  </a:lnTo>
                  <a:lnTo>
                    <a:pt x="0" y="328"/>
                  </a:lnTo>
                  <a:lnTo>
                    <a:pt x="0" y="320"/>
                  </a:lnTo>
                  <a:lnTo>
                    <a:pt x="0" y="312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0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426" name="Freeform 10">
              <a:extLst>
                <a:ext uri="{FF2B5EF4-FFF2-40B4-BE49-F238E27FC236}">
                  <a16:creationId xmlns:a16="http://schemas.microsoft.com/office/drawing/2014/main" id="{DC848E04-9ECF-C18C-673A-BF848A882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1768"/>
              <a:ext cx="529" cy="337"/>
            </a:xfrm>
            <a:custGeom>
              <a:avLst/>
              <a:gdLst>
                <a:gd name="T0" fmla="*/ 8 w 529"/>
                <a:gd name="T1" fmla="*/ 240 h 337"/>
                <a:gd name="T2" fmla="*/ 24 w 529"/>
                <a:gd name="T3" fmla="*/ 224 h 337"/>
                <a:gd name="T4" fmla="*/ 32 w 529"/>
                <a:gd name="T5" fmla="*/ 208 h 337"/>
                <a:gd name="T6" fmla="*/ 56 w 529"/>
                <a:gd name="T7" fmla="*/ 184 h 337"/>
                <a:gd name="T8" fmla="*/ 64 w 529"/>
                <a:gd name="T9" fmla="*/ 176 h 337"/>
                <a:gd name="T10" fmla="*/ 72 w 529"/>
                <a:gd name="T11" fmla="*/ 152 h 337"/>
                <a:gd name="T12" fmla="*/ 96 w 529"/>
                <a:gd name="T13" fmla="*/ 136 h 337"/>
                <a:gd name="T14" fmla="*/ 112 w 529"/>
                <a:gd name="T15" fmla="*/ 112 h 337"/>
                <a:gd name="T16" fmla="*/ 128 w 529"/>
                <a:gd name="T17" fmla="*/ 104 h 337"/>
                <a:gd name="T18" fmla="*/ 144 w 529"/>
                <a:gd name="T19" fmla="*/ 88 h 337"/>
                <a:gd name="T20" fmla="*/ 168 w 529"/>
                <a:gd name="T21" fmla="*/ 88 h 337"/>
                <a:gd name="T22" fmla="*/ 192 w 529"/>
                <a:gd name="T23" fmla="*/ 80 h 337"/>
                <a:gd name="T24" fmla="*/ 208 w 529"/>
                <a:gd name="T25" fmla="*/ 72 h 337"/>
                <a:gd name="T26" fmla="*/ 232 w 529"/>
                <a:gd name="T27" fmla="*/ 56 h 337"/>
                <a:gd name="T28" fmla="*/ 240 w 529"/>
                <a:gd name="T29" fmla="*/ 40 h 337"/>
                <a:gd name="T30" fmla="*/ 264 w 529"/>
                <a:gd name="T31" fmla="*/ 32 h 337"/>
                <a:gd name="T32" fmla="*/ 272 w 529"/>
                <a:gd name="T33" fmla="*/ 16 h 337"/>
                <a:gd name="T34" fmla="*/ 296 w 529"/>
                <a:gd name="T35" fmla="*/ 8 h 337"/>
                <a:gd name="T36" fmla="*/ 304 w 529"/>
                <a:gd name="T37" fmla="*/ 0 h 337"/>
                <a:gd name="T38" fmla="*/ 336 w 529"/>
                <a:gd name="T39" fmla="*/ 0 h 337"/>
                <a:gd name="T40" fmla="*/ 360 w 529"/>
                <a:gd name="T41" fmla="*/ 0 h 337"/>
                <a:gd name="T42" fmla="*/ 376 w 529"/>
                <a:gd name="T43" fmla="*/ 0 h 337"/>
                <a:gd name="T44" fmla="*/ 400 w 529"/>
                <a:gd name="T45" fmla="*/ 0 h 337"/>
                <a:gd name="T46" fmla="*/ 424 w 529"/>
                <a:gd name="T47" fmla="*/ 0 h 337"/>
                <a:gd name="T48" fmla="*/ 448 w 529"/>
                <a:gd name="T49" fmla="*/ 8 h 337"/>
                <a:gd name="T50" fmla="*/ 472 w 529"/>
                <a:gd name="T51" fmla="*/ 32 h 337"/>
                <a:gd name="T52" fmla="*/ 480 w 529"/>
                <a:gd name="T53" fmla="*/ 48 h 337"/>
                <a:gd name="T54" fmla="*/ 504 w 529"/>
                <a:gd name="T55" fmla="*/ 56 h 337"/>
                <a:gd name="T56" fmla="*/ 528 w 529"/>
                <a:gd name="T57" fmla="*/ 80 h 337"/>
                <a:gd name="T58" fmla="*/ 528 w 529"/>
                <a:gd name="T59" fmla="*/ 104 h 337"/>
                <a:gd name="T60" fmla="*/ 512 w 529"/>
                <a:gd name="T61" fmla="*/ 112 h 337"/>
                <a:gd name="T62" fmla="*/ 512 w 529"/>
                <a:gd name="T63" fmla="*/ 136 h 337"/>
                <a:gd name="T64" fmla="*/ 496 w 529"/>
                <a:gd name="T65" fmla="*/ 144 h 337"/>
                <a:gd name="T66" fmla="*/ 472 w 529"/>
                <a:gd name="T67" fmla="*/ 168 h 337"/>
                <a:gd name="T68" fmla="*/ 448 w 529"/>
                <a:gd name="T69" fmla="*/ 184 h 337"/>
                <a:gd name="T70" fmla="*/ 440 w 529"/>
                <a:gd name="T71" fmla="*/ 200 h 337"/>
                <a:gd name="T72" fmla="*/ 432 w 529"/>
                <a:gd name="T73" fmla="*/ 216 h 337"/>
                <a:gd name="T74" fmla="*/ 408 w 529"/>
                <a:gd name="T75" fmla="*/ 240 h 337"/>
                <a:gd name="T76" fmla="*/ 400 w 529"/>
                <a:gd name="T77" fmla="*/ 248 h 337"/>
                <a:gd name="T78" fmla="*/ 392 w 529"/>
                <a:gd name="T79" fmla="*/ 280 h 337"/>
                <a:gd name="T80" fmla="*/ 368 w 529"/>
                <a:gd name="T81" fmla="*/ 304 h 337"/>
                <a:gd name="T82" fmla="*/ 368 w 529"/>
                <a:gd name="T83" fmla="*/ 320 h 337"/>
                <a:gd name="T84" fmla="*/ 360 w 529"/>
                <a:gd name="T85" fmla="*/ 336 h 337"/>
                <a:gd name="T86" fmla="*/ 336 w 529"/>
                <a:gd name="T87" fmla="*/ 336 h 337"/>
                <a:gd name="T88" fmla="*/ 312 w 529"/>
                <a:gd name="T89" fmla="*/ 336 h 337"/>
                <a:gd name="T90" fmla="*/ 296 w 529"/>
                <a:gd name="T91" fmla="*/ 320 h 337"/>
                <a:gd name="T92" fmla="*/ 256 w 529"/>
                <a:gd name="T93" fmla="*/ 312 h 337"/>
                <a:gd name="T94" fmla="*/ 232 w 529"/>
                <a:gd name="T95" fmla="*/ 304 h 337"/>
                <a:gd name="T96" fmla="*/ 208 w 529"/>
                <a:gd name="T97" fmla="*/ 288 h 337"/>
                <a:gd name="T98" fmla="*/ 192 w 529"/>
                <a:gd name="T99" fmla="*/ 280 h 337"/>
                <a:gd name="T100" fmla="*/ 168 w 529"/>
                <a:gd name="T101" fmla="*/ 280 h 337"/>
                <a:gd name="T102" fmla="*/ 144 w 529"/>
                <a:gd name="T103" fmla="*/ 280 h 337"/>
                <a:gd name="T104" fmla="*/ 128 w 529"/>
                <a:gd name="T105" fmla="*/ 280 h 337"/>
                <a:gd name="T106" fmla="*/ 104 w 529"/>
                <a:gd name="T107" fmla="*/ 280 h 337"/>
                <a:gd name="T108" fmla="*/ 72 w 529"/>
                <a:gd name="T109" fmla="*/ 280 h 337"/>
                <a:gd name="T110" fmla="*/ 40 w 529"/>
                <a:gd name="T111" fmla="*/ 272 h 337"/>
                <a:gd name="T112" fmla="*/ 24 w 529"/>
                <a:gd name="T113" fmla="*/ 272 h 337"/>
                <a:gd name="T114" fmla="*/ 24 w 529"/>
                <a:gd name="T115" fmla="*/ 248 h 3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9"/>
                <a:gd name="T175" fmla="*/ 0 h 337"/>
                <a:gd name="T176" fmla="*/ 529 w 529"/>
                <a:gd name="T177" fmla="*/ 337 h 3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9" h="337">
                  <a:moveTo>
                    <a:pt x="0" y="240"/>
                  </a:moveTo>
                  <a:lnTo>
                    <a:pt x="8" y="240"/>
                  </a:lnTo>
                  <a:lnTo>
                    <a:pt x="8" y="224"/>
                  </a:lnTo>
                  <a:lnTo>
                    <a:pt x="24" y="224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40" y="200"/>
                  </a:lnTo>
                  <a:lnTo>
                    <a:pt x="56" y="184"/>
                  </a:lnTo>
                  <a:lnTo>
                    <a:pt x="56" y="176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96" y="136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128" y="112"/>
                  </a:lnTo>
                  <a:lnTo>
                    <a:pt x="128" y="104"/>
                  </a:lnTo>
                  <a:lnTo>
                    <a:pt x="136" y="104"/>
                  </a:lnTo>
                  <a:lnTo>
                    <a:pt x="144" y="88"/>
                  </a:lnTo>
                  <a:lnTo>
                    <a:pt x="160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8" y="56"/>
                  </a:lnTo>
                  <a:lnTo>
                    <a:pt x="232" y="56"/>
                  </a:lnTo>
                  <a:lnTo>
                    <a:pt x="232" y="48"/>
                  </a:lnTo>
                  <a:lnTo>
                    <a:pt x="240" y="40"/>
                  </a:lnTo>
                  <a:lnTo>
                    <a:pt x="256" y="40"/>
                  </a:lnTo>
                  <a:lnTo>
                    <a:pt x="264" y="32"/>
                  </a:lnTo>
                  <a:lnTo>
                    <a:pt x="264" y="16"/>
                  </a:lnTo>
                  <a:lnTo>
                    <a:pt x="272" y="16"/>
                  </a:lnTo>
                  <a:lnTo>
                    <a:pt x="280" y="8"/>
                  </a:lnTo>
                  <a:lnTo>
                    <a:pt x="296" y="8"/>
                  </a:lnTo>
                  <a:lnTo>
                    <a:pt x="296" y="0"/>
                  </a:lnTo>
                  <a:lnTo>
                    <a:pt x="304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60" y="0"/>
                  </a:lnTo>
                  <a:lnTo>
                    <a:pt x="368" y="0"/>
                  </a:lnTo>
                  <a:lnTo>
                    <a:pt x="376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  <a:lnTo>
                    <a:pt x="424" y="0"/>
                  </a:lnTo>
                  <a:lnTo>
                    <a:pt x="432" y="8"/>
                  </a:lnTo>
                  <a:lnTo>
                    <a:pt x="448" y="8"/>
                  </a:lnTo>
                  <a:lnTo>
                    <a:pt x="464" y="16"/>
                  </a:lnTo>
                  <a:lnTo>
                    <a:pt x="472" y="32"/>
                  </a:lnTo>
                  <a:lnTo>
                    <a:pt x="480" y="40"/>
                  </a:lnTo>
                  <a:lnTo>
                    <a:pt x="480" y="48"/>
                  </a:lnTo>
                  <a:lnTo>
                    <a:pt x="496" y="48"/>
                  </a:lnTo>
                  <a:lnTo>
                    <a:pt x="504" y="56"/>
                  </a:lnTo>
                  <a:lnTo>
                    <a:pt x="512" y="72"/>
                  </a:lnTo>
                  <a:lnTo>
                    <a:pt x="528" y="80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28" y="112"/>
                  </a:lnTo>
                  <a:lnTo>
                    <a:pt x="512" y="112"/>
                  </a:lnTo>
                  <a:lnTo>
                    <a:pt x="512" y="120"/>
                  </a:lnTo>
                  <a:lnTo>
                    <a:pt x="512" y="136"/>
                  </a:lnTo>
                  <a:lnTo>
                    <a:pt x="504" y="136"/>
                  </a:lnTo>
                  <a:lnTo>
                    <a:pt x="496" y="144"/>
                  </a:lnTo>
                  <a:lnTo>
                    <a:pt x="480" y="152"/>
                  </a:lnTo>
                  <a:lnTo>
                    <a:pt x="472" y="168"/>
                  </a:lnTo>
                  <a:lnTo>
                    <a:pt x="464" y="176"/>
                  </a:lnTo>
                  <a:lnTo>
                    <a:pt x="448" y="184"/>
                  </a:lnTo>
                  <a:lnTo>
                    <a:pt x="448" y="200"/>
                  </a:lnTo>
                  <a:lnTo>
                    <a:pt x="440" y="200"/>
                  </a:lnTo>
                  <a:lnTo>
                    <a:pt x="440" y="208"/>
                  </a:lnTo>
                  <a:lnTo>
                    <a:pt x="432" y="216"/>
                  </a:lnTo>
                  <a:lnTo>
                    <a:pt x="424" y="224"/>
                  </a:lnTo>
                  <a:lnTo>
                    <a:pt x="408" y="240"/>
                  </a:lnTo>
                  <a:lnTo>
                    <a:pt x="408" y="248"/>
                  </a:lnTo>
                  <a:lnTo>
                    <a:pt x="400" y="248"/>
                  </a:lnTo>
                  <a:lnTo>
                    <a:pt x="400" y="256"/>
                  </a:lnTo>
                  <a:lnTo>
                    <a:pt x="392" y="280"/>
                  </a:lnTo>
                  <a:lnTo>
                    <a:pt x="376" y="288"/>
                  </a:lnTo>
                  <a:lnTo>
                    <a:pt x="368" y="304"/>
                  </a:lnTo>
                  <a:lnTo>
                    <a:pt x="368" y="312"/>
                  </a:lnTo>
                  <a:lnTo>
                    <a:pt x="368" y="320"/>
                  </a:lnTo>
                  <a:lnTo>
                    <a:pt x="360" y="320"/>
                  </a:lnTo>
                  <a:lnTo>
                    <a:pt x="360" y="336"/>
                  </a:lnTo>
                  <a:lnTo>
                    <a:pt x="344" y="336"/>
                  </a:lnTo>
                  <a:lnTo>
                    <a:pt x="336" y="336"/>
                  </a:lnTo>
                  <a:lnTo>
                    <a:pt x="328" y="336"/>
                  </a:lnTo>
                  <a:lnTo>
                    <a:pt x="312" y="336"/>
                  </a:lnTo>
                  <a:lnTo>
                    <a:pt x="304" y="336"/>
                  </a:lnTo>
                  <a:lnTo>
                    <a:pt x="296" y="320"/>
                  </a:lnTo>
                  <a:lnTo>
                    <a:pt x="264" y="320"/>
                  </a:lnTo>
                  <a:lnTo>
                    <a:pt x="256" y="312"/>
                  </a:lnTo>
                  <a:lnTo>
                    <a:pt x="240" y="304"/>
                  </a:lnTo>
                  <a:lnTo>
                    <a:pt x="232" y="304"/>
                  </a:lnTo>
                  <a:lnTo>
                    <a:pt x="224" y="304"/>
                  </a:lnTo>
                  <a:lnTo>
                    <a:pt x="208" y="288"/>
                  </a:lnTo>
                  <a:lnTo>
                    <a:pt x="200" y="288"/>
                  </a:lnTo>
                  <a:lnTo>
                    <a:pt x="192" y="280"/>
                  </a:lnTo>
                  <a:lnTo>
                    <a:pt x="176" y="280"/>
                  </a:lnTo>
                  <a:lnTo>
                    <a:pt x="168" y="280"/>
                  </a:lnTo>
                  <a:lnTo>
                    <a:pt x="160" y="280"/>
                  </a:lnTo>
                  <a:lnTo>
                    <a:pt x="144" y="280"/>
                  </a:lnTo>
                  <a:lnTo>
                    <a:pt x="136" y="280"/>
                  </a:lnTo>
                  <a:lnTo>
                    <a:pt x="128" y="280"/>
                  </a:lnTo>
                  <a:lnTo>
                    <a:pt x="112" y="280"/>
                  </a:lnTo>
                  <a:lnTo>
                    <a:pt x="104" y="280"/>
                  </a:lnTo>
                  <a:lnTo>
                    <a:pt x="88" y="280"/>
                  </a:lnTo>
                  <a:lnTo>
                    <a:pt x="72" y="280"/>
                  </a:lnTo>
                  <a:lnTo>
                    <a:pt x="56" y="272"/>
                  </a:lnTo>
                  <a:lnTo>
                    <a:pt x="40" y="272"/>
                  </a:lnTo>
                  <a:lnTo>
                    <a:pt x="32" y="272"/>
                  </a:lnTo>
                  <a:lnTo>
                    <a:pt x="24" y="272"/>
                  </a:lnTo>
                  <a:lnTo>
                    <a:pt x="24" y="256"/>
                  </a:lnTo>
                  <a:lnTo>
                    <a:pt x="24" y="248"/>
                  </a:lnTo>
                  <a:lnTo>
                    <a:pt x="24" y="240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427" name="Freeform 11">
              <a:extLst>
                <a:ext uri="{FF2B5EF4-FFF2-40B4-BE49-F238E27FC236}">
                  <a16:creationId xmlns:a16="http://schemas.microsoft.com/office/drawing/2014/main" id="{CBD51452-2605-A98B-659F-905ECA2A7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2024"/>
              <a:ext cx="561" cy="265"/>
            </a:xfrm>
            <a:custGeom>
              <a:avLst/>
              <a:gdLst>
                <a:gd name="T0" fmla="*/ 16 w 561"/>
                <a:gd name="T1" fmla="*/ 96 h 265"/>
                <a:gd name="T2" fmla="*/ 48 w 561"/>
                <a:gd name="T3" fmla="*/ 88 h 265"/>
                <a:gd name="T4" fmla="*/ 88 w 561"/>
                <a:gd name="T5" fmla="*/ 56 h 265"/>
                <a:gd name="T6" fmla="*/ 112 w 561"/>
                <a:gd name="T7" fmla="*/ 32 h 265"/>
                <a:gd name="T8" fmla="*/ 152 w 561"/>
                <a:gd name="T9" fmla="*/ 24 h 265"/>
                <a:gd name="T10" fmla="*/ 168 w 561"/>
                <a:gd name="T11" fmla="*/ 16 h 265"/>
                <a:gd name="T12" fmla="*/ 192 w 561"/>
                <a:gd name="T13" fmla="*/ 0 h 265"/>
                <a:gd name="T14" fmla="*/ 216 w 561"/>
                <a:gd name="T15" fmla="*/ 0 h 265"/>
                <a:gd name="T16" fmla="*/ 248 w 561"/>
                <a:gd name="T17" fmla="*/ 16 h 265"/>
                <a:gd name="T18" fmla="*/ 280 w 561"/>
                <a:gd name="T19" fmla="*/ 32 h 265"/>
                <a:gd name="T20" fmla="*/ 296 w 561"/>
                <a:gd name="T21" fmla="*/ 48 h 265"/>
                <a:gd name="T22" fmla="*/ 320 w 561"/>
                <a:gd name="T23" fmla="*/ 56 h 265"/>
                <a:gd name="T24" fmla="*/ 336 w 561"/>
                <a:gd name="T25" fmla="*/ 64 h 265"/>
                <a:gd name="T26" fmla="*/ 368 w 561"/>
                <a:gd name="T27" fmla="*/ 88 h 265"/>
                <a:gd name="T28" fmla="*/ 400 w 561"/>
                <a:gd name="T29" fmla="*/ 96 h 265"/>
                <a:gd name="T30" fmla="*/ 448 w 561"/>
                <a:gd name="T31" fmla="*/ 112 h 265"/>
                <a:gd name="T32" fmla="*/ 472 w 561"/>
                <a:gd name="T33" fmla="*/ 120 h 265"/>
                <a:gd name="T34" fmla="*/ 504 w 561"/>
                <a:gd name="T35" fmla="*/ 128 h 265"/>
                <a:gd name="T36" fmla="*/ 536 w 561"/>
                <a:gd name="T37" fmla="*/ 152 h 265"/>
                <a:gd name="T38" fmla="*/ 552 w 561"/>
                <a:gd name="T39" fmla="*/ 160 h 265"/>
                <a:gd name="T40" fmla="*/ 552 w 561"/>
                <a:gd name="T41" fmla="*/ 184 h 265"/>
                <a:gd name="T42" fmla="*/ 528 w 561"/>
                <a:gd name="T43" fmla="*/ 200 h 265"/>
                <a:gd name="T44" fmla="*/ 488 w 561"/>
                <a:gd name="T45" fmla="*/ 224 h 265"/>
                <a:gd name="T46" fmla="*/ 464 w 561"/>
                <a:gd name="T47" fmla="*/ 232 h 265"/>
                <a:gd name="T48" fmla="*/ 456 w 561"/>
                <a:gd name="T49" fmla="*/ 248 h 265"/>
                <a:gd name="T50" fmla="*/ 432 w 561"/>
                <a:gd name="T51" fmla="*/ 256 h 265"/>
                <a:gd name="T52" fmla="*/ 416 w 561"/>
                <a:gd name="T53" fmla="*/ 264 h 265"/>
                <a:gd name="T54" fmla="*/ 384 w 561"/>
                <a:gd name="T55" fmla="*/ 256 h 265"/>
                <a:gd name="T56" fmla="*/ 368 w 561"/>
                <a:gd name="T57" fmla="*/ 232 h 265"/>
                <a:gd name="T58" fmla="*/ 352 w 561"/>
                <a:gd name="T59" fmla="*/ 216 h 265"/>
                <a:gd name="T60" fmla="*/ 296 w 561"/>
                <a:gd name="T61" fmla="*/ 192 h 265"/>
                <a:gd name="T62" fmla="*/ 280 w 561"/>
                <a:gd name="T63" fmla="*/ 184 h 265"/>
                <a:gd name="T64" fmla="*/ 248 w 561"/>
                <a:gd name="T65" fmla="*/ 168 h 265"/>
                <a:gd name="T66" fmla="*/ 192 w 561"/>
                <a:gd name="T67" fmla="*/ 168 h 265"/>
                <a:gd name="T68" fmla="*/ 168 w 561"/>
                <a:gd name="T69" fmla="*/ 168 h 265"/>
                <a:gd name="T70" fmla="*/ 152 w 561"/>
                <a:gd name="T71" fmla="*/ 168 h 265"/>
                <a:gd name="T72" fmla="*/ 128 w 561"/>
                <a:gd name="T73" fmla="*/ 160 h 265"/>
                <a:gd name="T74" fmla="*/ 112 w 561"/>
                <a:gd name="T75" fmla="*/ 160 h 265"/>
                <a:gd name="T76" fmla="*/ 88 w 561"/>
                <a:gd name="T77" fmla="*/ 160 h 265"/>
                <a:gd name="T78" fmla="*/ 64 w 561"/>
                <a:gd name="T79" fmla="*/ 152 h 265"/>
                <a:gd name="T80" fmla="*/ 48 w 561"/>
                <a:gd name="T81" fmla="*/ 144 h 265"/>
                <a:gd name="T82" fmla="*/ 24 w 561"/>
                <a:gd name="T83" fmla="*/ 128 h 265"/>
                <a:gd name="T84" fmla="*/ 0 w 561"/>
                <a:gd name="T85" fmla="*/ 120 h 2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1"/>
                <a:gd name="T130" fmla="*/ 0 h 265"/>
                <a:gd name="T131" fmla="*/ 561 w 561"/>
                <a:gd name="T132" fmla="*/ 265 h 2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1" h="265">
                  <a:moveTo>
                    <a:pt x="0" y="112"/>
                  </a:moveTo>
                  <a:lnTo>
                    <a:pt x="16" y="96"/>
                  </a:lnTo>
                  <a:lnTo>
                    <a:pt x="32" y="96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12" y="32"/>
                  </a:lnTo>
                  <a:lnTo>
                    <a:pt x="136" y="24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8" y="16"/>
                  </a:lnTo>
                  <a:lnTo>
                    <a:pt x="264" y="24"/>
                  </a:lnTo>
                  <a:lnTo>
                    <a:pt x="280" y="32"/>
                  </a:lnTo>
                  <a:lnTo>
                    <a:pt x="288" y="48"/>
                  </a:lnTo>
                  <a:lnTo>
                    <a:pt x="296" y="48"/>
                  </a:lnTo>
                  <a:lnTo>
                    <a:pt x="304" y="56"/>
                  </a:lnTo>
                  <a:lnTo>
                    <a:pt x="320" y="56"/>
                  </a:lnTo>
                  <a:lnTo>
                    <a:pt x="328" y="64"/>
                  </a:lnTo>
                  <a:lnTo>
                    <a:pt x="336" y="64"/>
                  </a:lnTo>
                  <a:lnTo>
                    <a:pt x="360" y="80"/>
                  </a:lnTo>
                  <a:lnTo>
                    <a:pt x="368" y="88"/>
                  </a:lnTo>
                  <a:lnTo>
                    <a:pt x="392" y="96"/>
                  </a:lnTo>
                  <a:lnTo>
                    <a:pt x="400" y="96"/>
                  </a:lnTo>
                  <a:lnTo>
                    <a:pt x="424" y="112"/>
                  </a:lnTo>
                  <a:lnTo>
                    <a:pt x="448" y="112"/>
                  </a:lnTo>
                  <a:lnTo>
                    <a:pt x="448" y="120"/>
                  </a:lnTo>
                  <a:lnTo>
                    <a:pt x="472" y="120"/>
                  </a:lnTo>
                  <a:lnTo>
                    <a:pt x="488" y="128"/>
                  </a:lnTo>
                  <a:lnTo>
                    <a:pt x="504" y="128"/>
                  </a:lnTo>
                  <a:lnTo>
                    <a:pt x="528" y="144"/>
                  </a:lnTo>
                  <a:lnTo>
                    <a:pt x="536" y="152"/>
                  </a:lnTo>
                  <a:lnTo>
                    <a:pt x="552" y="152"/>
                  </a:lnTo>
                  <a:lnTo>
                    <a:pt x="552" y="160"/>
                  </a:lnTo>
                  <a:lnTo>
                    <a:pt x="560" y="168"/>
                  </a:lnTo>
                  <a:lnTo>
                    <a:pt x="552" y="184"/>
                  </a:lnTo>
                  <a:lnTo>
                    <a:pt x="536" y="192"/>
                  </a:lnTo>
                  <a:lnTo>
                    <a:pt x="528" y="200"/>
                  </a:lnTo>
                  <a:lnTo>
                    <a:pt x="504" y="216"/>
                  </a:lnTo>
                  <a:lnTo>
                    <a:pt x="488" y="224"/>
                  </a:lnTo>
                  <a:lnTo>
                    <a:pt x="472" y="224"/>
                  </a:lnTo>
                  <a:lnTo>
                    <a:pt x="464" y="232"/>
                  </a:lnTo>
                  <a:lnTo>
                    <a:pt x="464" y="248"/>
                  </a:lnTo>
                  <a:lnTo>
                    <a:pt x="456" y="248"/>
                  </a:lnTo>
                  <a:lnTo>
                    <a:pt x="448" y="256"/>
                  </a:lnTo>
                  <a:lnTo>
                    <a:pt x="432" y="256"/>
                  </a:lnTo>
                  <a:lnTo>
                    <a:pt x="424" y="264"/>
                  </a:lnTo>
                  <a:lnTo>
                    <a:pt x="416" y="264"/>
                  </a:lnTo>
                  <a:lnTo>
                    <a:pt x="392" y="256"/>
                  </a:lnTo>
                  <a:lnTo>
                    <a:pt x="384" y="256"/>
                  </a:lnTo>
                  <a:lnTo>
                    <a:pt x="384" y="248"/>
                  </a:lnTo>
                  <a:lnTo>
                    <a:pt x="368" y="232"/>
                  </a:lnTo>
                  <a:lnTo>
                    <a:pt x="352" y="224"/>
                  </a:lnTo>
                  <a:lnTo>
                    <a:pt x="352" y="216"/>
                  </a:lnTo>
                  <a:lnTo>
                    <a:pt x="320" y="200"/>
                  </a:lnTo>
                  <a:lnTo>
                    <a:pt x="296" y="192"/>
                  </a:lnTo>
                  <a:lnTo>
                    <a:pt x="288" y="184"/>
                  </a:lnTo>
                  <a:lnTo>
                    <a:pt x="280" y="184"/>
                  </a:lnTo>
                  <a:lnTo>
                    <a:pt x="264" y="184"/>
                  </a:lnTo>
                  <a:lnTo>
                    <a:pt x="248" y="168"/>
                  </a:lnTo>
                  <a:lnTo>
                    <a:pt x="224" y="168"/>
                  </a:lnTo>
                  <a:lnTo>
                    <a:pt x="192" y="168"/>
                  </a:lnTo>
                  <a:lnTo>
                    <a:pt x="184" y="168"/>
                  </a:lnTo>
                  <a:lnTo>
                    <a:pt x="168" y="168"/>
                  </a:lnTo>
                  <a:lnTo>
                    <a:pt x="160" y="168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28" y="160"/>
                  </a:lnTo>
                  <a:lnTo>
                    <a:pt x="120" y="160"/>
                  </a:lnTo>
                  <a:lnTo>
                    <a:pt x="112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52"/>
                  </a:lnTo>
                  <a:lnTo>
                    <a:pt x="64" y="152"/>
                  </a:lnTo>
                  <a:lnTo>
                    <a:pt x="56" y="144"/>
                  </a:lnTo>
                  <a:lnTo>
                    <a:pt x="48" y="144"/>
                  </a:lnTo>
                  <a:lnTo>
                    <a:pt x="32" y="144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0" y="120"/>
                  </a:lnTo>
                  <a:lnTo>
                    <a:pt x="0" y="112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428" name="Freeform 12">
              <a:extLst>
                <a:ext uri="{FF2B5EF4-FFF2-40B4-BE49-F238E27FC236}">
                  <a16:creationId xmlns:a16="http://schemas.microsoft.com/office/drawing/2014/main" id="{9715707B-CCFE-D89A-FBAF-B5E2BCA65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280"/>
              <a:ext cx="449" cy="201"/>
            </a:xfrm>
            <a:custGeom>
              <a:avLst/>
              <a:gdLst>
                <a:gd name="T0" fmla="*/ 40 w 449"/>
                <a:gd name="T1" fmla="*/ 8 h 201"/>
                <a:gd name="T2" fmla="*/ 64 w 449"/>
                <a:gd name="T3" fmla="*/ 8 h 201"/>
                <a:gd name="T4" fmla="*/ 80 w 449"/>
                <a:gd name="T5" fmla="*/ 0 h 201"/>
                <a:gd name="T6" fmla="*/ 128 w 449"/>
                <a:gd name="T7" fmla="*/ 0 h 201"/>
                <a:gd name="T8" fmla="*/ 176 w 449"/>
                <a:gd name="T9" fmla="*/ 0 h 201"/>
                <a:gd name="T10" fmla="*/ 232 w 449"/>
                <a:gd name="T11" fmla="*/ 24 h 201"/>
                <a:gd name="T12" fmla="*/ 264 w 449"/>
                <a:gd name="T13" fmla="*/ 32 h 201"/>
                <a:gd name="T14" fmla="*/ 304 w 449"/>
                <a:gd name="T15" fmla="*/ 64 h 201"/>
                <a:gd name="T16" fmla="*/ 344 w 449"/>
                <a:gd name="T17" fmla="*/ 72 h 201"/>
                <a:gd name="T18" fmla="*/ 376 w 449"/>
                <a:gd name="T19" fmla="*/ 96 h 201"/>
                <a:gd name="T20" fmla="*/ 400 w 449"/>
                <a:gd name="T21" fmla="*/ 104 h 201"/>
                <a:gd name="T22" fmla="*/ 416 w 449"/>
                <a:gd name="T23" fmla="*/ 112 h 201"/>
                <a:gd name="T24" fmla="*/ 432 w 449"/>
                <a:gd name="T25" fmla="*/ 128 h 201"/>
                <a:gd name="T26" fmla="*/ 448 w 449"/>
                <a:gd name="T27" fmla="*/ 136 h 201"/>
                <a:gd name="T28" fmla="*/ 448 w 449"/>
                <a:gd name="T29" fmla="*/ 160 h 201"/>
                <a:gd name="T30" fmla="*/ 440 w 449"/>
                <a:gd name="T31" fmla="*/ 168 h 201"/>
                <a:gd name="T32" fmla="*/ 416 w 449"/>
                <a:gd name="T33" fmla="*/ 176 h 201"/>
                <a:gd name="T34" fmla="*/ 392 w 449"/>
                <a:gd name="T35" fmla="*/ 192 h 201"/>
                <a:gd name="T36" fmla="*/ 360 w 449"/>
                <a:gd name="T37" fmla="*/ 200 h 201"/>
                <a:gd name="T38" fmla="*/ 336 w 449"/>
                <a:gd name="T39" fmla="*/ 200 h 201"/>
                <a:gd name="T40" fmla="*/ 312 w 449"/>
                <a:gd name="T41" fmla="*/ 200 h 201"/>
                <a:gd name="T42" fmla="*/ 296 w 449"/>
                <a:gd name="T43" fmla="*/ 176 h 201"/>
                <a:gd name="T44" fmla="*/ 272 w 449"/>
                <a:gd name="T45" fmla="*/ 168 h 201"/>
                <a:gd name="T46" fmla="*/ 264 w 449"/>
                <a:gd name="T47" fmla="*/ 160 h 201"/>
                <a:gd name="T48" fmla="*/ 240 w 449"/>
                <a:gd name="T49" fmla="*/ 144 h 201"/>
                <a:gd name="T50" fmla="*/ 208 w 449"/>
                <a:gd name="T51" fmla="*/ 136 h 201"/>
                <a:gd name="T52" fmla="*/ 192 w 449"/>
                <a:gd name="T53" fmla="*/ 112 h 201"/>
                <a:gd name="T54" fmla="*/ 168 w 449"/>
                <a:gd name="T55" fmla="*/ 104 h 201"/>
                <a:gd name="T56" fmla="*/ 144 w 449"/>
                <a:gd name="T57" fmla="*/ 96 h 201"/>
                <a:gd name="T58" fmla="*/ 128 w 449"/>
                <a:gd name="T59" fmla="*/ 80 h 201"/>
                <a:gd name="T60" fmla="*/ 96 w 449"/>
                <a:gd name="T61" fmla="*/ 72 h 201"/>
                <a:gd name="T62" fmla="*/ 72 w 449"/>
                <a:gd name="T63" fmla="*/ 64 h 201"/>
                <a:gd name="T64" fmla="*/ 56 w 449"/>
                <a:gd name="T65" fmla="*/ 64 h 201"/>
                <a:gd name="T66" fmla="*/ 40 w 449"/>
                <a:gd name="T67" fmla="*/ 56 h 201"/>
                <a:gd name="T68" fmla="*/ 24 w 449"/>
                <a:gd name="T69" fmla="*/ 40 h 201"/>
                <a:gd name="T70" fmla="*/ 0 w 449"/>
                <a:gd name="T71" fmla="*/ 32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201"/>
                <a:gd name="T110" fmla="*/ 449 w 449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201">
                  <a:moveTo>
                    <a:pt x="24" y="32"/>
                  </a:moveTo>
                  <a:lnTo>
                    <a:pt x="40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32" y="24"/>
                  </a:lnTo>
                  <a:lnTo>
                    <a:pt x="240" y="24"/>
                  </a:lnTo>
                  <a:lnTo>
                    <a:pt x="264" y="32"/>
                  </a:lnTo>
                  <a:lnTo>
                    <a:pt x="296" y="56"/>
                  </a:lnTo>
                  <a:lnTo>
                    <a:pt x="304" y="64"/>
                  </a:lnTo>
                  <a:lnTo>
                    <a:pt x="328" y="64"/>
                  </a:lnTo>
                  <a:lnTo>
                    <a:pt x="344" y="72"/>
                  </a:lnTo>
                  <a:lnTo>
                    <a:pt x="360" y="72"/>
                  </a:lnTo>
                  <a:lnTo>
                    <a:pt x="376" y="96"/>
                  </a:lnTo>
                  <a:lnTo>
                    <a:pt x="392" y="96"/>
                  </a:lnTo>
                  <a:lnTo>
                    <a:pt x="400" y="104"/>
                  </a:lnTo>
                  <a:lnTo>
                    <a:pt x="408" y="104"/>
                  </a:lnTo>
                  <a:lnTo>
                    <a:pt x="416" y="112"/>
                  </a:lnTo>
                  <a:lnTo>
                    <a:pt x="432" y="112"/>
                  </a:lnTo>
                  <a:lnTo>
                    <a:pt x="432" y="128"/>
                  </a:lnTo>
                  <a:lnTo>
                    <a:pt x="440" y="136"/>
                  </a:lnTo>
                  <a:lnTo>
                    <a:pt x="448" y="136"/>
                  </a:lnTo>
                  <a:lnTo>
                    <a:pt x="448" y="144"/>
                  </a:lnTo>
                  <a:lnTo>
                    <a:pt x="448" y="160"/>
                  </a:lnTo>
                  <a:lnTo>
                    <a:pt x="440" y="160"/>
                  </a:lnTo>
                  <a:lnTo>
                    <a:pt x="440" y="168"/>
                  </a:lnTo>
                  <a:lnTo>
                    <a:pt x="432" y="176"/>
                  </a:lnTo>
                  <a:lnTo>
                    <a:pt x="416" y="176"/>
                  </a:lnTo>
                  <a:lnTo>
                    <a:pt x="408" y="192"/>
                  </a:lnTo>
                  <a:lnTo>
                    <a:pt x="392" y="192"/>
                  </a:lnTo>
                  <a:lnTo>
                    <a:pt x="368" y="200"/>
                  </a:lnTo>
                  <a:lnTo>
                    <a:pt x="360" y="200"/>
                  </a:lnTo>
                  <a:lnTo>
                    <a:pt x="344" y="200"/>
                  </a:lnTo>
                  <a:lnTo>
                    <a:pt x="336" y="200"/>
                  </a:lnTo>
                  <a:lnTo>
                    <a:pt x="328" y="200"/>
                  </a:lnTo>
                  <a:lnTo>
                    <a:pt x="312" y="200"/>
                  </a:lnTo>
                  <a:lnTo>
                    <a:pt x="304" y="192"/>
                  </a:lnTo>
                  <a:lnTo>
                    <a:pt x="296" y="176"/>
                  </a:lnTo>
                  <a:lnTo>
                    <a:pt x="280" y="176"/>
                  </a:lnTo>
                  <a:lnTo>
                    <a:pt x="272" y="168"/>
                  </a:lnTo>
                  <a:lnTo>
                    <a:pt x="264" y="168"/>
                  </a:lnTo>
                  <a:lnTo>
                    <a:pt x="264" y="160"/>
                  </a:lnTo>
                  <a:lnTo>
                    <a:pt x="248" y="144"/>
                  </a:lnTo>
                  <a:lnTo>
                    <a:pt x="240" y="144"/>
                  </a:lnTo>
                  <a:lnTo>
                    <a:pt x="224" y="144"/>
                  </a:lnTo>
                  <a:lnTo>
                    <a:pt x="208" y="136"/>
                  </a:lnTo>
                  <a:lnTo>
                    <a:pt x="200" y="128"/>
                  </a:lnTo>
                  <a:lnTo>
                    <a:pt x="192" y="112"/>
                  </a:lnTo>
                  <a:lnTo>
                    <a:pt x="176" y="112"/>
                  </a:lnTo>
                  <a:lnTo>
                    <a:pt x="168" y="104"/>
                  </a:lnTo>
                  <a:lnTo>
                    <a:pt x="160" y="104"/>
                  </a:lnTo>
                  <a:lnTo>
                    <a:pt x="144" y="96"/>
                  </a:lnTo>
                  <a:lnTo>
                    <a:pt x="136" y="96"/>
                  </a:lnTo>
                  <a:lnTo>
                    <a:pt x="128" y="80"/>
                  </a:lnTo>
                  <a:lnTo>
                    <a:pt x="104" y="80"/>
                  </a:lnTo>
                  <a:lnTo>
                    <a:pt x="96" y="72"/>
                  </a:lnTo>
                  <a:lnTo>
                    <a:pt x="80" y="72"/>
                  </a:lnTo>
                  <a:lnTo>
                    <a:pt x="72" y="64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32" y="56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0" y="32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429" name="Freeform 13">
              <a:extLst>
                <a:ext uri="{FF2B5EF4-FFF2-40B4-BE49-F238E27FC236}">
                  <a16:creationId xmlns:a16="http://schemas.microsoft.com/office/drawing/2014/main" id="{CFA4F5C7-CF39-6292-C249-A5DCD01A1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2544"/>
              <a:ext cx="505" cy="201"/>
            </a:xfrm>
            <a:custGeom>
              <a:avLst/>
              <a:gdLst>
                <a:gd name="T0" fmla="*/ 64 w 505"/>
                <a:gd name="T1" fmla="*/ 8 h 201"/>
                <a:gd name="T2" fmla="*/ 88 w 505"/>
                <a:gd name="T3" fmla="*/ 8 h 201"/>
                <a:gd name="T4" fmla="*/ 112 w 505"/>
                <a:gd name="T5" fmla="*/ 16 h 201"/>
                <a:gd name="T6" fmla="*/ 136 w 505"/>
                <a:gd name="T7" fmla="*/ 16 h 201"/>
                <a:gd name="T8" fmla="*/ 176 w 505"/>
                <a:gd name="T9" fmla="*/ 16 h 201"/>
                <a:gd name="T10" fmla="*/ 200 w 505"/>
                <a:gd name="T11" fmla="*/ 32 h 201"/>
                <a:gd name="T12" fmla="*/ 216 w 505"/>
                <a:gd name="T13" fmla="*/ 32 h 201"/>
                <a:gd name="T14" fmla="*/ 248 w 505"/>
                <a:gd name="T15" fmla="*/ 40 h 201"/>
                <a:gd name="T16" fmla="*/ 288 w 505"/>
                <a:gd name="T17" fmla="*/ 64 h 201"/>
                <a:gd name="T18" fmla="*/ 368 w 505"/>
                <a:gd name="T19" fmla="*/ 80 h 201"/>
                <a:gd name="T20" fmla="*/ 416 w 505"/>
                <a:gd name="T21" fmla="*/ 96 h 201"/>
                <a:gd name="T22" fmla="*/ 480 w 505"/>
                <a:gd name="T23" fmla="*/ 112 h 201"/>
                <a:gd name="T24" fmla="*/ 504 w 505"/>
                <a:gd name="T25" fmla="*/ 128 h 201"/>
                <a:gd name="T26" fmla="*/ 488 w 505"/>
                <a:gd name="T27" fmla="*/ 136 h 201"/>
                <a:gd name="T28" fmla="*/ 480 w 505"/>
                <a:gd name="T29" fmla="*/ 144 h 201"/>
                <a:gd name="T30" fmla="*/ 472 w 505"/>
                <a:gd name="T31" fmla="*/ 168 h 201"/>
                <a:gd name="T32" fmla="*/ 440 w 505"/>
                <a:gd name="T33" fmla="*/ 168 h 201"/>
                <a:gd name="T34" fmla="*/ 424 w 505"/>
                <a:gd name="T35" fmla="*/ 176 h 201"/>
                <a:gd name="T36" fmla="*/ 408 w 505"/>
                <a:gd name="T37" fmla="*/ 184 h 201"/>
                <a:gd name="T38" fmla="*/ 400 w 505"/>
                <a:gd name="T39" fmla="*/ 200 h 201"/>
                <a:gd name="T40" fmla="*/ 376 w 505"/>
                <a:gd name="T41" fmla="*/ 200 h 201"/>
                <a:gd name="T42" fmla="*/ 352 w 505"/>
                <a:gd name="T43" fmla="*/ 200 h 201"/>
                <a:gd name="T44" fmla="*/ 336 w 505"/>
                <a:gd name="T45" fmla="*/ 184 h 201"/>
                <a:gd name="T46" fmla="*/ 312 w 505"/>
                <a:gd name="T47" fmla="*/ 176 h 201"/>
                <a:gd name="T48" fmla="*/ 288 w 505"/>
                <a:gd name="T49" fmla="*/ 168 h 201"/>
                <a:gd name="T50" fmla="*/ 272 w 505"/>
                <a:gd name="T51" fmla="*/ 152 h 201"/>
                <a:gd name="T52" fmla="*/ 240 w 505"/>
                <a:gd name="T53" fmla="*/ 152 h 201"/>
                <a:gd name="T54" fmla="*/ 208 w 505"/>
                <a:gd name="T55" fmla="*/ 144 h 201"/>
                <a:gd name="T56" fmla="*/ 184 w 505"/>
                <a:gd name="T57" fmla="*/ 144 h 201"/>
                <a:gd name="T58" fmla="*/ 168 w 505"/>
                <a:gd name="T59" fmla="*/ 136 h 201"/>
                <a:gd name="T60" fmla="*/ 144 w 505"/>
                <a:gd name="T61" fmla="*/ 136 h 201"/>
                <a:gd name="T62" fmla="*/ 112 w 505"/>
                <a:gd name="T63" fmla="*/ 136 h 201"/>
                <a:gd name="T64" fmla="*/ 88 w 505"/>
                <a:gd name="T65" fmla="*/ 128 h 201"/>
                <a:gd name="T66" fmla="*/ 80 w 505"/>
                <a:gd name="T67" fmla="*/ 112 h 201"/>
                <a:gd name="T68" fmla="*/ 64 w 505"/>
                <a:gd name="T69" fmla="*/ 112 h 201"/>
                <a:gd name="T70" fmla="*/ 40 w 505"/>
                <a:gd name="T71" fmla="*/ 112 h 201"/>
                <a:gd name="T72" fmla="*/ 32 w 505"/>
                <a:gd name="T73" fmla="*/ 104 h 201"/>
                <a:gd name="T74" fmla="*/ 16 w 505"/>
                <a:gd name="T75" fmla="*/ 80 h 201"/>
                <a:gd name="T76" fmla="*/ 8 w 505"/>
                <a:gd name="T77" fmla="*/ 72 h 201"/>
                <a:gd name="T78" fmla="*/ 0 w 505"/>
                <a:gd name="T79" fmla="*/ 48 h 201"/>
                <a:gd name="T80" fmla="*/ 16 w 505"/>
                <a:gd name="T81" fmla="*/ 32 h 201"/>
                <a:gd name="T82" fmla="*/ 32 w 505"/>
                <a:gd name="T83" fmla="*/ 16 h 201"/>
                <a:gd name="T84" fmla="*/ 40 w 505"/>
                <a:gd name="T85" fmla="*/ 8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5"/>
                <a:gd name="T130" fmla="*/ 0 h 201"/>
                <a:gd name="T131" fmla="*/ 505 w 505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5" h="201">
                  <a:moveTo>
                    <a:pt x="48" y="0"/>
                  </a:moveTo>
                  <a:lnTo>
                    <a:pt x="64" y="8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76" y="16"/>
                  </a:lnTo>
                  <a:lnTo>
                    <a:pt x="184" y="32"/>
                  </a:lnTo>
                  <a:lnTo>
                    <a:pt x="200" y="32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32" y="32"/>
                  </a:lnTo>
                  <a:lnTo>
                    <a:pt x="248" y="40"/>
                  </a:lnTo>
                  <a:lnTo>
                    <a:pt x="272" y="48"/>
                  </a:lnTo>
                  <a:lnTo>
                    <a:pt x="288" y="64"/>
                  </a:lnTo>
                  <a:lnTo>
                    <a:pt x="344" y="72"/>
                  </a:lnTo>
                  <a:lnTo>
                    <a:pt x="368" y="80"/>
                  </a:lnTo>
                  <a:lnTo>
                    <a:pt x="400" y="96"/>
                  </a:lnTo>
                  <a:lnTo>
                    <a:pt x="416" y="96"/>
                  </a:lnTo>
                  <a:lnTo>
                    <a:pt x="448" y="104"/>
                  </a:lnTo>
                  <a:lnTo>
                    <a:pt x="480" y="112"/>
                  </a:lnTo>
                  <a:lnTo>
                    <a:pt x="488" y="112"/>
                  </a:lnTo>
                  <a:lnTo>
                    <a:pt x="504" y="128"/>
                  </a:lnTo>
                  <a:lnTo>
                    <a:pt x="488" y="128"/>
                  </a:lnTo>
                  <a:lnTo>
                    <a:pt x="488" y="136"/>
                  </a:lnTo>
                  <a:lnTo>
                    <a:pt x="488" y="144"/>
                  </a:lnTo>
                  <a:lnTo>
                    <a:pt x="480" y="144"/>
                  </a:lnTo>
                  <a:lnTo>
                    <a:pt x="472" y="152"/>
                  </a:lnTo>
                  <a:lnTo>
                    <a:pt x="472" y="168"/>
                  </a:lnTo>
                  <a:lnTo>
                    <a:pt x="448" y="168"/>
                  </a:lnTo>
                  <a:lnTo>
                    <a:pt x="440" y="168"/>
                  </a:lnTo>
                  <a:lnTo>
                    <a:pt x="440" y="176"/>
                  </a:lnTo>
                  <a:lnTo>
                    <a:pt x="424" y="176"/>
                  </a:lnTo>
                  <a:lnTo>
                    <a:pt x="416" y="184"/>
                  </a:lnTo>
                  <a:lnTo>
                    <a:pt x="408" y="184"/>
                  </a:lnTo>
                  <a:lnTo>
                    <a:pt x="408" y="200"/>
                  </a:lnTo>
                  <a:lnTo>
                    <a:pt x="400" y="200"/>
                  </a:lnTo>
                  <a:lnTo>
                    <a:pt x="384" y="200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52" y="200"/>
                  </a:lnTo>
                  <a:lnTo>
                    <a:pt x="344" y="184"/>
                  </a:lnTo>
                  <a:lnTo>
                    <a:pt x="336" y="184"/>
                  </a:lnTo>
                  <a:lnTo>
                    <a:pt x="320" y="184"/>
                  </a:lnTo>
                  <a:lnTo>
                    <a:pt x="312" y="176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80" y="168"/>
                  </a:lnTo>
                  <a:lnTo>
                    <a:pt x="272" y="152"/>
                  </a:lnTo>
                  <a:lnTo>
                    <a:pt x="256" y="152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208" y="144"/>
                  </a:lnTo>
                  <a:lnTo>
                    <a:pt x="200" y="144"/>
                  </a:lnTo>
                  <a:lnTo>
                    <a:pt x="184" y="144"/>
                  </a:lnTo>
                  <a:lnTo>
                    <a:pt x="176" y="136"/>
                  </a:lnTo>
                  <a:lnTo>
                    <a:pt x="168" y="136"/>
                  </a:lnTo>
                  <a:lnTo>
                    <a:pt x="152" y="136"/>
                  </a:lnTo>
                  <a:lnTo>
                    <a:pt x="144" y="136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12" y="128"/>
                  </a:lnTo>
                  <a:lnTo>
                    <a:pt x="88" y="128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32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430" name="Freeform 14">
              <a:extLst>
                <a:ext uri="{FF2B5EF4-FFF2-40B4-BE49-F238E27FC236}">
                  <a16:creationId xmlns:a16="http://schemas.microsoft.com/office/drawing/2014/main" id="{C9D8565B-D1AA-C73A-FAC2-C011A1607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456"/>
              <a:ext cx="401" cy="225"/>
            </a:xfrm>
            <a:custGeom>
              <a:avLst/>
              <a:gdLst>
                <a:gd name="T0" fmla="*/ 400 w 401"/>
                <a:gd name="T1" fmla="*/ 88 h 225"/>
                <a:gd name="T2" fmla="*/ 384 w 401"/>
                <a:gd name="T3" fmla="*/ 120 h 225"/>
                <a:gd name="T4" fmla="*/ 368 w 401"/>
                <a:gd name="T5" fmla="*/ 152 h 225"/>
                <a:gd name="T6" fmla="*/ 360 w 401"/>
                <a:gd name="T7" fmla="*/ 168 h 225"/>
                <a:gd name="T8" fmla="*/ 344 w 401"/>
                <a:gd name="T9" fmla="*/ 192 h 225"/>
                <a:gd name="T10" fmla="*/ 336 w 401"/>
                <a:gd name="T11" fmla="*/ 200 h 225"/>
                <a:gd name="T12" fmla="*/ 304 w 401"/>
                <a:gd name="T13" fmla="*/ 224 h 225"/>
                <a:gd name="T14" fmla="*/ 280 w 401"/>
                <a:gd name="T15" fmla="*/ 224 h 225"/>
                <a:gd name="T16" fmla="*/ 248 w 401"/>
                <a:gd name="T17" fmla="*/ 216 h 225"/>
                <a:gd name="T18" fmla="*/ 216 w 401"/>
                <a:gd name="T19" fmla="*/ 192 h 225"/>
                <a:gd name="T20" fmla="*/ 200 w 401"/>
                <a:gd name="T21" fmla="*/ 192 h 225"/>
                <a:gd name="T22" fmla="*/ 168 w 401"/>
                <a:gd name="T23" fmla="*/ 192 h 225"/>
                <a:gd name="T24" fmla="*/ 112 w 401"/>
                <a:gd name="T25" fmla="*/ 184 h 225"/>
                <a:gd name="T26" fmla="*/ 96 w 401"/>
                <a:gd name="T27" fmla="*/ 184 h 225"/>
                <a:gd name="T28" fmla="*/ 72 w 401"/>
                <a:gd name="T29" fmla="*/ 184 h 225"/>
                <a:gd name="T30" fmla="*/ 48 w 401"/>
                <a:gd name="T31" fmla="*/ 184 h 225"/>
                <a:gd name="T32" fmla="*/ 32 w 401"/>
                <a:gd name="T33" fmla="*/ 184 h 225"/>
                <a:gd name="T34" fmla="*/ 8 w 401"/>
                <a:gd name="T35" fmla="*/ 160 h 225"/>
                <a:gd name="T36" fmla="*/ 0 w 401"/>
                <a:gd name="T37" fmla="*/ 136 h 225"/>
                <a:gd name="T38" fmla="*/ 0 w 401"/>
                <a:gd name="T39" fmla="*/ 120 h 225"/>
                <a:gd name="T40" fmla="*/ 0 w 401"/>
                <a:gd name="T41" fmla="*/ 96 h 225"/>
                <a:gd name="T42" fmla="*/ 0 w 401"/>
                <a:gd name="T43" fmla="*/ 72 h 225"/>
                <a:gd name="T44" fmla="*/ 8 w 401"/>
                <a:gd name="T45" fmla="*/ 56 h 225"/>
                <a:gd name="T46" fmla="*/ 8 w 401"/>
                <a:gd name="T47" fmla="*/ 32 h 225"/>
                <a:gd name="T48" fmla="*/ 32 w 401"/>
                <a:gd name="T49" fmla="*/ 24 h 225"/>
                <a:gd name="T50" fmla="*/ 40 w 401"/>
                <a:gd name="T51" fmla="*/ 0 h 225"/>
                <a:gd name="T52" fmla="*/ 64 w 401"/>
                <a:gd name="T53" fmla="*/ 0 h 225"/>
                <a:gd name="T54" fmla="*/ 80 w 401"/>
                <a:gd name="T55" fmla="*/ 0 h 225"/>
                <a:gd name="T56" fmla="*/ 96 w 401"/>
                <a:gd name="T57" fmla="*/ 16 h 225"/>
                <a:gd name="T58" fmla="*/ 112 w 401"/>
                <a:gd name="T59" fmla="*/ 24 h 225"/>
                <a:gd name="T60" fmla="*/ 160 w 401"/>
                <a:gd name="T61" fmla="*/ 32 h 225"/>
                <a:gd name="T62" fmla="*/ 200 w 401"/>
                <a:gd name="T63" fmla="*/ 32 h 225"/>
                <a:gd name="T64" fmla="*/ 216 w 401"/>
                <a:gd name="T65" fmla="*/ 32 h 225"/>
                <a:gd name="T66" fmla="*/ 248 w 401"/>
                <a:gd name="T67" fmla="*/ 32 h 225"/>
                <a:gd name="T68" fmla="*/ 272 w 401"/>
                <a:gd name="T69" fmla="*/ 48 h 225"/>
                <a:gd name="T70" fmla="*/ 296 w 401"/>
                <a:gd name="T71" fmla="*/ 48 h 225"/>
                <a:gd name="T72" fmla="*/ 312 w 401"/>
                <a:gd name="T73" fmla="*/ 48 h 225"/>
                <a:gd name="T74" fmla="*/ 344 w 401"/>
                <a:gd name="T75" fmla="*/ 56 h 225"/>
                <a:gd name="T76" fmla="*/ 368 w 401"/>
                <a:gd name="T77" fmla="*/ 56 h 225"/>
                <a:gd name="T78" fmla="*/ 384 w 401"/>
                <a:gd name="T79" fmla="*/ 56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1"/>
                <a:gd name="T121" fmla="*/ 0 h 225"/>
                <a:gd name="T122" fmla="*/ 401 w 401"/>
                <a:gd name="T123" fmla="*/ 225 h 2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1" h="225">
                  <a:moveTo>
                    <a:pt x="400" y="72"/>
                  </a:moveTo>
                  <a:lnTo>
                    <a:pt x="400" y="88"/>
                  </a:lnTo>
                  <a:lnTo>
                    <a:pt x="400" y="96"/>
                  </a:lnTo>
                  <a:lnTo>
                    <a:pt x="384" y="120"/>
                  </a:lnTo>
                  <a:lnTo>
                    <a:pt x="376" y="136"/>
                  </a:lnTo>
                  <a:lnTo>
                    <a:pt x="368" y="152"/>
                  </a:lnTo>
                  <a:lnTo>
                    <a:pt x="360" y="160"/>
                  </a:lnTo>
                  <a:lnTo>
                    <a:pt x="360" y="168"/>
                  </a:lnTo>
                  <a:lnTo>
                    <a:pt x="344" y="184"/>
                  </a:lnTo>
                  <a:lnTo>
                    <a:pt x="344" y="192"/>
                  </a:lnTo>
                  <a:lnTo>
                    <a:pt x="344" y="200"/>
                  </a:lnTo>
                  <a:lnTo>
                    <a:pt x="336" y="200"/>
                  </a:lnTo>
                  <a:lnTo>
                    <a:pt x="328" y="216"/>
                  </a:lnTo>
                  <a:lnTo>
                    <a:pt x="304" y="224"/>
                  </a:lnTo>
                  <a:lnTo>
                    <a:pt x="296" y="224"/>
                  </a:lnTo>
                  <a:lnTo>
                    <a:pt x="280" y="224"/>
                  </a:lnTo>
                  <a:lnTo>
                    <a:pt x="272" y="216"/>
                  </a:lnTo>
                  <a:lnTo>
                    <a:pt x="248" y="216"/>
                  </a:lnTo>
                  <a:lnTo>
                    <a:pt x="240" y="200"/>
                  </a:lnTo>
                  <a:lnTo>
                    <a:pt x="216" y="192"/>
                  </a:lnTo>
                  <a:lnTo>
                    <a:pt x="208" y="192"/>
                  </a:lnTo>
                  <a:lnTo>
                    <a:pt x="200" y="192"/>
                  </a:lnTo>
                  <a:lnTo>
                    <a:pt x="192" y="192"/>
                  </a:lnTo>
                  <a:lnTo>
                    <a:pt x="168" y="192"/>
                  </a:lnTo>
                  <a:lnTo>
                    <a:pt x="136" y="192"/>
                  </a:lnTo>
                  <a:lnTo>
                    <a:pt x="112" y="184"/>
                  </a:lnTo>
                  <a:lnTo>
                    <a:pt x="104" y="184"/>
                  </a:lnTo>
                  <a:lnTo>
                    <a:pt x="96" y="184"/>
                  </a:lnTo>
                  <a:lnTo>
                    <a:pt x="80" y="184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48" y="184"/>
                  </a:lnTo>
                  <a:lnTo>
                    <a:pt x="40" y="184"/>
                  </a:lnTo>
                  <a:lnTo>
                    <a:pt x="32" y="184"/>
                  </a:lnTo>
                  <a:lnTo>
                    <a:pt x="24" y="168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36" y="24"/>
                  </a:lnTo>
                  <a:lnTo>
                    <a:pt x="160" y="32"/>
                  </a:lnTo>
                  <a:lnTo>
                    <a:pt x="192" y="32"/>
                  </a:lnTo>
                  <a:lnTo>
                    <a:pt x="200" y="32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40" y="32"/>
                  </a:lnTo>
                  <a:lnTo>
                    <a:pt x="248" y="32"/>
                  </a:lnTo>
                  <a:lnTo>
                    <a:pt x="264" y="32"/>
                  </a:lnTo>
                  <a:lnTo>
                    <a:pt x="272" y="48"/>
                  </a:lnTo>
                  <a:lnTo>
                    <a:pt x="280" y="48"/>
                  </a:lnTo>
                  <a:lnTo>
                    <a:pt x="296" y="48"/>
                  </a:lnTo>
                  <a:lnTo>
                    <a:pt x="304" y="48"/>
                  </a:lnTo>
                  <a:lnTo>
                    <a:pt x="312" y="48"/>
                  </a:lnTo>
                  <a:lnTo>
                    <a:pt x="336" y="56"/>
                  </a:lnTo>
                  <a:lnTo>
                    <a:pt x="344" y="56"/>
                  </a:lnTo>
                  <a:lnTo>
                    <a:pt x="360" y="56"/>
                  </a:lnTo>
                  <a:lnTo>
                    <a:pt x="368" y="56"/>
                  </a:lnTo>
                  <a:lnTo>
                    <a:pt x="376" y="56"/>
                  </a:lnTo>
                  <a:lnTo>
                    <a:pt x="384" y="56"/>
                  </a:lnTo>
                  <a:lnTo>
                    <a:pt x="384" y="64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431" name="Freeform 15">
              <a:extLst>
                <a:ext uri="{FF2B5EF4-FFF2-40B4-BE49-F238E27FC236}">
                  <a16:creationId xmlns:a16="http://schemas.microsoft.com/office/drawing/2014/main" id="{54848DD3-A6FB-1272-3DF8-BC71D4D21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384"/>
              <a:ext cx="433" cy="225"/>
            </a:xfrm>
            <a:custGeom>
              <a:avLst/>
              <a:gdLst>
                <a:gd name="T0" fmla="*/ 432 w 433"/>
                <a:gd name="T1" fmla="*/ 72 h 225"/>
                <a:gd name="T2" fmla="*/ 432 w 433"/>
                <a:gd name="T3" fmla="*/ 96 h 225"/>
                <a:gd name="T4" fmla="*/ 408 w 433"/>
                <a:gd name="T5" fmla="*/ 120 h 225"/>
                <a:gd name="T6" fmla="*/ 400 w 433"/>
                <a:gd name="T7" fmla="*/ 136 h 225"/>
                <a:gd name="T8" fmla="*/ 392 w 433"/>
                <a:gd name="T9" fmla="*/ 160 h 225"/>
                <a:gd name="T10" fmla="*/ 376 w 433"/>
                <a:gd name="T11" fmla="*/ 192 h 225"/>
                <a:gd name="T12" fmla="*/ 368 w 433"/>
                <a:gd name="T13" fmla="*/ 200 h 225"/>
                <a:gd name="T14" fmla="*/ 360 w 433"/>
                <a:gd name="T15" fmla="*/ 208 h 225"/>
                <a:gd name="T16" fmla="*/ 336 w 433"/>
                <a:gd name="T17" fmla="*/ 224 h 225"/>
                <a:gd name="T18" fmla="*/ 320 w 433"/>
                <a:gd name="T19" fmla="*/ 224 h 225"/>
                <a:gd name="T20" fmla="*/ 296 w 433"/>
                <a:gd name="T21" fmla="*/ 208 h 225"/>
                <a:gd name="T22" fmla="*/ 264 w 433"/>
                <a:gd name="T23" fmla="*/ 208 h 225"/>
                <a:gd name="T24" fmla="*/ 240 w 433"/>
                <a:gd name="T25" fmla="*/ 200 h 225"/>
                <a:gd name="T26" fmla="*/ 224 w 433"/>
                <a:gd name="T27" fmla="*/ 200 h 225"/>
                <a:gd name="T28" fmla="*/ 200 w 433"/>
                <a:gd name="T29" fmla="*/ 192 h 225"/>
                <a:gd name="T30" fmla="*/ 176 w 433"/>
                <a:gd name="T31" fmla="*/ 192 h 225"/>
                <a:gd name="T32" fmla="*/ 160 w 433"/>
                <a:gd name="T33" fmla="*/ 192 h 225"/>
                <a:gd name="T34" fmla="*/ 136 w 433"/>
                <a:gd name="T35" fmla="*/ 192 h 225"/>
                <a:gd name="T36" fmla="*/ 104 w 433"/>
                <a:gd name="T37" fmla="*/ 192 h 225"/>
                <a:gd name="T38" fmla="*/ 88 w 433"/>
                <a:gd name="T39" fmla="*/ 192 h 225"/>
                <a:gd name="T40" fmla="*/ 64 w 433"/>
                <a:gd name="T41" fmla="*/ 192 h 225"/>
                <a:gd name="T42" fmla="*/ 56 w 433"/>
                <a:gd name="T43" fmla="*/ 200 h 225"/>
                <a:gd name="T44" fmla="*/ 32 w 433"/>
                <a:gd name="T45" fmla="*/ 200 h 225"/>
                <a:gd name="T46" fmla="*/ 8 w 433"/>
                <a:gd name="T47" fmla="*/ 208 h 225"/>
                <a:gd name="T48" fmla="*/ 8 w 433"/>
                <a:gd name="T49" fmla="*/ 192 h 225"/>
                <a:gd name="T50" fmla="*/ 0 w 433"/>
                <a:gd name="T51" fmla="*/ 176 h 225"/>
                <a:gd name="T52" fmla="*/ 0 w 433"/>
                <a:gd name="T53" fmla="*/ 160 h 225"/>
                <a:gd name="T54" fmla="*/ 0 w 433"/>
                <a:gd name="T55" fmla="*/ 136 h 225"/>
                <a:gd name="T56" fmla="*/ 24 w 433"/>
                <a:gd name="T57" fmla="*/ 120 h 225"/>
                <a:gd name="T58" fmla="*/ 32 w 433"/>
                <a:gd name="T59" fmla="*/ 96 h 225"/>
                <a:gd name="T60" fmla="*/ 40 w 433"/>
                <a:gd name="T61" fmla="*/ 64 h 225"/>
                <a:gd name="T62" fmla="*/ 56 w 433"/>
                <a:gd name="T63" fmla="*/ 40 h 225"/>
                <a:gd name="T64" fmla="*/ 64 w 433"/>
                <a:gd name="T65" fmla="*/ 24 h 225"/>
                <a:gd name="T66" fmla="*/ 64 w 433"/>
                <a:gd name="T67" fmla="*/ 0 h 225"/>
                <a:gd name="T68" fmla="*/ 88 w 433"/>
                <a:gd name="T69" fmla="*/ 0 h 225"/>
                <a:gd name="T70" fmla="*/ 104 w 433"/>
                <a:gd name="T71" fmla="*/ 0 h 225"/>
                <a:gd name="T72" fmla="*/ 128 w 433"/>
                <a:gd name="T73" fmla="*/ 8 h 225"/>
                <a:gd name="T74" fmla="*/ 160 w 433"/>
                <a:gd name="T75" fmla="*/ 24 h 225"/>
                <a:gd name="T76" fmla="*/ 192 w 433"/>
                <a:gd name="T77" fmla="*/ 32 h 225"/>
                <a:gd name="T78" fmla="*/ 208 w 433"/>
                <a:gd name="T79" fmla="*/ 32 h 225"/>
                <a:gd name="T80" fmla="*/ 232 w 433"/>
                <a:gd name="T81" fmla="*/ 32 h 225"/>
                <a:gd name="T82" fmla="*/ 264 w 433"/>
                <a:gd name="T83" fmla="*/ 32 h 225"/>
                <a:gd name="T84" fmla="*/ 296 w 433"/>
                <a:gd name="T85" fmla="*/ 32 h 225"/>
                <a:gd name="T86" fmla="*/ 320 w 433"/>
                <a:gd name="T87" fmla="*/ 32 h 225"/>
                <a:gd name="T88" fmla="*/ 336 w 433"/>
                <a:gd name="T89" fmla="*/ 24 h 225"/>
                <a:gd name="T90" fmla="*/ 360 w 433"/>
                <a:gd name="T91" fmla="*/ 24 h 225"/>
                <a:gd name="T92" fmla="*/ 392 w 433"/>
                <a:gd name="T93" fmla="*/ 24 h 225"/>
                <a:gd name="T94" fmla="*/ 408 w 433"/>
                <a:gd name="T95" fmla="*/ 32 h 2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3"/>
                <a:gd name="T145" fmla="*/ 0 h 225"/>
                <a:gd name="T146" fmla="*/ 433 w 433"/>
                <a:gd name="T147" fmla="*/ 225 h 2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3" h="225">
                  <a:moveTo>
                    <a:pt x="408" y="40"/>
                  </a:moveTo>
                  <a:lnTo>
                    <a:pt x="432" y="72"/>
                  </a:lnTo>
                  <a:lnTo>
                    <a:pt x="432" y="88"/>
                  </a:lnTo>
                  <a:lnTo>
                    <a:pt x="432" y="96"/>
                  </a:lnTo>
                  <a:lnTo>
                    <a:pt x="424" y="104"/>
                  </a:lnTo>
                  <a:lnTo>
                    <a:pt x="408" y="120"/>
                  </a:lnTo>
                  <a:lnTo>
                    <a:pt x="400" y="128"/>
                  </a:lnTo>
                  <a:lnTo>
                    <a:pt x="400" y="136"/>
                  </a:lnTo>
                  <a:lnTo>
                    <a:pt x="392" y="144"/>
                  </a:lnTo>
                  <a:lnTo>
                    <a:pt x="392" y="160"/>
                  </a:lnTo>
                  <a:lnTo>
                    <a:pt x="376" y="176"/>
                  </a:lnTo>
                  <a:lnTo>
                    <a:pt x="376" y="192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68" y="208"/>
                  </a:lnTo>
                  <a:lnTo>
                    <a:pt x="360" y="208"/>
                  </a:lnTo>
                  <a:lnTo>
                    <a:pt x="344" y="224"/>
                  </a:lnTo>
                  <a:lnTo>
                    <a:pt x="336" y="224"/>
                  </a:lnTo>
                  <a:lnTo>
                    <a:pt x="328" y="224"/>
                  </a:lnTo>
                  <a:lnTo>
                    <a:pt x="320" y="224"/>
                  </a:lnTo>
                  <a:lnTo>
                    <a:pt x="304" y="208"/>
                  </a:lnTo>
                  <a:lnTo>
                    <a:pt x="296" y="208"/>
                  </a:lnTo>
                  <a:lnTo>
                    <a:pt x="288" y="208"/>
                  </a:lnTo>
                  <a:lnTo>
                    <a:pt x="264" y="208"/>
                  </a:lnTo>
                  <a:lnTo>
                    <a:pt x="256" y="200"/>
                  </a:lnTo>
                  <a:lnTo>
                    <a:pt x="240" y="200"/>
                  </a:lnTo>
                  <a:lnTo>
                    <a:pt x="232" y="200"/>
                  </a:lnTo>
                  <a:lnTo>
                    <a:pt x="224" y="200"/>
                  </a:lnTo>
                  <a:lnTo>
                    <a:pt x="208" y="192"/>
                  </a:lnTo>
                  <a:lnTo>
                    <a:pt x="200" y="192"/>
                  </a:lnTo>
                  <a:lnTo>
                    <a:pt x="192" y="192"/>
                  </a:lnTo>
                  <a:lnTo>
                    <a:pt x="176" y="192"/>
                  </a:lnTo>
                  <a:lnTo>
                    <a:pt x="168" y="192"/>
                  </a:lnTo>
                  <a:lnTo>
                    <a:pt x="160" y="192"/>
                  </a:lnTo>
                  <a:lnTo>
                    <a:pt x="152" y="192"/>
                  </a:lnTo>
                  <a:lnTo>
                    <a:pt x="136" y="192"/>
                  </a:lnTo>
                  <a:lnTo>
                    <a:pt x="120" y="192"/>
                  </a:lnTo>
                  <a:lnTo>
                    <a:pt x="104" y="192"/>
                  </a:lnTo>
                  <a:lnTo>
                    <a:pt x="96" y="192"/>
                  </a:lnTo>
                  <a:lnTo>
                    <a:pt x="88" y="192"/>
                  </a:lnTo>
                  <a:lnTo>
                    <a:pt x="72" y="192"/>
                  </a:lnTo>
                  <a:lnTo>
                    <a:pt x="64" y="192"/>
                  </a:lnTo>
                  <a:lnTo>
                    <a:pt x="56" y="192"/>
                  </a:lnTo>
                  <a:lnTo>
                    <a:pt x="56" y="200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8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0" y="168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8" y="128"/>
                  </a:lnTo>
                  <a:lnTo>
                    <a:pt x="24" y="120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88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60" y="24"/>
                  </a:lnTo>
                  <a:lnTo>
                    <a:pt x="168" y="32"/>
                  </a:lnTo>
                  <a:lnTo>
                    <a:pt x="192" y="32"/>
                  </a:lnTo>
                  <a:lnTo>
                    <a:pt x="200" y="32"/>
                  </a:lnTo>
                  <a:lnTo>
                    <a:pt x="208" y="32"/>
                  </a:lnTo>
                  <a:lnTo>
                    <a:pt x="224" y="32"/>
                  </a:lnTo>
                  <a:lnTo>
                    <a:pt x="232" y="32"/>
                  </a:lnTo>
                  <a:lnTo>
                    <a:pt x="256" y="32"/>
                  </a:lnTo>
                  <a:lnTo>
                    <a:pt x="264" y="32"/>
                  </a:lnTo>
                  <a:lnTo>
                    <a:pt x="272" y="32"/>
                  </a:lnTo>
                  <a:lnTo>
                    <a:pt x="296" y="32"/>
                  </a:lnTo>
                  <a:lnTo>
                    <a:pt x="304" y="32"/>
                  </a:lnTo>
                  <a:lnTo>
                    <a:pt x="320" y="32"/>
                  </a:lnTo>
                  <a:lnTo>
                    <a:pt x="328" y="24"/>
                  </a:lnTo>
                  <a:lnTo>
                    <a:pt x="336" y="24"/>
                  </a:lnTo>
                  <a:lnTo>
                    <a:pt x="344" y="24"/>
                  </a:lnTo>
                  <a:lnTo>
                    <a:pt x="360" y="24"/>
                  </a:lnTo>
                  <a:lnTo>
                    <a:pt x="368" y="24"/>
                  </a:lnTo>
                  <a:lnTo>
                    <a:pt x="392" y="24"/>
                  </a:lnTo>
                  <a:lnTo>
                    <a:pt x="400" y="24"/>
                  </a:lnTo>
                  <a:lnTo>
                    <a:pt x="408" y="32"/>
                  </a:lnTo>
                  <a:lnTo>
                    <a:pt x="400" y="32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432" name="Freeform 16">
              <a:extLst>
                <a:ext uri="{FF2B5EF4-FFF2-40B4-BE49-F238E27FC236}">
                  <a16:creationId xmlns:a16="http://schemas.microsoft.com/office/drawing/2014/main" id="{071BFD96-F777-D418-4B7B-1096655A2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352"/>
              <a:ext cx="569" cy="265"/>
            </a:xfrm>
            <a:custGeom>
              <a:avLst/>
              <a:gdLst>
                <a:gd name="T0" fmla="*/ 488 w 569"/>
                <a:gd name="T1" fmla="*/ 24 h 265"/>
                <a:gd name="T2" fmla="*/ 512 w 569"/>
                <a:gd name="T3" fmla="*/ 24 h 265"/>
                <a:gd name="T4" fmla="*/ 536 w 569"/>
                <a:gd name="T5" fmla="*/ 24 h 265"/>
                <a:gd name="T6" fmla="*/ 552 w 569"/>
                <a:gd name="T7" fmla="*/ 40 h 265"/>
                <a:gd name="T8" fmla="*/ 568 w 569"/>
                <a:gd name="T9" fmla="*/ 64 h 265"/>
                <a:gd name="T10" fmla="*/ 568 w 569"/>
                <a:gd name="T11" fmla="*/ 88 h 265"/>
                <a:gd name="T12" fmla="*/ 544 w 569"/>
                <a:gd name="T13" fmla="*/ 104 h 265"/>
                <a:gd name="T14" fmla="*/ 520 w 569"/>
                <a:gd name="T15" fmla="*/ 136 h 265"/>
                <a:gd name="T16" fmla="*/ 512 w 569"/>
                <a:gd name="T17" fmla="*/ 168 h 265"/>
                <a:gd name="T18" fmla="*/ 512 w 569"/>
                <a:gd name="T19" fmla="*/ 192 h 265"/>
                <a:gd name="T20" fmla="*/ 512 w 569"/>
                <a:gd name="T21" fmla="*/ 208 h 265"/>
                <a:gd name="T22" fmla="*/ 504 w 569"/>
                <a:gd name="T23" fmla="*/ 224 h 265"/>
                <a:gd name="T24" fmla="*/ 488 w 569"/>
                <a:gd name="T25" fmla="*/ 232 h 265"/>
                <a:gd name="T26" fmla="*/ 480 w 569"/>
                <a:gd name="T27" fmla="*/ 240 h 265"/>
                <a:gd name="T28" fmla="*/ 456 w 569"/>
                <a:gd name="T29" fmla="*/ 256 h 265"/>
                <a:gd name="T30" fmla="*/ 440 w 569"/>
                <a:gd name="T31" fmla="*/ 264 h 265"/>
                <a:gd name="T32" fmla="*/ 408 w 569"/>
                <a:gd name="T33" fmla="*/ 264 h 265"/>
                <a:gd name="T34" fmla="*/ 376 w 569"/>
                <a:gd name="T35" fmla="*/ 256 h 265"/>
                <a:gd name="T36" fmla="*/ 344 w 569"/>
                <a:gd name="T37" fmla="*/ 240 h 265"/>
                <a:gd name="T38" fmla="*/ 312 w 569"/>
                <a:gd name="T39" fmla="*/ 232 h 265"/>
                <a:gd name="T40" fmla="*/ 280 w 569"/>
                <a:gd name="T41" fmla="*/ 224 h 265"/>
                <a:gd name="T42" fmla="*/ 248 w 569"/>
                <a:gd name="T43" fmla="*/ 208 h 265"/>
                <a:gd name="T44" fmla="*/ 232 w 569"/>
                <a:gd name="T45" fmla="*/ 208 h 265"/>
                <a:gd name="T46" fmla="*/ 200 w 569"/>
                <a:gd name="T47" fmla="*/ 208 h 265"/>
                <a:gd name="T48" fmla="*/ 168 w 569"/>
                <a:gd name="T49" fmla="*/ 208 h 265"/>
                <a:gd name="T50" fmla="*/ 136 w 569"/>
                <a:gd name="T51" fmla="*/ 208 h 265"/>
                <a:gd name="T52" fmla="*/ 104 w 569"/>
                <a:gd name="T53" fmla="*/ 224 h 265"/>
                <a:gd name="T54" fmla="*/ 80 w 569"/>
                <a:gd name="T55" fmla="*/ 232 h 265"/>
                <a:gd name="T56" fmla="*/ 64 w 569"/>
                <a:gd name="T57" fmla="*/ 232 h 265"/>
                <a:gd name="T58" fmla="*/ 40 w 569"/>
                <a:gd name="T59" fmla="*/ 232 h 265"/>
                <a:gd name="T60" fmla="*/ 32 w 569"/>
                <a:gd name="T61" fmla="*/ 224 h 265"/>
                <a:gd name="T62" fmla="*/ 8 w 569"/>
                <a:gd name="T63" fmla="*/ 208 h 265"/>
                <a:gd name="T64" fmla="*/ 0 w 569"/>
                <a:gd name="T65" fmla="*/ 200 h 265"/>
                <a:gd name="T66" fmla="*/ 0 w 569"/>
                <a:gd name="T67" fmla="*/ 176 h 265"/>
                <a:gd name="T68" fmla="*/ 0 w 569"/>
                <a:gd name="T69" fmla="*/ 152 h 265"/>
                <a:gd name="T70" fmla="*/ 0 w 569"/>
                <a:gd name="T71" fmla="*/ 128 h 265"/>
                <a:gd name="T72" fmla="*/ 32 w 569"/>
                <a:gd name="T73" fmla="*/ 104 h 265"/>
                <a:gd name="T74" fmla="*/ 40 w 569"/>
                <a:gd name="T75" fmla="*/ 64 h 265"/>
                <a:gd name="T76" fmla="*/ 48 w 569"/>
                <a:gd name="T77" fmla="*/ 40 h 265"/>
                <a:gd name="T78" fmla="*/ 64 w 569"/>
                <a:gd name="T79" fmla="*/ 32 h 265"/>
                <a:gd name="T80" fmla="*/ 80 w 569"/>
                <a:gd name="T81" fmla="*/ 8 h 265"/>
                <a:gd name="T82" fmla="*/ 104 w 569"/>
                <a:gd name="T83" fmla="*/ 0 h 265"/>
                <a:gd name="T84" fmla="*/ 120 w 569"/>
                <a:gd name="T85" fmla="*/ 0 h 265"/>
                <a:gd name="T86" fmla="*/ 144 w 569"/>
                <a:gd name="T87" fmla="*/ 0 h 265"/>
                <a:gd name="T88" fmla="*/ 168 w 569"/>
                <a:gd name="T89" fmla="*/ 0 h 265"/>
                <a:gd name="T90" fmla="*/ 200 w 569"/>
                <a:gd name="T91" fmla="*/ 0 h 265"/>
                <a:gd name="T92" fmla="*/ 232 w 569"/>
                <a:gd name="T93" fmla="*/ 0 h 265"/>
                <a:gd name="T94" fmla="*/ 248 w 569"/>
                <a:gd name="T95" fmla="*/ 8 h 265"/>
                <a:gd name="T96" fmla="*/ 280 w 569"/>
                <a:gd name="T97" fmla="*/ 8 h 265"/>
                <a:gd name="T98" fmla="*/ 304 w 569"/>
                <a:gd name="T99" fmla="*/ 8 h 265"/>
                <a:gd name="T100" fmla="*/ 320 w 569"/>
                <a:gd name="T101" fmla="*/ 8 h 265"/>
                <a:gd name="T102" fmla="*/ 352 w 569"/>
                <a:gd name="T103" fmla="*/ 24 h 265"/>
                <a:gd name="T104" fmla="*/ 376 w 569"/>
                <a:gd name="T105" fmla="*/ 24 h 265"/>
                <a:gd name="T106" fmla="*/ 400 w 569"/>
                <a:gd name="T107" fmla="*/ 24 h 265"/>
                <a:gd name="T108" fmla="*/ 416 w 569"/>
                <a:gd name="T109" fmla="*/ 24 h 265"/>
                <a:gd name="T110" fmla="*/ 440 w 569"/>
                <a:gd name="T111" fmla="*/ 8 h 265"/>
                <a:gd name="T112" fmla="*/ 456 w 569"/>
                <a:gd name="T113" fmla="*/ 8 h 2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265"/>
                <a:gd name="T173" fmla="*/ 569 w 569"/>
                <a:gd name="T174" fmla="*/ 265 h 2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265">
                  <a:moveTo>
                    <a:pt x="472" y="24"/>
                  </a:moveTo>
                  <a:lnTo>
                    <a:pt x="488" y="24"/>
                  </a:lnTo>
                  <a:lnTo>
                    <a:pt x="504" y="24"/>
                  </a:lnTo>
                  <a:lnTo>
                    <a:pt x="512" y="24"/>
                  </a:lnTo>
                  <a:lnTo>
                    <a:pt x="520" y="24"/>
                  </a:lnTo>
                  <a:lnTo>
                    <a:pt x="536" y="24"/>
                  </a:lnTo>
                  <a:lnTo>
                    <a:pt x="544" y="32"/>
                  </a:lnTo>
                  <a:lnTo>
                    <a:pt x="552" y="40"/>
                  </a:lnTo>
                  <a:lnTo>
                    <a:pt x="568" y="56"/>
                  </a:lnTo>
                  <a:lnTo>
                    <a:pt x="568" y="64"/>
                  </a:lnTo>
                  <a:lnTo>
                    <a:pt x="568" y="72"/>
                  </a:lnTo>
                  <a:lnTo>
                    <a:pt x="568" y="88"/>
                  </a:lnTo>
                  <a:lnTo>
                    <a:pt x="552" y="96"/>
                  </a:lnTo>
                  <a:lnTo>
                    <a:pt x="544" y="104"/>
                  </a:lnTo>
                  <a:lnTo>
                    <a:pt x="536" y="120"/>
                  </a:lnTo>
                  <a:lnTo>
                    <a:pt x="520" y="136"/>
                  </a:lnTo>
                  <a:lnTo>
                    <a:pt x="520" y="152"/>
                  </a:lnTo>
                  <a:lnTo>
                    <a:pt x="512" y="168"/>
                  </a:lnTo>
                  <a:lnTo>
                    <a:pt x="512" y="176"/>
                  </a:lnTo>
                  <a:lnTo>
                    <a:pt x="512" y="192"/>
                  </a:lnTo>
                  <a:lnTo>
                    <a:pt x="512" y="200"/>
                  </a:lnTo>
                  <a:lnTo>
                    <a:pt x="512" y="208"/>
                  </a:lnTo>
                  <a:lnTo>
                    <a:pt x="504" y="208"/>
                  </a:lnTo>
                  <a:lnTo>
                    <a:pt x="504" y="224"/>
                  </a:lnTo>
                  <a:lnTo>
                    <a:pt x="504" y="232"/>
                  </a:lnTo>
                  <a:lnTo>
                    <a:pt x="488" y="232"/>
                  </a:lnTo>
                  <a:lnTo>
                    <a:pt x="488" y="240"/>
                  </a:lnTo>
                  <a:lnTo>
                    <a:pt x="480" y="240"/>
                  </a:lnTo>
                  <a:lnTo>
                    <a:pt x="472" y="256"/>
                  </a:lnTo>
                  <a:lnTo>
                    <a:pt x="456" y="256"/>
                  </a:lnTo>
                  <a:lnTo>
                    <a:pt x="448" y="256"/>
                  </a:lnTo>
                  <a:lnTo>
                    <a:pt x="440" y="264"/>
                  </a:lnTo>
                  <a:lnTo>
                    <a:pt x="424" y="264"/>
                  </a:lnTo>
                  <a:lnTo>
                    <a:pt x="408" y="264"/>
                  </a:lnTo>
                  <a:lnTo>
                    <a:pt x="384" y="264"/>
                  </a:lnTo>
                  <a:lnTo>
                    <a:pt x="376" y="256"/>
                  </a:lnTo>
                  <a:lnTo>
                    <a:pt x="352" y="256"/>
                  </a:lnTo>
                  <a:lnTo>
                    <a:pt x="344" y="240"/>
                  </a:lnTo>
                  <a:lnTo>
                    <a:pt x="336" y="240"/>
                  </a:lnTo>
                  <a:lnTo>
                    <a:pt x="312" y="232"/>
                  </a:lnTo>
                  <a:lnTo>
                    <a:pt x="304" y="232"/>
                  </a:lnTo>
                  <a:lnTo>
                    <a:pt x="280" y="224"/>
                  </a:lnTo>
                  <a:lnTo>
                    <a:pt x="272" y="224"/>
                  </a:lnTo>
                  <a:lnTo>
                    <a:pt x="248" y="208"/>
                  </a:lnTo>
                  <a:lnTo>
                    <a:pt x="240" y="208"/>
                  </a:lnTo>
                  <a:lnTo>
                    <a:pt x="232" y="208"/>
                  </a:lnTo>
                  <a:lnTo>
                    <a:pt x="216" y="208"/>
                  </a:lnTo>
                  <a:lnTo>
                    <a:pt x="200" y="208"/>
                  </a:lnTo>
                  <a:lnTo>
                    <a:pt x="184" y="208"/>
                  </a:lnTo>
                  <a:lnTo>
                    <a:pt x="168" y="208"/>
                  </a:lnTo>
                  <a:lnTo>
                    <a:pt x="152" y="208"/>
                  </a:lnTo>
                  <a:lnTo>
                    <a:pt x="136" y="208"/>
                  </a:lnTo>
                  <a:lnTo>
                    <a:pt x="120" y="224"/>
                  </a:lnTo>
                  <a:lnTo>
                    <a:pt x="104" y="224"/>
                  </a:lnTo>
                  <a:lnTo>
                    <a:pt x="88" y="232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64" y="232"/>
                  </a:lnTo>
                  <a:lnTo>
                    <a:pt x="48" y="232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32" y="224"/>
                  </a:lnTo>
                  <a:lnTo>
                    <a:pt x="16" y="224"/>
                  </a:lnTo>
                  <a:lnTo>
                    <a:pt x="8" y="208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0" y="168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8" y="120"/>
                  </a:lnTo>
                  <a:lnTo>
                    <a:pt x="32" y="104"/>
                  </a:lnTo>
                  <a:lnTo>
                    <a:pt x="32" y="88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4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32" y="0"/>
                  </a:lnTo>
                  <a:lnTo>
                    <a:pt x="240" y="0"/>
                  </a:lnTo>
                  <a:lnTo>
                    <a:pt x="248" y="8"/>
                  </a:lnTo>
                  <a:lnTo>
                    <a:pt x="272" y="8"/>
                  </a:lnTo>
                  <a:lnTo>
                    <a:pt x="280" y="8"/>
                  </a:lnTo>
                  <a:lnTo>
                    <a:pt x="288" y="8"/>
                  </a:lnTo>
                  <a:lnTo>
                    <a:pt x="304" y="8"/>
                  </a:lnTo>
                  <a:lnTo>
                    <a:pt x="312" y="8"/>
                  </a:lnTo>
                  <a:lnTo>
                    <a:pt x="320" y="8"/>
                  </a:lnTo>
                  <a:lnTo>
                    <a:pt x="344" y="24"/>
                  </a:lnTo>
                  <a:lnTo>
                    <a:pt x="352" y="24"/>
                  </a:lnTo>
                  <a:lnTo>
                    <a:pt x="368" y="24"/>
                  </a:lnTo>
                  <a:lnTo>
                    <a:pt x="376" y="24"/>
                  </a:lnTo>
                  <a:lnTo>
                    <a:pt x="384" y="24"/>
                  </a:lnTo>
                  <a:lnTo>
                    <a:pt x="400" y="24"/>
                  </a:lnTo>
                  <a:lnTo>
                    <a:pt x="408" y="24"/>
                  </a:lnTo>
                  <a:lnTo>
                    <a:pt x="416" y="24"/>
                  </a:lnTo>
                  <a:lnTo>
                    <a:pt x="424" y="8"/>
                  </a:lnTo>
                  <a:lnTo>
                    <a:pt x="440" y="8"/>
                  </a:lnTo>
                  <a:lnTo>
                    <a:pt x="448" y="8"/>
                  </a:lnTo>
                  <a:lnTo>
                    <a:pt x="456" y="8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433" name="Freeform 17">
              <a:extLst>
                <a:ext uri="{FF2B5EF4-FFF2-40B4-BE49-F238E27FC236}">
                  <a16:creationId xmlns:a16="http://schemas.microsoft.com/office/drawing/2014/main" id="{98DC333D-7FA6-F5D5-B81E-644161487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2360"/>
              <a:ext cx="2329" cy="401"/>
            </a:xfrm>
            <a:custGeom>
              <a:avLst/>
              <a:gdLst>
                <a:gd name="T0" fmla="*/ 2304 w 2329"/>
                <a:gd name="T1" fmla="*/ 24 h 401"/>
                <a:gd name="T2" fmla="*/ 2328 w 2329"/>
                <a:gd name="T3" fmla="*/ 80 h 401"/>
                <a:gd name="T4" fmla="*/ 2296 w 2329"/>
                <a:gd name="T5" fmla="*/ 128 h 401"/>
                <a:gd name="T6" fmla="*/ 2280 w 2329"/>
                <a:gd name="T7" fmla="*/ 168 h 401"/>
                <a:gd name="T8" fmla="*/ 2248 w 2329"/>
                <a:gd name="T9" fmla="*/ 224 h 401"/>
                <a:gd name="T10" fmla="*/ 2200 w 2329"/>
                <a:gd name="T11" fmla="*/ 224 h 401"/>
                <a:gd name="T12" fmla="*/ 2160 w 2329"/>
                <a:gd name="T13" fmla="*/ 200 h 401"/>
                <a:gd name="T14" fmla="*/ 2080 w 2329"/>
                <a:gd name="T15" fmla="*/ 160 h 401"/>
                <a:gd name="T16" fmla="*/ 2016 w 2329"/>
                <a:gd name="T17" fmla="*/ 144 h 401"/>
                <a:gd name="T18" fmla="*/ 1944 w 2329"/>
                <a:gd name="T19" fmla="*/ 144 h 401"/>
                <a:gd name="T20" fmla="*/ 1880 w 2329"/>
                <a:gd name="T21" fmla="*/ 144 h 401"/>
                <a:gd name="T22" fmla="*/ 1824 w 2329"/>
                <a:gd name="T23" fmla="*/ 152 h 401"/>
                <a:gd name="T24" fmla="*/ 1760 w 2329"/>
                <a:gd name="T25" fmla="*/ 168 h 401"/>
                <a:gd name="T26" fmla="*/ 1664 w 2329"/>
                <a:gd name="T27" fmla="*/ 192 h 401"/>
                <a:gd name="T28" fmla="*/ 1608 w 2329"/>
                <a:gd name="T29" fmla="*/ 216 h 401"/>
                <a:gd name="T30" fmla="*/ 1544 w 2329"/>
                <a:gd name="T31" fmla="*/ 232 h 401"/>
                <a:gd name="T32" fmla="*/ 1488 w 2329"/>
                <a:gd name="T33" fmla="*/ 248 h 401"/>
                <a:gd name="T34" fmla="*/ 1424 w 2329"/>
                <a:gd name="T35" fmla="*/ 256 h 401"/>
                <a:gd name="T36" fmla="*/ 1376 w 2329"/>
                <a:gd name="T37" fmla="*/ 248 h 401"/>
                <a:gd name="T38" fmla="*/ 1320 w 2329"/>
                <a:gd name="T39" fmla="*/ 232 h 401"/>
                <a:gd name="T40" fmla="*/ 1272 w 2329"/>
                <a:gd name="T41" fmla="*/ 224 h 401"/>
                <a:gd name="T42" fmla="*/ 1216 w 2329"/>
                <a:gd name="T43" fmla="*/ 232 h 401"/>
                <a:gd name="T44" fmla="*/ 1160 w 2329"/>
                <a:gd name="T45" fmla="*/ 248 h 401"/>
                <a:gd name="T46" fmla="*/ 1112 w 2329"/>
                <a:gd name="T47" fmla="*/ 256 h 401"/>
                <a:gd name="T48" fmla="*/ 1024 w 2329"/>
                <a:gd name="T49" fmla="*/ 264 h 401"/>
                <a:gd name="T50" fmla="*/ 912 w 2329"/>
                <a:gd name="T51" fmla="*/ 296 h 401"/>
                <a:gd name="T52" fmla="*/ 776 w 2329"/>
                <a:gd name="T53" fmla="*/ 328 h 401"/>
                <a:gd name="T54" fmla="*/ 640 w 2329"/>
                <a:gd name="T55" fmla="*/ 360 h 401"/>
                <a:gd name="T56" fmla="*/ 536 w 2329"/>
                <a:gd name="T57" fmla="*/ 368 h 401"/>
                <a:gd name="T58" fmla="*/ 408 w 2329"/>
                <a:gd name="T59" fmla="*/ 360 h 401"/>
                <a:gd name="T60" fmla="*/ 288 w 2329"/>
                <a:gd name="T61" fmla="*/ 360 h 401"/>
                <a:gd name="T62" fmla="*/ 176 w 2329"/>
                <a:gd name="T63" fmla="*/ 392 h 401"/>
                <a:gd name="T64" fmla="*/ 72 w 2329"/>
                <a:gd name="T65" fmla="*/ 400 h 401"/>
                <a:gd name="T66" fmla="*/ 32 w 2329"/>
                <a:gd name="T67" fmla="*/ 392 h 401"/>
                <a:gd name="T68" fmla="*/ 8 w 2329"/>
                <a:gd name="T69" fmla="*/ 328 h 401"/>
                <a:gd name="T70" fmla="*/ 40 w 2329"/>
                <a:gd name="T71" fmla="*/ 288 h 401"/>
                <a:gd name="T72" fmla="*/ 80 w 2329"/>
                <a:gd name="T73" fmla="*/ 264 h 401"/>
                <a:gd name="T74" fmla="*/ 136 w 2329"/>
                <a:gd name="T75" fmla="*/ 264 h 401"/>
                <a:gd name="T76" fmla="*/ 200 w 2329"/>
                <a:gd name="T77" fmla="*/ 264 h 401"/>
                <a:gd name="T78" fmla="*/ 368 w 2329"/>
                <a:gd name="T79" fmla="*/ 264 h 401"/>
                <a:gd name="T80" fmla="*/ 448 w 2329"/>
                <a:gd name="T81" fmla="*/ 264 h 401"/>
                <a:gd name="T82" fmla="*/ 552 w 2329"/>
                <a:gd name="T83" fmla="*/ 256 h 401"/>
                <a:gd name="T84" fmla="*/ 672 w 2329"/>
                <a:gd name="T85" fmla="*/ 248 h 401"/>
                <a:gd name="T86" fmla="*/ 808 w 2329"/>
                <a:gd name="T87" fmla="*/ 216 h 401"/>
                <a:gd name="T88" fmla="*/ 920 w 2329"/>
                <a:gd name="T89" fmla="*/ 192 h 401"/>
                <a:gd name="T90" fmla="*/ 992 w 2329"/>
                <a:gd name="T91" fmla="*/ 160 h 401"/>
                <a:gd name="T92" fmla="*/ 1120 w 2329"/>
                <a:gd name="T93" fmla="*/ 144 h 401"/>
                <a:gd name="T94" fmla="*/ 1272 w 2329"/>
                <a:gd name="T95" fmla="*/ 128 h 401"/>
                <a:gd name="T96" fmla="*/ 1424 w 2329"/>
                <a:gd name="T97" fmla="*/ 120 h 401"/>
                <a:gd name="T98" fmla="*/ 1560 w 2329"/>
                <a:gd name="T99" fmla="*/ 112 h 401"/>
                <a:gd name="T100" fmla="*/ 1688 w 2329"/>
                <a:gd name="T101" fmla="*/ 88 h 401"/>
                <a:gd name="T102" fmla="*/ 1776 w 2329"/>
                <a:gd name="T103" fmla="*/ 80 h 401"/>
                <a:gd name="T104" fmla="*/ 1912 w 2329"/>
                <a:gd name="T105" fmla="*/ 56 h 401"/>
                <a:gd name="T106" fmla="*/ 2088 w 2329"/>
                <a:gd name="T107" fmla="*/ 24 h 401"/>
                <a:gd name="T108" fmla="*/ 2192 w 2329"/>
                <a:gd name="T109" fmla="*/ 0 h 401"/>
                <a:gd name="T110" fmla="*/ 2248 w 2329"/>
                <a:gd name="T111" fmla="*/ 0 h 4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29"/>
                <a:gd name="T169" fmla="*/ 0 h 401"/>
                <a:gd name="T170" fmla="*/ 2329 w 2329"/>
                <a:gd name="T171" fmla="*/ 401 h 4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29" h="401">
                  <a:moveTo>
                    <a:pt x="2264" y="16"/>
                  </a:moveTo>
                  <a:lnTo>
                    <a:pt x="2280" y="16"/>
                  </a:lnTo>
                  <a:lnTo>
                    <a:pt x="2288" y="16"/>
                  </a:lnTo>
                  <a:lnTo>
                    <a:pt x="2296" y="24"/>
                  </a:lnTo>
                  <a:lnTo>
                    <a:pt x="2304" y="24"/>
                  </a:lnTo>
                  <a:lnTo>
                    <a:pt x="2320" y="32"/>
                  </a:lnTo>
                  <a:lnTo>
                    <a:pt x="2328" y="48"/>
                  </a:lnTo>
                  <a:lnTo>
                    <a:pt x="2328" y="56"/>
                  </a:lnTo>
                  <a:lnTo>
                    <a:pt x="2328" y="64"/>
                  </a:lnTo>
                  <a:lnTo>
                    <a:pt x="2328" y="80"/>
                  </a:lnTo>
                  <a:lnTo>
                    <a:pt x="2328" y="88"/>
                  </a:lnTo>
                  <a:lnTo>
                    <a:pt x="2320" y="96"/>
                  </a:lnTo>
                  <a:lnTo>
                    <a:pt x="2320" y="112"/>
                  </a:lnTo>
                  <a:lnTo>
                    <a:pt x="2304" y="120"/>
                  </a:lnTo>
                  <a:lnTo>
                    <a:pt x="2296" y="128"/>
                  </a:lnTo>
                  <a:lnTo>
                    <a:pt x="2296" y="144"/>
                  </a:lnTo>
                  <a:lnTo>
                    <a:pt x="2288" y="152"/>
                  </a:lnTo>
                  <a:lnTo>
                    <a:pt x="2288" y="160"/>
                  </a:lnTo>
                  <a:lnTo>
                    <a:pt x="2280" y="160"/>
                  </a:lnTo>
                  <a:lnTo>
                    <a:pt x="2280" y="168"/>
                  </a:lnTo>
                  <a:lnTo>
                    <a:pt x="2264" y="192"/>
                  </a:lnTo>
                  <a:lnTo>
                    <a:pt x="2264" y="200"/>
                  </a:lnTo>
                  <a:lnTo>
                    <a:pt x="2256" y="200"/>
                  </a:lnTo>
                  <a:lnTo>
                    <a:pt x="2248" y="216"/>
                  </a:lnTo>
                  <a:lnTo>
                    <a:pt x="2248" y="224"/>
                  </a:lnTo>
                  <a:lnTo>
                    <a:pt x="2232" y="224"/>
                  </a:lnTo>
                  <a:lnTo>
                    <a:pt x="2232" y="232"/>
                  </a:lnTo>
                  <a:lnTo>
                    <a:pt x="2224" y="232"/>
                  </a:lnTo>
                  <a:lnTo>
                    <a:pt x="2216" y="232"/>
                  </a:lnTo>
                  <a:lnTo>
                    <a:pt x="2200" y="224"/>
                  </a:lnTo>
                  <a:lnTo>
                    <a:pt x="2192" y="224"/>
                  </a:lnTo>
                  <a:lnTo>
                    <a:pt x="2184" y="224"/>
                  </a:lnTo>
                  <a:lnTo>
                    <a:pt x="2168" y="224"/>
                  </a:lnTo>
                  <a:lnTo>
                    <a:pt x="2160" y="216"/>
                  </a:lnTo>
                  <a:lnTo>
                    <a:pt x="2160" y="200"/>
                  </a:lnTo>
                  <a:lnTo>
                    <a:pt x="2152" y="192"/>
                  </a:lnTo>
                  <a:lnTo>
                    <a:pt x="2120" y="184"/>
                  </a:lnTo>
                  <a:lnTo>
                    <a:pt x="2112" y="184"/>
                  </a:lnTo>
                  <a:lnTo>
                    <a:pt x="2096" y="168"/>
                  </a:lnTo>
                  <a:lnTo>
                    <a:pt x="2080" y="160"/>
                  </a:lnTo>
                  <a:lnTo>
                    <a:pt x="2064" y="160"/>
                  </a:lnTo>
                  <a:lnTo>
                    <a:pt x="2056" y="152"/>
                  </a:lnTo>
                  <a:lnTo>
                    <a:pt x="2032" y="152"/>
                  </a:lnTo>
                  <a:lnTo>
                    <a:pt x="2024" y="144"/>
                  </a:lnTo>
                  <a:lnTo>
                    <a:pt x="2016" y="144"/>
                  </a:lnTo>
                  <a:lnTo>
                    <a:pt x="1992" y="144"/>
                  </a:lnTo>
                  <a:lnTo>
                    <a:pt x="1968" y="144"/>
                  </a:lnTo>
                  <a:lnTo>
                    <a:pt x="1960" y="144"/>
                  </a:lnTo>
                  <a:lnTo>
                    <a:pt x="1952" y="144"/>
                  </a:lnTo>
                  <a:lnTo>
                    <a:pt x="1944" y="144"/>
                  </a:lnTo>
                  <a:lnTo>
                    <a:pt x="1928" y="144"/>
                  </a:lnTo>
                  <a:lnTo>
                    <a:pt x="1920" y="144"/>
                  </a:lnTo>
                  <a:lnTo>
                    <a:pt x="1912" y="144"/>
                  </a:lnTo>
                  <a:lnTo>
                    <a:pt x="1896" y="144"/>
                  </a:lnTo>
                  <a:lnTo>
                    <a:pt x="1880" y="144"/>
                  </a:lnTo>
                  <a:lnTo>
                    <a:pt x="1864" y="152"/>
                  </a:lnTo>
                  <a:lnTo>
                    <a:pt x="1856" y="152"/>
                  </a:lnTo>
                  <a:lnTo>
                    <a:pt x="1848" y="152"/>
                  </a:lnTo>
                  <a:lnTo>
                    <a:pt x="1832" y="152"/>
                  </a:lnTo>
                  <a:lnTo>
                    <a:pt x="1824" y="152"/>
                  </a:lnTo>
                  <a:lnTo>
                    <a:pt x="1816" y="160"/>
                  </a:lnTo>
                  <a:lnTo>
                    <a:pt x="1800" y="160"/>
                  </a:lnTo>
                  <a:lnTo>
                    <a:pt x="1784" y="160"/>
                  </a:lnTo>
                  <a:lnTo>
                    <a:pt x="1776" y="160"/>
                  </a:lnTo>
                  <a:lnTo>
                    <a:pt x="1760" y="168"/>
                  </a:lnTo>
                  <a:lnTo>
                    <a:pt x="1744" y="184"/>
                  </a:lnTo>
                  <a:lnTo>
                    <a:pt x="1720" y="184"/>
                  </a:lnTo>
                  <a:lnTo>
                    <a:pt x="1696" y="184"/>
                  </a:lnTo>
                  <a:lnTo>
                    <a:pt x="1688" y="192"/>
                  </a:lnTo>
                  <a:lnTo>
                    <a:pt x="1664" y="192"/>
                  </a:lnTo>
                  <a:lnTo>
                    <a:pt x="1656" y="192"/>
                  </a:lnTo>
                  <a:lnTo>
                    <a:pt x="1648" y="192"/>
                  </a:lnTo>
                  <a:lnTo>
                    <a:pt x="1632" y="200"/>
                  </a:lnTo>
                  <a:lnTo>
                    <a:pt x="1616" y="200"/>
                  </a:lnTo>
                  <a:lnTo>
                    <a:pt x="1608" y="216"/>
                  </a:lnTo>
                  <a:lnTo>
                    <a:pt x="1584" y="216"/>
                  </a:lnTo>
                  <a:lnTo>
                    <a:pt x="1576" y="216"/>
                  </a:lnTo>
                  <a:lnTo>
                    <a:pt x="1576" y="224"/>
                  </a:lnTo>
                  <a:lnTo>
                    <a:pt x="1552" y="232"/>
                  </a:lnTo>
                  <a:lnTo>
                    <a:pt x="1544" y="232"/>
                  </a:lnTo>
                  <a:lnTo>
                    <a:pt x="1528" y="248"/>
                  </a:lnTo>
                  <a:lnTo>
                    <a:pt x="1520" y="248"/>
                  </a:lnTo>
                  <a:lnTo>
                    <a:pt x="1512" y="248"/>
                  </a:lnTo>
                  <a:lnTo>
                    <a:pt x="1496" y="248"/>
                  </a:lnTo>
                  <a:lnTo>
                    <a:pt x="1488" y="248"/>
                  </a:lnTo>
                  <a:lnTo>
                    <a:pt x="1480" y="256"/>
                  </a:lnTo>
                  <a:lnTo>
                    <a:pt x="1464" y="256"/>
                  </a:lnTo>
                  <a:lnTo>
                    <a:pt x="1456" y="256"/>
                  </a:lnTo>
                  <a:lnTo>
                    <a:pt x="1448" y="256"/>
                  </a:lnTo>
                  <a:lnTo>
                    <a:pt x="1424" y="256"/>
                  </a:lnTo>
                  <a:lnTo>
                    <a:pt x="1416" y="256"/>
                  </a:lnTo>
                  <a:lnTo>
                    <a:pt x="1408" y="256"/>
                  </a:lnTo>
                  <a:lnTo>
                    <a:pt x="1392" y="248"/>
                  </a:lnTo>
                  <a:lnTo>
                    <a:pt x="1384" y="248"/>
                  </a:lnTo>
                  <a:lnTo>
                    <a:pt x="1376" y="248"/>
                  </a:lnTo>
                  <a:lnTo>
                    <a:pt x="1360" y="248"/>
                  </a:lnTo>
                  <a:lnTo>
                    <a:pt x="1352" y="232"/>
                  </a:lnTo>
                  <a:lnTo>
                    <a:pt x="1344" y="232"/>
                  </a:lnTo>
                  <a:lnTo>
                    <a:pt x="1328" y="232"/>
                  </a:lnTo>
                  <a:lnTo>
                    <a:pt x="1320" y="232"/>
                  </a:lnTo>
                  <a:lnTo>
                    <a:pt x="1312" y="232"/>
                  </a:lnTo>
                  <a:lnTo>
                    <a:pt x="1296" y="224"/>
                  </a:lnTo>
                  <a:lnTo>
                    <a:pt x="1288" y="224"/>
                  </a:lnTo>
                  <a:lnTo>
                    <a:pt x="1280" y="224"/>
                  </a:lnTo>
                  <a:lnTo>
                    <a:pt x="1272" y="224"/>
                  </a:lnTo>
                  <a:lnTo>
                    <a:pt x="1256" y="224"/>
                  </a:lnTo>
                  <a:lnTo>
                    <a:pt x="1248" y="224"/>
                  </a:lnTo>
                  <a:lnTo>
                    <a:pt x="1240" y="232"/>
                  </a:lnTo>
                  <a:lnTo>
                    <a:pt x="1224" y="232"/>
                  </a:lnTo>
                  <a:lnTo>
                    <a:pt x="1216" y="232"/>
                  </a:lnTo>
                  <a:lnTo>
                    <a:pt x="1208" y="248"/>
                  </a:lnTo>
                  <a:lnTo>
                    <a:pt x="1192" y="248"/>
                  </a:lnTo>
                  <a:lnTo>
                    <a:pt x="1184" y="248"/>
                  </a:lnTo>
                  <a:lnTo>
                    <a:pt x="1176" y="248"/>
                  </a:lnTo>
                  <a:lnTo>
                    <a:pt x="1160" y="248"/>
                  </a:lnTo>
                  <a:lnTo>
                    <a:pt x="1152" y="248"/>
                  </a:lnTo>
                  <a:lnTo>
                    <a:pt x="1128" y="248"/>
                  </a:lnTo>
                  <a:lnTo>
                    <a:pt x="1120" y="248"/>
                  </a:lnTo>
                  <a:lnTo>
                    <a:pt x="1112" y="248"/>
                  </a:lnTo>
                  <a:lnTo>
                    <a:pt x="1112" y="256"/>
                  </a:lnTo>
                  <a:lnTo>
                    <a:pt x="1104" y="256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48" y="256"/>
                  </a:lnTo>
                  <a:lnTo>
                    <a:pt x="1024" y="264"/>
                  </a:lnTo>
                  <a:lnTo>
                    <a:pt x="1008" y="264"/>
                  </a:lnTo>
                  <a:lnTo>
                    <a:pt x="984" y="264"/>
                  </a:lnTo>
                  <a:lnTo>
                    <a:pt x="952" y="280"/>
                  </a:lnTo>
                  <a:lnTo>
                    <a:pt x="936" y="288"/>
                  </a:lnTo>
                  <a:lnTo>
                    <a:pt x="912" y="296"/>
                  </a:lnTo>
                  <a:lnTo>
                    <a:pt x="880" y="296"/>
                  </a:lnTo>
                  <a:lnTo>
                    <a:pt x="848" y="312"/>
                  </a:lnTo>
                  <a:lnTo>
                    <a:pt x="816" y="320"/>
                  </a:lnTo>
                  <a:lnTo>
                    <a:pt x="784" y="328"/>
                  </a:lnTo>
                  <a:lnTo>
                    <a:pt x="776" y="328"/>
                  </a:lnTo>
                  <a:lnTo>
                    <a:pt x="744" y="336"/>
                  </a:lnTo>
                  <a:lnTo>
                    <a:pt x="712" y="352"/>
                  </a:lnTo>
                  <a:lnTo>
                    <a:pt x="688" y="360"/>
                  </a:lnTo>
                  <a:lnTo>
                    <a:pt x="656" y="360"/>
                  </a:lnTo>
                  <a:lnTo>
                    <a:pt x="640" y="360"/>
                  </a:lnTo>
                  <a:lnTo>
                    <a:pt x="616" y="360"/>
                  </a:lnTo>
                  <a:lnTo>
                    <a:pt x="600" y="368"/>
                  </a:lnTo>
                  <a:lnTo>
                    <a:pt x="576" y="368"/>
                  </a:lnTo>
                  <a:lnTo>
                    <a:pt x="568" y="368"/>
                  </a:lnTo>
                  <a:lnTo>
                    <a:pt x="536" y="368"/>
                  </a:lnTo>
                  <a:lnTo>
                    <a:pt x="520" y="368"/>
                  </a:lnTo>
                  <a:lnTo>
                    <a:pt x="488" y="368"/>
                  </a:lnTo>
                  <a:lnTo>
                    <a:pt x="480" y="360"/>
                  </a:lnTo>
                  <a:lnTo>
                    <a:pt x="448" y="360"/>
                  </a:lnTo>
                  <a:lnTo>
                    <a:pt x="408" y="360"/>
                  </a:lnTo>
                  <a:lnTo>
                    <a:pt x="384" y="360"/>
                  </a:lnTo>
                  <a:lnTo>
                    <a:pt x="368" y="360"/>
                  </a:lnTo>
                  <a:lnTo>
                    <a:pt x="336" y="360"/>
                  </a:lnTo>
                  <a:lnTo>
                    <a:pt x="312" y="360"/>
                  </a:lnTo>
                  <a:lnTo>
                    <a:pt x="288" y="360"/>
                  </a:lnTo>
                  <a:lnTo>
                    <a:pt x="280" y="368"/>
                  </a:lnTo>
                  <a:lnTo>
                    <a:pt x="248" y="368"/>
                  </a:lnTo>
                  <a:lnTo>
                    <a:pt x="232" y="384"/>
                  </a:lnTo>
                  <a:lnTo>
                    <a:pt x="216" y="384"/>
                  </a:lnTo>
                  <a:lnTo>
                    <a:pt x="176" y="392"/>
                  </a:lnTo>
                  <a:lnTo>
                    <a:pt x="152" y="392"/>
                  </a:lnTo>
                  <a:lnTo>
                    <a:pt x="136" y="400"/>
                  </a:lnTo>
                  <a:lnTo>
                    <a:pt x="112" y="400"/>
                  </a:lnTo>
                  <a:lnTo>
                    <a:pt x="96" y="400"/>
                  </a:lnTo>
                  <a:lnTo>
                    <a:pt x="72" y="400"/>
                  </a:lnTo>
                  <a:lnTo>
                    <a:pt x="64" y="400"/>
                  </a:lnTo>
                  <a:lnTo>
                    <a:pt x="48" y="400"/>
                  </a:lnTo>
                  <a:lnTo>
                    <a:pt x="40" y="400"/>
                  </a:lnTo>
                  <a:lnTo>
                    <a:pt x="32" y="400"/>
                  </a:lnTo>
                  <a:lnTo>
                    <a:pt x="32" y="392"/>
                  </a:lnTo>
                  <a:lnTo>
                    <a:pt x="16" y="384"/>
                  </a:lnTo>
                  <a:lnTo>
                    <a:pt x="8" y="368"/>
                  </a:lnTo>
                  <a:lnTo>
                    <a:pt x="0" y="360"/>
                  </a:lnTo>
                  <a:lnTo>
                    <a:pt x="0" y="352"/>
                  </a:lnTo>
                  <a:lnTo>
                    <a:pt x="8" y="328"/>
                  </a:lnTo>
                  <a:lnTo>
                    <a:pt x="8" y="320"/>
                  </a:lnTo>
                  <a:lnTo>
                    <a:pt x="8" y="312"/>
                  </a:lnTo>
                  <a:lnTo>
                    <a:pt x="16" y="296"/>
                  </a:lnTo>
                  <a:lnTo>
                    <a:pt x="32" y="288"/>
                  </a:lnTo>
                  <a:lnTo>
                    <a:pt x="40" y="288"/>
                  </a:lnTo>
                  <a:lnTo>
                    <a:pt x="48" y="280"/>
                  </a:lnTo>
                  <a:lnTo>
                    <a:pt x="64" y="280"/>
                  </a:lnTo>
                  <a:lnTo>
                    <a:pt x="64" y="264"/>
                  </a:lnTo>
                  <a:lnTo>
                    <a:pt x="72" y="264"/>
                  </a:lnTo>
                  <a:lnTo>
                    <a:pt x="80" y="264"/>
                  </a:lnTo>
                  <a:lnTo>
                    <a:pt x="96" y="264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20" y="264"/>
                  </a:lnTo>
                  <a:lnTo>
                    <a:pt x="136" y="264"/>
                  </a:lnTo>
                  <a:lnTo>
                    <a:pt x="152" y="264"/>
                  </a:lnTo>
                  <a:lnTo>
                    <a:pt x="168" y="264"/>
                  </a:lnTo>
                  <a:lnTo>
                    <a:pt x="176" y="264"/>
                  </a:lnTo>
                  <a:lnTo>
                    <a:pt x="184" y="264"/>
                  </a:lnTo>
                  <a:lnTo>
                    <a:pt x="200" y="264"/>
                  </a:lnTo>
                  <a:lnTo>
                    <a:pt x="216" y="264"/>
                  </a:lnTo>
                  <a:lnTo>
                    <a:pt x="240" y="264"/>
                  </a:lnTo>
                  <a:lnTo>
                    <a:pt x="272" y="264"/>
                  </a:lnTo>
                  <a:lnTo>
                    <a:pt x="320" y="264"/>
                  </a:lnTo>
                  <a:lnTo>
                    <a:pt x="368" y="264"/>
                  </a:lnTo>
                  <a:lnTo>
                    <a:pt x="384" y="264"/>
                  </a:lnTo>
                  <a:lnTo>
                    <a:pt x="400" y="264"/>
                  </a:lnTo>
                  <a:lnTo>
                    <a:pt x="416" y="264"/>
                  </a:lnTo>
                  <a:lnTo>
                    <a:pt x="440" y="264"/>
                  </a:lnTo>
                  <a:lnTo>
                    <a:pt x="448" y="264"/>
                  </a:lnTo>
                  <a:lnTo>
                    <a:pt x="472" y="264"/>
                  </a:lnTo>
                  <a:lnTo>
                    <a:pt x="488" y="264"/>
                  </a:lnTo>
                  <a:lnTo>
                    <a:pt x="520" y="264"/>
                  </a:lnTo>
                  <a:lnTo>
                    <a:pt x="544" y="264"/>
                  </a:lnTo>
                  <a:lnTo>
                    <a:pt x="552" y="256"/>
                  </a:lnTo>
                  <a:lnTo>
                    <a:pt x="576" y="256"/>
                  </a:lnTo>
                  <a:lnTo>
                    <a:pt x="600" y="256"/>
                  </a:lnTo>
                  <a:lnTo>
                    <a:pt x="616" y="256"/>
                  </a:lnTo>
                  <a:lnTo>
                    <a:pt x="640" y="256"/>
                  </a:lnTo>
                  <a:lnTo>
                    <a:pt x="672" y="248"/>
                  </a:lnTo>
                  <a:lnTo>
                    <a:pt x="680" y="248"/>
                  </a:lnTo>
                  <a:lnTo>
                    <a:pt x="712" y="232"/>
                  </a:lnTo>
                  <a:lnTo>
                    <a:pt x="768" y="232"/>
                  </a:lnTo>
                  <a:lnTo>
                    <a:pt x="792" y="224"/>
                  </a:lnTo>
                  <a:lnTo>
                    <a:pt x="808" y="216"/>
                  </a:lnTo>
                  <a:lnTo>
                    <a:pt x="840" y="216"/>
                  </a:lnTo>
                  <a:lnTo>
                    <a:pt x="848" y="216"/>
                  </a:lnTo>
                  <a:lnTo>
                    <a:pt x="880" y="200"/>
                  </a:lnTo>
                  <a:lnTo>
                    <a:pt x="912" y="192"/>
                  </a:lnTo>
                  <a:lnTo>
                    <a:pt x="920" y="192"/>
                  </a:lnTo>
                  <a:lnTo>
                    <a:pt x="936" y="184"/>
                  </a:lnTo>
                  <a:lnTo>
                    <a:pt x="952" y="184"/>
                  </a:lnTo>
                  <a:lnTo>
                    <a:pt x="976" y="168"/>
                  </a:lnTo>
                  <a:lnTo>
                    <a:pt x="984" y="168"/>
                  </a:lnTo>
                  <a:lnTo>
                    <a:pt x="992" y="160"/>
                  </a:lnTo>
                  <a:lnTo>
                    <a:pt x="1016" y="160"/>
                  </a:lnTo>
                  <a:lnTo>
                    <a:pt x="1040" y="160"/>
                  </a:lnTo>
                  <a:lnTo>
                    <a:pt x="1072" y="152"/>
                  </a:lnTo>
                  <a:lnTo>
                    <a:pt x="1088" y="152"/>
                  </a:lnTo>
                  <a:lnTo>
                    <a:pt x="1120" y="144"/>
                  </a:lnTo>
                  <a:lnTo>
                    <a:pt x="1152" y="144"/>
                  </a:lnTo>
                  <a:lnTo>
                    <a:pt x="1184" y="144"/>
                  </a:lnTo>
                  <a:lnTo>
                    <a:pt x="1216" y="128"/>
                  </a:lnTo>
                  <a:lnTo>
                    <a:pt x="1224" y="128"/>
                  </a:lnTo>
                  <a:lnTo>
                    <a:pt x="1272" y="128"/>
                  </a:lnTo>
                  <a:lnTo>
                    <a:pt x="1296" y="128"/>
                  </a:lnTo>
                  <a:lnTo>
                    <a:pt x="1328" y="128"/>
                  </a:lnTo>
                  <a:lnTo>
                    <a:pt x="1376" y="120"/>
                  </a:lnTo>
                  <a:lnTo>
                    <a:pt x="1392" y="120"/>
                  </a:lnTo>
                  <a:lnTo>
                    <a:pt x="1424" y="120"/>
                  </a:lnTo>
                  <a:lnTo>
                    <a:pt x="1448" y="120"/>
                  </a:lnTo>
                  <a:lnTo>
                    <a:pt x="1480" y="112"/>
                  </a:lnTo>
                  <a:lnTo>
                    <a:pt x="1496" y="112"/>
                  </a:lnTo>
                  <a:lnTo>
                    <a:pt x="1544" y="112"/>
                  </a:lnTo>
                  <a:lnTo>
                    <a:pt x="1560" y="112"/>
                  </a:lnTo>
                  <a:lnTo>
                    <a:pt x="1616" y="96"/>
                  </a:lnTo>
                  <a:lnTo>
                    <a:pt x="1648" y="88"/>
                  </a:lnTo>
                  <a:lnTo>
                    <a:pt x="1664" y="88"/>
                  </a:lnTo>
                  <a:lnTo>
                    <a:pt x="1680" y="88"/>
                  </a:lnTo>
                  <a:lnTo>
                    <a:pt x="1688" y="88"/>
                  </a:lnTo>
                  <a:lnTo>
                    <a:pt x="1712" y="80"/>
                  </a:lnTo>
                  <a:lnTo>
                    <a:pt x="1728" y="80"/>
                  </a:lnTo>
                  <a:lnTo>
                    <a:pt x="1752" y="80"/>
                  </a:lnTo>
                  <a:lnTo>
                    <a:pt x="1760" y="80"/>
                  </a:lnTo>
                  <a:lnTo>
                    <a:pt x="1776" y="80"/>
                  </a:lnTo>
                  <a:lnTo>
                    <a:pt x="1824" y="64"/>
                  </a:lnTo>
                  <a:lnTo>
                    <a:pt x="1832" y="64"/>
                  </a:lnTo>
                  <a:lnTo>
                    <a:pt x="1856" y="56"/>
                  </a:lnTo>
                  <a:lnTo>
                    <a:pt x="1880" y="56"/>
                  </a:lnTo>
                  <a:lnTo>
                    <a:pt x="1912" y="56"/>
                  </a:lnTo>
                  <a:lnTo>
                    <a:pt x="1928" y="56"/>
                  </a:lnTo>
                  <a:lnTo>
                    <a:pt x="1984" y="48"/>
                  </a:lnTo>
                  <a:lnTo>
                    <a:pt x="2016" y="32"/>
                  </a:lnTo>
                  <a:lnTo>
                    <a:pt x="2048" y="32"/>
                  </a:lnTo>
                  <a:lnTo>
                    <a:pt x="2088" y="24"/>
                  </a:lnTo>
                  <a:lnTo>
                    <a:pt x="2096" y="24"/>
                  </a:lnTo>
                  <a:lnTo>
                    <a:pt x="2112" y="16"/>
                  </a:lnTo>
                  <a:lnTo>
                    <a:pt x="2136" y="16"/>
                  </a:lnTo>
                  <a:lnTo>
                    <a:pt x="2160" y="16"/>
                  </a:lnTo>
                  <a:lnTo>
                    <a:pt x="2192" y="0"/>
                  </a:lnTo>
                  <a:lnTo>
                    <a:pt x="2200" y="0"/>
                  </a:lnTo>
                  <a:lnTo>
                    <a:pt x="2216" y="0"/>
                  </a:lnTo>
                  <a:lnTo>
                    <a:pt x="2224" y="0"/>
                  </a:lnTo>
                  <a:lnTo>
                    <a:pt x="2232" y="0"/>
                  </a:lnTo>
                  <a:lnTo>
                    <a:pt x="2248" y="0"/>
                  </a:lnTo>
                  <a:lnTo>
                    <a:pt x="2256" y="0"/>
                  </a:lnTo>
                  <a:lnTo>
                    <a:pt x="2264" y="0"/>
                  </a:lnTo>
                  <a:lnTo>
                    <a:pt x="2280" y="0"/>
                  </a:lnTo>
                  <a:lnTo>
                    <a:pt x="2288" y="0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434" name="Freeform 18">
              <a:extLst>
                <a:ext uri="{FF2B5EF4-FFF2-40B4-BE49-F238E27FC236}">
                  <a16:creationId xmlns:a16="http://schemas.microsoft.com/office/drawing/2014/main" id="{B9B438BD-B4ED-C0ED-06FB-4DA021B30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" y="2248"/>
              <a:ext cx="1185" cy="297"/>
            </a:xfrm>
            <a:custGeom>
              <a:avLst/>
              <a:gdLst>
                <a:gd name="T0" fmla="*/ 72 w 1185"/>
                <a:gd name="T1" fmla="*/ 0 h 297"/>
                <a:gd name="T2" fmla="*/ 104 w 1185"/>
                <a:gd name="T3" fmla="*/ 0 h 297"/>
                <a:gd name="T4" fmla="*/ 144 w 1185"/>
                <a:gd name="T5" fmla="*/ 0 h 297"/>
                <a:gd name="T6" fmla="*/ 176 w 1185"/>
                <a:gd name="T7" fmla="*/ 0 h 297"/>
                <a:gd name="T8" fmla="*/ 208 w 1185"/>
                <a:gd name="T9" fmla="*/ 0 h 297"/>
                <a:gd name="T10" fmla="*/ 240 w 1185"/>
                <a:gd name="T11" fmla="*/ 0 h 297"/>
                <a:gd name="T12" fmla="*/ 296 w 1185"/>
                <a:gd name="T13" fmla="*/ 0 h 297"/>
                <a:gd name="T14" fmla="*/ 336 w 1185"/>
                <a:gd name="T15" fmla="*/ 0 h 297"/>
                <a:gd name="T16" fmla="*/ 376 w 1185"/>
                <a:gd name="T17" fmla="*/ 0 h 297"/>
                <a:gd name="T18" fmla="*/ 424 w 1185"/>
                <a:gd name="T19" fmla="*/ 16 h 297"/>
                <a:gd name="T20" fmla="*/ 496 w 1185"/>
                <a:gd name="T21" fmla="*/ 24 h 297"/>
                <a:gd name="T22" fmla="*/ 528 w 1185"/>
                <a:gd name="T23" fmla="*/ 32 h 297"/>
                <a:gd name="T24" fmla="*/ 608 w 1185"/>
                <a:gd name="T25" fmla="*/ 48 h 297"/>
                <a:gd name="T26" fmla="*/ 664 w 1185"/>
                <a:gd name="T27" fmla="*/ 56 h 297"/>
                <a:gd name="T28" fmla="*/ 712 w 1185"/>
                <a:gd name="T29" fmla="*/ 56 h 297"/>
                <a:gd name="T30" fmla="*/ 792 w 1185"/>
                <a:gd name="T31" fmla="*/ 80 h 297"/>
                <a:gd name="T32" fmla="*/ 816 w 1185"/>
                <a:gd name="T33" fmla="*/ 88 h 297"/>
                <a:gd name="T34" fmla="*/ 880 w 1185"/>
                <a:gd name="T35" fmla="*/ 96 h 297"/>
                <a:gd name="T36" fmla="*/ 928 w 1185"/>
                <a:gd name="T37" fmla="*/ 104 h 297"/>
                <a:gd name="T38" fmla="*/ 968 w 1185"/>
                <a:gd name="T39" fmla="*/ 120 h 297"/>
                <a:gd name="T40" fmla="*/ 1000 w 1185"/>
                <a:gd name="T41" fmla="*/ 128 h 297"/>
                <a:gd name="T42" fmla="*/ 1032 w 1185"/>
                <a:gd name="T43" fmla="*/ 128 h 297"/>
                <a:gd name="T44" fmla="*/ 1064 w 1185"/>
                <a:gd name="T45" fmla="*/ 128 h 297"/>
                <a:gd name="T46" fmla="*/ 1096 w 1185"/>
                <a:gd name="T47" fmla="*/ 128 h 297"/>
                <a:gd name="T48" fmla="*/ 1128 w 1185"/>
                <a:gd name="T49" fmla="*/ 128 h 297"/>
                <a:gd name="T50" fmla="*/ 1152 w 1185"/>
                <a:gd name="T51" fmla="*/ 128 h 297"/>
                <a:gd name="T52" fmla="*/ 1184 w 1185"/>
                <a:gd name="T53" fmla="*/ 128 h 297"/>
                <a:gd name="T54" fmla="*/ 1184 w 1185"/>
                <a:gd name="T55" fmla="*/ 160 h 297"/>
                <a:gd name="T56" fmla="*/ 1152 w 1185"/>
                <a:gd name="T57" fmla="*/ 160 h 297"/>
                <a:gd name="T58" fmla="*/ 1128 w 1185"/>
                <a:gd name="T59" fmla="*/ 160 h 297"/>
                <a:gd name="T60" fmla="*/ 1096 w 1185"/>
                <a:gd name="T61" fmla="*/ 168 h 297"/>
                <a:gd name="T62" fmla="*/ 1072 w 1185"/>
                <a:gd name="T63" fmla="*/ 184 h 297"/>
                <a:gd name="T64" fmla="*/ 1040 w 1185"/>
                <a:gd name="T65" fmla="*/ 184 h 297"/>
                <a:gd name="T66" fmla="*/ 1008 w 1185"/>
                <a:gd name="T67" fmla="*/ 192 h 297"/>
                <a:gd name="T68" fmla="*/ 968 w 1185"/>
                <a:gd name="T69" fmla="*/ 200 h 297"/>
                <a:gd name="T70" fmla="*/ 944 w 1185"/>
                <a:gd name="T71" fmla="*/ 216 h 297"/>
                <a:gd name="T72" fmla="*/ 912 w 1185"/>
                <a:gd name="T73" fmla="*/ 224 h 297"/>
                <a:gd name="T74" fmla="*/ 872 w 1185"/>
                <a:gd name="T75" fmla="*/ 224 h 297"/>
                <a:gd name="T76" fmla="*/ 832 w 1185"/>
                <a:gd name="T77" fmla="*/ 232 h 297"/>
                <a:gd name="T78" fmla="*/ 728 w 1185"/>
                <a:gd name="T79" fmla="*/ 248 h 297"/>
                <a:gd name="T80" fmla="*/ 648 w 1185"/>
                <a:gd name="T81" fmla="*/ 256 h 297"/>
                <a:gd name="T82" fmla="*/ 624 w 1185"/>
                <a:gd name="T83" fmla="*/ 256 h 297"/>
                <a:gd name="T84" fmla="*/ 592 w 1185"/>
                <a:gd name="T85" fmla="*/ 264 h 297"/>
                <a:gd name="T86" fmla="*/ 512 w 1185"/>
                <a:gd name="T87" fmla="*/ 272 h 297"/>
                <a:gd name="T88" fmla="*/ 440 w 1185"/>
                <a:gd name="T89" fmla="*/ 288 h 297"/>
                <a:gd name="T90" fmla="*/ 376 w 1185"/>
                <a:gd name="T91" fmla="*/ 296 h 297"/>
                <a:gd name="T92" fmla="*/ 296 w 1185"/>
                <a:gd name="T93" fmla="*/ 296 h 297"/>
                <a:gd name="T94" fmla="*/ 192 w 1185"/>
                <a:gd name="T95" fmla="*/ 296 h 297"/>
                <a:gd name="T96" fmla="*/ 136 w 1185"/>
                <a:gd name="T97" fmla="*/ 296 h 297"/>
                <a:gd name="T98" fmla="*/ 96 w 1185"/>
                <a:gd name="T99" fmla="*/ 296 h 297"/>
                <a:gd name="T100" fmla="*/ 56 w 1185"/>
                <a:gd name="T101" fmla="*/ 296 h 297"/>
                <a:gd name="T102" fmla="*/ 8 w 1185"/>
                <a:gd name="T103" fmla="*/ 296 h 2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5"/>
                <a:gd name="T157" fmla="*/ 0 h 297"/>
                <a:gd name="T158" fmla="*/ 1185 w 1185"/>
                <a:gd name="T159" fmla="*/ 297 h 2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5" h="297">
                  <a:moveTo>
                    <a:pt x="56" y="0"/>
                  </a:moveTo>
                  <a:lnTo>
                    <a:pt x="64" y="0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72" y="0"/>
                  </a:lnTo>
                  <a:lnTo>
                    <a:pt x="296" y="0"/>
                  </a:lnTo>
                  <a:lnTo>
                    <a:pt x="304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68" y="0"/>
                  </a:lnTo>
                  <a:lnTo>
                    <a:pt x="376" y="0"/>
                  </a:lnTo>
                  <a:lnTo>
                    <a:pt x="400" y="0"/>
                  </a:lnTo>
                  <a:lnTo>
                    <a:pt x="408" y="16"/>
                  </a:lnTo>
                  <a:lnTo>
                    <a:pt x="424" y="16"/>
                  </a:lnTo>
                  <a:lnTo>
                    <a:pt x="440" y="16"/>
                  </a:lnTo>
                  <a:lnTo>
                    <a:pt x="464" y="16"/>
                  </a:lnTo>
                  <a:lnTo>
                    <a:pt x="496" y="24"/>
                  </a:lnTo>
                  <a:lnTo>
                    <a:pt x="504" y="24"/>
                  </a:lnTo>
                  <a:lnTo>
                    <a:pt x="512" y="24"/>
                  </a:lnTo>
                  <a:lnTo>
                    <a:pt x="528" y="32"/>
                  </a:lnTo>
                  <a:lnTo>
                    <a:pt x="568" y="32"/>
                  </a:lnTo>
                  <a:lnTo>
                    <a:pt x="592" y="32"/>
                  </a:lnTo>
                  <a:lnTo>
                    <a:pt x="608" y="48"/>
                  </a:lnTo>
                  <a:lnTo>
                    <a:pt x="624" y="48"/>
                  </a:lnTo>
                  <a:lnTo>
                    <a:pt x="640" y="48"/>
                  </a:lnTo>
                  <a:lnTo>
                    <a:pt x="664" y="56"/>
                  </a:lnTo>
                  <a:lnTo>
                    <a:pt x="672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728" y="64"/>
                  </a:lnTo>
                  <a:lnTo>
                    <a:pt x="760" y="64"/>
                  </a:lnTo>
                  <a:lnTo>
                    <a:pt x="792" y="80"/>
                  </a:lnTo>
                  <a:lnTo>
                    <a:pt x="800" y="80"/>
                  </a:lnTo>
                  <a:lnTo>
                    <a:pt x="808" y="80"/>
                  </a:lnTo>
                  <a:lnTo>
                    <a:pt x="816" y="88"/>
                  </a:lnTo>
                  <a:lnTo>
                    <a:pt x="848" y="88"/>
                  </a:lnTo>
                  <a:lnTo>
                    <a:pt x="872" y="96"/>
                  </a:lnTo>
                  <a:lnTo>
                    <a:pt x="880" y="96"/>
                  </a:lnTo>
                  <a:lnTo>
                    <a:pt x="896" y="96"/>
                  </a:lnTo>
                  <a:lnTo>
                    <a:pt x="904" y="104"/>
                  </a:lnTo>
                  <a:lnTo>
                    <a:pt x="928" y="104"/>
                  </a:lnTo>
                  <a:lnTo>
                    <a:pt x="936" y="104"/>
                  </a:lnTo>
                  <a:lnTo>
                    <a:pt x="960" y="120"/>
                  </a:lnTo>
                  <a:lnTo>
                    <a:pt x="968" y="120"/>
                  </a:lnTo>
                  <a:lnTo>
                    <a:pt x="976" y="120"/>
                  </a:lnTo>
                  <a:lnTo>
                    <a:pt x="984" y="128"/>
                  </a:lnTo>
                  <a:lnTo>
                    <a:pt x="1000" y="128"/>
                  </a:lnTo>
                  <a:lnTo>
                    <a:pt x="1008" y="128"/>
                  </a:lnTo>
                  <a:lnTo>
                    <a:pt x="1016" y="128"/>
                  </a:lnTo>
                  <a:lnTo>
                    <a:pt x="1032" y="128"/>
                  </a:lnTo>
                  <a:lnTo>
                    <a:pt x="1040" y="128"/>
                  </a:lnTo>
                  <a:lnTo>
                    <a:pt x="1048" y="128"/>
                  </a:lnTo>
                  <a:lnTo>
                    <a:pt x="1064" y="128"/>
                  </a:lnTo>
                  <a:lnTo>
                    <a:pt x="1072" y="128"/>
                  </a:lnTo>
                  <a:lnTo>
                    <a:pt x="1080" y="128"/>
                  </a:lnTo>
                  <a:lnTo>
                    <a:pt x="1096" y="128"/>
                  </a:lnTo>
                  <a:lnTo>
                    <a:pt x="1104" y="128"/>
                  </a:lnTo>
                  <a:lnTo>
                    <a:pt x="1112" y="128"/>
                  </a:lnTo>
                  <a:lnTo>
                    <a:pt x="1128" y="128"/>
                  </a:lnTo>
                  <a:lnTo>
                    <a:pt x="1136" y="128"/>
                  </a:lnTo>
                  <a:lnTo>
                    <a:pt x="1144" y="128"/>
                  </a:lnTo>
                  <a:lnTo>
                    <a:pt x="1152" y="128"/>
                  </a:lnTo>
                  <a:lnTo>
                    <a:pt x="1168" y="128"/>
                  </a:lnTo>
                  <a:lnTo>
                    <a:pt x="1176" y="128"/>
                  </a:lnTo>
                  <a:lnTo>
                    <a:pt x="1184" y="128"/>
                  </a:lnTo>
                  <a:lnTo>
                    <a:pt x="1184" y="136"/>
                  </a:lnTo>
                  <a:lnTo>
                    <a:pt x="1184" y="152"/>
                  </a:lnTo>
                  <a:lnTo>
                    <a:pt x="1184" y="160"/>
                  </a:lnTo>
                  <a:lnTo>
                    <a:pt x="1176" y="160"/>
                  </a:lnTo>
                  <a:lnTo>
                    <a:pt x="1168" y="160"/>
                  </a:lnTo>
                  <a:lnTo>
                    <a:pt x="1152" y="160"/>
                  </a:lnTo>
                  <a:lnTo>
                    <a:pt x="1144" y="160"/>
                  </a:lnTo>
                  <a:lnTo>
                    <a:pt x="1136" y="160"/>
                  </a:lnTo>
                  <a:lnTo>
                    <a:pt x="1128" y="160"/>
                  </a:lnTo>
                  <a:lnTo>
                    <a:pt x="1112" y="160"/>
                  </a:lnTo>
                  <a:lnTo>
                    <a:pt x="1104" y="168"/>
                  </a:lnTo>
                  <a:lnTo>
                    <a:pt x="1096" y="168"/>
                  </a:lnTo>
                  <a:lnTo>
                    <a:pt x="1080" y="168"/>
                  </a:lnTo>
                  <a:lnTo>
                    <a:pt x="1072" y="168"/>
                  </a:lnTo>
                  <a:lnTo>
                    <a:pt x="1072" y="184"/>
                  </a:lnTo>
                  <a:lnTo>
                    <a:pt x="1064" y="184"/>
                  </a:lnTo>
                  <a:lnTo>
                    <a:pt x="1048" y="184"/>
                  </a:lnTo>
                  <a:lnTo>
                    <a:pt x="1040" y="184"/>
                  </a:lnTo>
                  <a:lnTo>
                    <a:pt x="1032" y="192"/>
                  </a:lnTo>
                  <a:lnTo>
                    <a:pt x="1016" y="192"/>
                  </a:lnTo>
                  <a:lnTo>
                    <a:pt x="1008" y="192"/>
                  </a:lnTo>
                  <a:lnTo>
                    <a:pt x="1000" y="200"/>
                  </a:lnTo>
                  <a:lnTo>
                    <a:pt x="984" y="200"/>
                  </a:lnTo>
                  <a:lnTo>
                    <a:pt x="968" y="200"/>
                  </a:lnTo>
                  <a:lnTo>
                    <a:pt x="968" y="216"/>
                  </a:lnTo>
                  <a:lnTo>
                    <a:pt x="960" y="216"/>
                  </a:lnTo>
                  <a:lnTo>
                    <a:pt x="944" y="216"/>
                  </a:lnTo>
                  <a:lnTo>
                    <a:pt x="936" y="216"/>
                  </a:lnTo>
                  <a:lnTo>
                    <a:pt x="928" y="224"/>
                  </a:lnTo>
                  <a:lnTo>
                    <a:pt x="912" y="224"/>
                  </a:lnTo>
                  <a:lnTo>
                    <a:pt x="904" y="224"/>
                  </a:lnTo>
                  <a:lnTo>
                    <a:pt x="896" y="224"/>
                  </a:lnTo>
                  <a:lnTo>
                    <a:pt x="872" y="224"/>
                  </a:lnTo>
                  <a:lnTo>
                    <a:pt x="848" y="232"/>
                  </a:lnTo>
                  <a:lnTo>
                    <a:pt x="840" y="232"/>
                  </a:lnTo>
                  <a:lnTo>
                    <a:pt x="832" y="232"/>
                  </a:lnTo>
                  <a:lnTo>
                    <a:pt x="792" y="232"/>
                  </a:lnTo>
                  <a:lnTo>
                    <a:pt x="760" y="248"/>
                  </a:lnTo>
                  <a:lnTo>
                    <a:pt x="728" y="248"/>
                  </a:lnTo>
                  <a:lnTo>
                    <a:pt x="680" y="248"/>
                  </a:lnTo>
                  <a:lnTo>
                    <a:pt x="664" y="248"/>
                  </a:lnTo>
                  <a:lnTo>
                    <a:pt x="648" y="256"/>
                  </a:lnTo>
                  <a:lnTo>
                    <a:pt x="640" y="256"/>
                  </a:lnTo>
                  <a:lnTo>
                    <a:pt x="632" y="256"/>
                  </a:lnTo>
                  <a:lnTo>
                    <a:pt x="624" y="256"/>
                  </a:lnTo>
                  <a:lnTo>
                    <a:pt x="608" y="256"/>
                  </a:lnTo>
                  <a:lnTo>
                    <a:pt x="600" y="264"/>
                  </a:lnTo>
                  <a:lnTo>
                    <a:pt x="592" y="264"/>
                  </a:lnTo>
                  <a:lnTo>
                    <a:pt x="568" y="264"/>
                  </a:lnTo>
                  <a:lnTo>
                    <a:pt x="536" y="272"/>
                  </a:lnTo>
                  <a:lnTo>
                    <a:pt x="512" y="272"/>
                  </a:lnTo>
                  <a:lnTo>
                    <a:pt x="480" y="272"/>
                  </a:lnTo>
                  <a:lnTo>
                    <a:pt x="464" y="288"/>
                  </a:lnTo>
                  <a:lnTo>
                    <a:pt x="440" y="288"/>
                  </a:lnTo>
                  <a:lnTo>
                    <a:pt x="432" y="288"/>
                  </a:lnTo>
                  <a:lnTo>
                    <a:pt x="400" y="288"/>
                  </a:lnTo>
                  <a:lnTo>
                    <a:pt x="376" y="296"/>
                  </a:lnTo>
                  <a:lnTo>
                    <a:pt x="344" y="296"/>
                  </a:lnTo>
                  <a:lnTo>
                    <a:pt x="328" y="296"/>
                  </a:lnTo>
                  <a:lnTo>
                    <a:pt x="296" y="296"/>
                  </a:lnTo>
                  <a:lnTo>
                    <a:pt x="264" y="296"/>
                  </a:lnTo>
                  <a:lnTo>
                    <a:pt x="232" y="296"/>
                  </a:lnTo>
                  <a:lnTo>
                    <a:pt x="192" y="296"/>
                  </a:lnTo>
                  <a:lnTo>
                    <a:pt x="176" y="296"/>
                  </a:lnTo>
                  <a:lnTo>
                    <a:pt x="160" y="296"/>
                  </a:lnTo>
                  <a:lnTo>
                    <a:pt x="136" y="296"/>
                  </a:lnTo>
                  <a:lnTo>
                    <a:pt x="120" y="296"/>
                  </a:lnTo>
                  <a:lnTo>
                    <a:pt x="104" y="296"/>
                  </a:lnTo>
                  <a:lnTo>
                    <a:pt x="96" y="296"/>
                  </a:lnTo>
                  <a:lnTo>
                    <a:pt x="72" y="296"/>
                  </a:lnTo>
                  <a:lnTo>
                    <a:pt x="64" y="296"/>
                  </a:lnTo>
                  <a:lnTo>
                    <a:pt x="56" y="296"/>
                  </a:lnTo>
                  <a:lnTo>
                    <a:pt x="40" y="296"/>
                  </a:lnTo>
                  <a:lnTo>
                    <a:pt x="24" y="296"/>
                  </a:lnTo>
                  <a:lnTo>
                    <a:pt x="8" y="296"/>
                  </a:lnTo>
                  <a:lnTo>
                    <a:pt x="0" y="296"/>
                  </a:lnTo>
                </a:path>
              </a:pathLst>
            </a:custGeom>
            <a:solidFill>
              <a:srgbClr val="EBC494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8435" name="Freeform 19">
              <a:extLst>
                <a:ext uri="{FF2B5EF4-FFF2-40B4-BE49-F238E27FC236}">
                  <a16:creationId xmlns:a16="http://schemas.microsoft.com/office/drawing/2014/main" id="{F8A1842D-3A1C-A1F8-E5D6-2F4B33CF8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2344"/>
              <a:ext cx="841" cy="129"/>
            </a:xfrm>
            <a:custGeom>
              <a:avLst/>
              <a:gdLst>
                <a:gd name="T0" fmla="*/ 64 w 841"/>
                <a:gd name="T1" fmla="*/ 0 h 129"/>
                <a:gd name="T2" fmla="*/ 96 w 841"/>
                <a:gd name="T3" fmla="*/ 0 h 129"/>
                <a:gd name="T4" fmla="*/ 128 w 841"/>
                <a:gd name="T5" fmla="*/ 0 h 129"/>
                <a:gd name="T6" fmla="*/ 184 w 841"/>
                <a:gd name="T7" fmla="*/ 0 h 129"/>
                <a:gd name="T8" fmla="*/ 224 w 841"/>
                <a:gd name="T9" fmla="*/ 0 h 129"/>
                <a:gd name="T10" fmla="*/ 248 w 841"/>
                <a:gd name="T11" fmla="*/ 0 h 129"/>
                <a:gd name="T12" fmla="*/ 288 w 841"/>
                <a:gd name="T13" fmla="*/ 0 h 129"/>
                <a:gd name="T14" fmla="*/ 304 w 841"/>
                <a:gd name="T15" fmla="*/ 8 h 129"/>
                <a:gd name="T16" fmla="*/ 336 w 841"/>
                <a:gd name="T17" fmla="*/ 8 h 129"/>
                <a:gd name="T18" fmla="*/ 360 w 841"/>
                <a:gd name="T19" fmla="*/ 8 h 129"/>
                <a:gd name="T20" fmla="*/ 384 w 841"/>
                <a:gd name="T21" fmla="*/ 8 h 129"/>
                <a:gd name="T22" fmla="*/ 424 w 841"/>
                <a:gd name="T23" fmla="*/ 8 h 129"/>
                <a:gd name="T24" fmla="*/ 456 w 841"/>
                <a:gd name="T25" fmla="*/ 24 h 129"/>
                <a:gd name="T26" fmla="*/ 520 w 841"/>
                <a:gd name="T27" fmla="*/ 24 h 129"/>
                <a:gd name="T28" fmla="*/ 568 w 841"/>
                <a:gd name="T29" fmla="*/ 32 h 129"/>
                <a:gd name="T30" fmla="*/ 616 w 841"/>
                <a:gd name="T31" fmla="*/ 32 h 129"/>
                <a:gd name="T32" fmla="*/ 632 w 841"/>
                <a:gd name="T33" fmla="*/ 32 h 129"/>
                <a:gd name="T34" fmla="*/ 664 w 841"/>
                <a:gd name="T35" fmla="*/ 32 h 129"/>
                <a:gd name="T36" fmla="*/ 704 w 841"/>
                <a:gd name="T37" fmla="*/ 40 h 129"/>
                <a:gd name="T38" fmla="*/ 752 w 841"/>
                <a:gd name="T39" fmla="*/ 56 h 129"/>
                <a:gd name="T40" fmla="*/ 792 w 841"/>
                <a:gd name="T41" fmla="*/ 56 h 129"/>
                <a:gd name="T42" fmla="*/ 832 w 841"/>
                <a:gd name="T43" fmla="*/ 72 h 129"/>
                <a:gd name="T44" fmla="*/ 832 w 841"/>
                <a:gd name="T45" fmla="*/ 72 h 129"/>
                <a:gd name="T46" fmla="*/ 808 w 841"/>
                <a:gd name="T47" fmla="*/ 72 h 129"/>
                <a:gd name="T48" fmla="*/ 792 w 841"/>
                <a:gd name="T49" fmla="*/ 88 h 129"/>
                <a:gd name="T50" fmla="*/ 768 w 841"/>
                <a:gd name="T51" fmla="*/ 88 h 129"/>
                <a:gd name="T52" fmla="*/ 752 w 841"/>
                <a:gd name="T53" fmla="*/ 88 h 129"/>
                <a:gd name="T54" fmla="*/ 728 w 841"/>
                <a:gd name="T55" fmla="*/ 96 h 129"/>
                <a:gd name="T56" fmla="*/ 704 w 841"/>
                <a:gd name="T57" fmla="*/ 104 h 129"/>
                <a:gd name="T58" fmla="*/ 672 w 841"/>
                <a:gd name="T59" fmla="*/ 104 h 129"/>
                <a:gd name="T60" fmla="*/ 640 w 841"/>
                <a:gd name="T61" fmla="*/ 104 h 129"/>
                <a:gd name="T62" fmla="*/ 616 w 841"/>
                <a:gd name="T63" fmla="*/ 120 h 129"/>
                <a:gd name="T64" fmla="*/ 592 w 841"/>
                <a:gd name="T65" fmla="*/ 120 h 129"/>
                <a:gd name="T66" fmla="*/ 568 w 841"/>
                <a:gd name="T67" fmla="*/ 120 h 129"/>
                <a:gd name="T68" fmla="*/ 536 w 841"/>
                <a:gd name="T69" fmla="*/ 120 h 129"/>
                <a:gd name="T70" fmla="*/ 520 w 841"/>
                <a:gd name="T71" fmla="*/ 120 h 129"/>
                <a:gd name="T72" fmla="*/ 488 w 841"/>
                <a:gd name="T73" fmla="*/ 120 h 129"/>
                <a:gd name="T74" fmla="*/ 432 w 841"/>
                <a:gd name="T75" fmla="*/ 120 h 129"/>
                <a:gd name="T76" fmla="*/ 392 w 841"/>
                <a:gd name="T77" fmla="*/ 128 h 129"/>
                <a:gd name="T78" fmla="*/ 336 w 841"/>
                <a:gd name="T79" fmla="*/ 128 h 129"/>
                <a:gd name="T80" fmla="*/ 280 w 841"/>
                <a:gd name="T81" fmla="*/ 128 h 129"/>
                <a:gd name="T82" fmla="*/ 224 w 841"/>
                <a:gd name="T83" fmla="*/ 128 h 129"/>
                <a:gd name="T84" fmla="*/ 192 w 841"/>
                <a:gd name="T85" fmla="*/ 128 h 129"/>
                <a:gd name="T86" fmla="*/ 160 w 841"/>
                <a:gd name="T87" fmla="*/ 128 h 129"/>
                <a:gd name="T88" fmla="*/ 136 w 841"/>
                <a:gd name="T89" fmla="*/ 128 h 129"/>
                <a:gd name="T90" fmla="*/ 112 w 841"/>
                <a:gd name="T91" fmla="*/ 128 h 129"/>
                <a:gd name="T92" fmla="*/ 80 w 841"/>
                <a:gd name="T93" fmla="*/ 128 h 129"/>
                <a:gd name="T94" fmla="*/ 48 w 841"/>
                <a:gd name="T95" fmla="*/ 120 h 129"/>
                <a:gd name="T96" fmla="*/ 24 w 841"/>
                <a:gd name="T97" fmla="*/ 120 h 129"/>
                <a:gd name="T98" fmla="*/ 0 w 841"/>
                <a:gd name="T99" fmla="*/ 120 h 1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1"/>
                <a:gd name="T151" fmla="*/ 0 h 129"/>
                <a:gd name="T152" fmla="*/ 841 w 841"/>
                <a:gd name="T153" fmla="*/ 129 h 1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1" h="129">
                  <a:moveTo>
                    <a:pt x="24" y="0"/>
                  </a:moveTo>
                  <a:lnTo>
                    <a:pt x="64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200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296" y="8"/>
                  </a:lnTo>
                  <a:lnTo>
                    <a:pt x="304" y="8"/>
                  </a:lnTo>
                  <a:lnTo>
                    <a:pt x="320" y="8"/>
                  </a:lnTo>
                  <a:lnTo>
                    <a:pt x="336" y="8"/>
                  </a:lnTo>
                  <a:lnTo>
                    <a:pt x="352" y="8"/>
                  </a:lnTo>
                  <a:lnTo>
                    <a:pt x="360" y="8"/>
                  </a:lnTo>
                  <a:lnTo>
                    <a:pt x="368" y="8"/>
                  </a:lnTo>
                  <a:lnTo>
                    <a:pt x="384" y="8"/>
                  </a:lnTo>
                  <a:lnTo>
                    <a:pt x="400" y="8"/>
                  </a:lnTo>
                  <a:lnTo>
                    <a:pt x="424" y="8"/>
                  </a:lnTo>
                  <a:lnTo>
                    <a:pt x="448" y="24"/>
                  </a:lnTo>
                  <a:lnTo>
                    <a:pt x="456" y="24"/>
                  </a:lnTo>
                  <a:lnTo>
                    <a:pt x="464" y="24"/>
                  </a:lnTo>
                  <a:lnTo>
                    <a:pt x="520" y="24"/>
                  </a:lnTo>
                  <a:lnTo>
                    <a:pt x="536" y="32"/>
                  </a:lnTo>
                  <a:lnTo>
                    <a:pt x="568" y="32"/>
                  </a:lnTo>
                  <a:lnTo>
                    <a:pt x="592" y="32"/>
                  </a:lnTo>
                  <a:lnTo>
                    <a:pt x="616" y="32"/>
                  </a:lnTo>
                  <a:lnTo>
                    <a:pt x="624" y="32"/>
                  </a:lnTo>
                  <a:lnTo>
                    <a:pt x="632" y="32"/>
                  </a:lnTo>
                  <a:lnTo>
                    <a:pt x="640" y="32"/>
                  </a:lnTo>
                  <a:lnTo>
                    <a:pt x="664" y="32"/>
                  </a:lnTo>
                  <a:lnTo>
                    <a:pt x="696" y="40"/>
                  </a:lnTo>
                  <a:lnTo>
                    <a:pt x="704" y="40"/>
                  </a:lnTo>
                  <a:lnTo>
                    <a:pt x="728" y="40"/>
                  </a:lnTo>
                  <a:lnTo>
                    <a:pt x="752" y="56"/>
                  </a:lnTo>
                  <a:lnTo>
                    <a:pt x="768" y="56"/>
                  </a:lnTo>
                  <a:lnTo>
                    <a:pt x="792" y="56"/>
                  </a:lnTo>
                  <a:lnTo>
                    <a:pt x="824" y="64"/>
                  </a:lnTo>
                  <a:lnTo>
                    <a:pt x="832" y="72"/>
                  </a:lnTo>
                  <a:lnTo>
                    <a:pt x="840" y="72"/>
                  </a:lnTo>
                  <a:lnTo>
                    <a:pt x="832" y="72"/>
                  </a:lnTo>
                  <a:lnTo>
                    <a:pt x="824" y="72"/>
                  </a:lnTo>
                  <a:lnTo>
                    <a:pt x="808" y="72"/>
                  </a:lnTo>
                  <a:lnTo>
                    <a:pt x="808" y="88"/>
                  </a:lnTo>
                  <a:lnTo>
                    <a:pt x="792" y="88"/>
                  </a:lnTo>
                  <a:lnTo>
                    <a:pt x="784" y="88"/>
                  </a:lnTo>
                  <a:lnTo>
                    <a:pt x="768" y="88"/>
                  </a:lnTo>
                  <a:lnTo>
                    <a:pt x="760" y="88"/>
                  </a:lnTo>
                  <a:lnTo>
                    <a:pt x="752" y="88"/>
                  </a:lnTo>
                  <a:lnTo>
                    <a:pt x="736" y="96"/>
                  </a:lnTo>
                  <a:lnTo>
                    <a:pt x="728" y="96"/>
                  </a:lnTo>
                  <a:lnTo>
                    <a:pt x="720" y="96"/>
                  </a:lnTo>
                  <a:lnTo>
                    <a:pt x="704" y="104"/>
                  </a:lnTo>
                  <a:lnTo>
                    <a:pt x="696" y="104"/>
                  </a:lnTo>
                  <a:lnTo>
                    <a:pt x="672" y="104"/>
                  </a:lnTo>
                  <a:lnTo>
                    <a:pt x="664" y="104"/>
                  </a:lnTo>
                  <a:lnTo>
                    <a:pt x="640" y="104"/>
                  </a:lnTo>
                  <a:lnTo>
                    <a:pt x="632" y="104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2" y="120"/>
                  </a:lnTo>
                  <a:lnTo>
                    <a:pt x="584" y="120"/>
                  </a:lnTo>
                  <a:lnTo>
                    <a:pt x="568" y="120"/>
                  </a:lnTo>
                  <a:lnTo>
                    <a:pt x="560" y="120"/>
                  </a:lnTo>
                  <a:lnTo>
                    <a:pt x="536" y="120"/>
                  </a:lnTo>
                  <a:lnTo>
                    <a:pt x="528" y="120"/>
                  </a:lnTo>
                  <a:lnTo>
                    <a:pt x="520" y="120"/>
                  </a:lnTo>
                  <a:lnTo>
                    <a:pt x="496" y="120"/>
                  </a:lnTo>
                  <a:lnTo>
                    <a:pt x="488" y="120"/>
                  </a:lnTo>
                  <a:lnTo>
                    <a:pt x="456" y="120"/>
                  </a:lnTo>
                  <a:lnTo>
                    <a:pt x="432" y="120"/>
                  </a:lnTo>
                  <a:lnTo>
                    <a:pt x="424" y="120"/>
                  </a:lnTo>
                  <a:lnTo>
                    <a:pt x="392" y="128"/>
                  </a:lnTo>
                  <a:lnTo>
                    <a:pt x="368" y="128"/>
                  </a:lnTo>
                  <a:lnTo>
                    <a:pt x="336" y="128"/>
                  </a:lnTo>
                  <a:lnTo>
                    <a:pt x="304" y="128"/>
                  </a:lnTo>
                  <a:lnTo>
                    <a:pt x="280" y="128"/>
                  </a:lnTo>
                  <a:lnTo>
                    <a:pt x="256" y="128"/>
                  </a:lnTo>
                  <a:lnTo>
                    <a:pt x="224" y="128"/>
                  </a:lnTo>
                  <a:lnTo>
                    <a:pt x="216" y="128"/>
                  </a:lnTo>
                  <a:lnTo>
                    <a:pt x="192" y="128"/>
                  </a:lnTo>
                  <a:lnTo>
                    <a:pt x="168" y="128"/>
                  </a:lnTo>
                  <a:lnTo>
                    <a:pt x="160" y="128"/>
                  </a:lnTo>
                  <a:lnTo>
                    <a:pt x="152" y="128"/>
                  </a:lnTo>
                  <a:lnTo>
                    <a:pt x="136" y="128"/>
                  </a:lnTo>
                  <a:lnTo>
                    <a:pt x="120" y="128"/>
                  </a:lnTo>
                  <a:lnTo>
                    <a:pt x="112" y="128"/>
                  </a:lnTo>
                  <a:lnTo>
                    <a:pt x="96" y="128"/>
                  </a:lnTo>
                  <a:lnTo>
                    <a:pt x="80" y="128"/>
                  </a:lnTo>
                  <a:lnTo>
                    <a:pt x="64" y="128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0" y="120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436" name="Freeform 20">
              <a:extLst>
                <a:ext uri="{FF2B5EF4-FFF2-40B4-BE49-F238E27FC236}">
                  <a16:creationId xmlns:a16="http://schemas.microsoft.com/office/drawing/2014/main" id="{7A948E1C-D086-5C77-6625-22FFA3BFC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2192"/>
              <a:ext cx="3289" cy="361"/>
            </a:xfrm>
            <a:custGeom>
              <a:avLst/>
              <a:gdLst>
                <a:gd name="T0" fmla="*/ 8 w 3289"/>
                <a:gd name="T1" fmla="*/ 168 h 361"/>
                <a:gd name="T2" fmla="*/ 40 w 3289"/>
                <a:gd name="T3" fmla="*/ 168 h 361"/>
                <a:gd name="T4" fmla="*/ 96 w 3289"/>
                <a:gd name="T5" fmla="*/ 168 h 361"/>
                <a:gd name="T6" fmla="*/ 112 w 3289"/>
                <a:gd name="T7" fmla="*/ 168 h 361"/>
                <a:gd name="T8" fmla="*/ 136 w 3289"/>
                <a:gd name="T9" fmla="*/ 168 h 361"/>
                <a:gd name="T10" fmla="*/ 168 w 3289"/>
                <a:gd name="T11" fmla="*/ 160 h 361"/>
                <a:gd name="T12" fmla="*/ 200 w 3289"/>
                <a:gd name="T13" fmla="*/ 160 h 361"/>
                <a:gd name="T14" fmla="*/ 248 w 3289"/>
                <a:gd name="T15" fmla="*/ 160 h 361"/>
                <a:gd name="T16" fmla="*/ 272 w 3289"/>
                <a:gd name="T17" fmla="*/ 160 h 361"/>
                <a:gd name="T18" fmla="*/ 312 w 3289"/>
                <a:gd name="T19" fmla="*/ 160 h 361"/>
                <a:gd name="T20" fmla="*/ 344 w 3289"/>
                <a:gd name="T21" fmla="*/ 136 h 361"/>
                <a:gd name="T22" fmla="*/ 408 w 3289"/>
                <a:gd name="T23" fmla="*/ 136 h 361"/>
                <a:gd name="T24" fmla="*/ 480 w 3289"/>
                <a:gd name="T25" fmla="*/ 120 h 361"/>
                <a:gd name="T26" fmla="*/ 512 w 3289"/>
                <a:gd name="T27" fmla="*/ 104 h 361"/>
                <a:gd name="T28" fmla="*/ 568 w 3289"/>
                <a:gd name="T29" fmla="*/ 96 h 361"/>
                <a:gd name="T30" fmla="*/ 648 w 3289"/>
                <a:gd name="T31" fmla="*/ 88 h 361"/>
                <a:gd name="T32" fmla="*/ 736 w 3289"/>
                <a:gd name="T33" fmla="*/ 64 h 361"/>
                <a:gd name="T34" fmla="*/ 816 w 3289"/>
                <a:gd name="T35" fmla="*/ 64 h 361"/>
                <a:gd name="T36" fmla="*/ 880 w 3289"/>
                <a:gd name="T37" fmla="*/ 32 h 361"/>
                <a:gd name="T38" fmla="*/ 976 w 3289"/>
                <a:gd name="T39" fmla="*/ 32 h 361"/>
                <a:gd name="T40" fmla="*/ 1048 w 3289"/>
                <a:gd name="T41" fmla="*/ 24 h 361"/>
                <a:gd name="T42" fmla="*/ 1144 w 3289"/>
                <a:gd name="T43" fmla="*/ 24 h 361"/>
                <a:gd name="T44" fmla="*/ 1208 w 3289"/>
                <a:gd name="T45" fmla="*/ 0 h 361"/>
                <a:gd name="T46" fmla="*/ 1312 w 3289"/>
                <a:gd name="T47" fmla="*/ 0 h 361"/>
                <a:gd name="T48" fmla="*/ 1344 w 3289"/>
                <a:gd name="T49" fmla="*/ 0 h 361"/>
                <a:gd name="T50" fmla="*/ 1376 w 3289"/>
                <a:gd name="T51" fmla="*/ 0 h 361"/>
                <a:gd name="T52" fmla="*/ 1440 w 3289"/>
                <a:gd name="T53" fmla="*/ 0 h 361"/>
                <a:gd name="T54" fmla="*/ 1480 w 3289"/>
                <a:gd name="T55" fmla="*/ 0 h 361"/>
                <a:gd name="T56" fmla="*/ 1552 w 3289"/>
                <a:gd name="T57" fmla="*/ 0 h 361"/>
                <a:gd name="T58" fmla="*/ 1688 w 3289"/>
                <a:gd name="T59" fmla="*/ 0 h 361"/>
                <a:gd name="T60" fmla="*/ 1784 w 3289"/>
                <a:gd name="T61" fmla="*/ 0 h 361"/>
                <a:gd name="T62" fmla="*/ 1944 w 3289"/>
                <a:gd name="T63" fmla="*/ 32 h 361"/>
                <a:gd name="T64" fmla="*/ 2056 w 3289"/>
                <a:gd name="T65" fmla="*/ 64 h 361"/>
                <a:gd name="T66" fmla="*/ 2144 w 3289"/>
                <a:gd name="T67" fmla="*/ 72 h 361"/>
                <a:gd name="T68" fmla="*/ 2224 w 3289"/>
                <a:gd name="T69" fmla="*/ 96 h 361"/>
                <a:gd name="T70" fmla="*/ 2280 w 3289"/>
                <a:gd name="T71" fmla="*/ 104 h 361"/>
                <a:gd name="T72" fmla="*/ 2360 w 3289"/>
                <a:gd name="T73" fmla="*/ 120 h 361"/>
                <a:gd name="T74" fmla="*/ 2392 w 3289"/>
                <a:gd name="T75" fmla="*/ 128 h 361"/>
                <a:gd name="T76" fmla="*/ 2464 w 3289"/>
                <a:gd name="T77" fmla="*/ 136 h 361"/>
                <a:gd name="T78" fmla="*/ 2520 w 3289"/>
                <a:gd name="T79" fmla="*/ 160 h 361"/>
                <a:gd name="T80" fmla="*/ 2528 w 3289"/>
                <a:gd name="T81" fmla="*/ 168 h 361"/>
                <a:gd name="T82" fmla="*/ 2624 w 3289"/>
                <a:gd name="T83" fmla="*/ 200 h 361"/>
                <a:gd name="T84" fmla="*/ 2648 w 3289"/>
                <a:gd name="T85" fmla="*/ 200 h 361"/>
                <a:gd name="T86" fmla="*/ 2664 w 3289"/>
                <a:gd name="T87" fmla="*/ 200 h 361"/>
                <a:gd name="T88" fmla="*/ 2696 w 3289"/>
                <a:gd name="T89" fmla="*/ 224 h 361"/>
                <a:gd name="T90" fmla="*/ 2784 w 3289"/>
                <a:gd name="T91" fmla="*/ 240 h 361"/>
                <a:gd name="T92" fmla="*/ 2824 w 3289"/>
                <a:gd name="T93" fmla="*/ 256 h 361"/>
                <a:gd name="T94" fmla="*/ 2856 w 3289"/>
                <a:gd name="T95" fmla="*/ 264 h 361"/>
                <a:gd name="T96" fmla="*/ 2920 w 3289"/>
                <a:gd name="T97" fmla="*/ 272 h 361"/>
                <a:gd name="T98" fmla="*/ 2960 w 3289"/>
                <a:gd name="T99" fmla="*/ 272 h 361"/>
                <a:gd name="T100" fmla="*/ 3000 w 3289"/>
                <a:gd name="T101" fmla="*/ 288 h 361"/>
                <a:gd name="T102" fmla="*/ 3288 w 3289"/>
                <a:gd name="T103" fmla="*/ 360 h 3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89"/>
                <a:gd name="T157" fmla="*/ 0 h 361"/>
                <a:gd name="T158" fmla="*/ 3289 w 3289"/>
                <a:gd name="T159" fmla="*/ 361 h 3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89" h="361">
                  <a:moveTo>
                    <a:pt x="0" y="168"/>
                  </a:moveTo>
                  <a:lnTo>
                    <a:pt x="8" y="168"/>
                  </a:lnTo>
                  <a:lnTo>
                    <a:pt x="32" y="168"/>
                  </a:lnTo>
                  <a:lnTo>
                    <a:pt x="40" y="168"/>
                  </a:lnTo>
                  <a:lnTo>
                    <a:pt x="80" y="168"/>
                  </a:lnTo>
                  <a:lnTo>
                    <a:pt x="96" y="168"/>
                  </a:lnTo>
                  <a:lnTo>
                    <a:pt x="104" y="168"/>
                  </a:lnTo>
                  <a:lnTo>
                    <a:pt x="112" y="168"/>
                  </a:lnTo>
                  <a:lnTo>
                    <a:pt x="128" y="168"/>
                  </a:lnTo>
                  <a:lnTo>
                    <a:pt x="136" y="168"/>
                  </a:lnTo>
                  <a:lnTo>
                    <a:pt x="144" y="160"/>
                  </a:lnTo>
                  <a:lnTo>
                    <a:pt x="168" y="160"/>
                  </a:lnTo>
                  <a:lnTo>
                    <a:pt x="176" y="160"/>
                  </a:lnTo>
                  <a:lnTo>
                    <a:pt x="200" y="160"/>
                  </a:lnTo>
                  <a:lnTo>
                    <a:pt x="208" y="160"/>
                  </a:lnTo>
                  <a:lnTo>
                    <a:pt x="248" y="160"/>
                  </a:lnTo>
                  <a:lnTo>
                    <a:pt x="264" y="160"/>
                  </a:lnTo>
                  <a:lnTo>
                    <a:pt x="272" y="160"/>
                  </a:lnTo>
                  <a:lnTo>
                    <a:pt x="296" y="160"/>
                  </a:lnTo>
                  <a:lnTo>
                    <a:pt x="312" y="160"/>
                  </a:lnTo>
                  <a:lnTo>
                    <a:pt x="336" y="136"/>
                  </a:lnTo>
                  <a:lnTo>
                    <a:pt x="344" y="136"/>
                  </a:lnTo>
                  <a:lnTo>
                    <a:pt x="376" y="136"/>
                  </a:lnTo>
                  <a:lnTo>
                    <a:pt x="408" y="136"/>
                  </a:lnTo>
                  <a:lnTo>
                    <a:pt x="440" y="136"/>
                  </a:lnTo>
                  <a:lnTo>
                    <a:pt x="480" y="120"/>
                  </a:lnTo>
                  <a:lnTo>
                    <a:pt x="504" y="104"/>
                  </a:lnTo>
                  <a:lnTo>
                    <a:pt x="512" y="104"/>
                  </a:lnTo>
                  <a:lnTo>
                    <a:pt x="544" y="104"/>
                  </a:lnTo>
                  <a:lnTo>
                    <a:pt x="568" y="96"/>
                  </a:lnTo>
                  <a:lnTo>
                    <a:pt x="616" y="88"/>
                  </a:lnTo>
                  <a:lnTo>
                    <a:pt x="648" y="88"/>
                  </a:lnTo>
                  <a:lnTo>
                    <a:pt x="680" y="72"/>
                  </a:lnTo>
                  <a:lnTo>
                    <a:pt x="736" y="64"/>
                  </a:lnTo>
                  <a:lnTo>
                    <a:pt x="776" y="64"/>
                  </a:lnTo>
                  <a:lnTo>
                    <a:pt x="816" y="64"/>
                  </a:lnTo>
                  <a:lnTo>
                    <a:pt x="848" y="56"/>
                  </a:lnTo>
                  <a:lnTo>
                    <a:pt x="880" y="32"/>
                  </a:lnTo>
                  <a:lnTo>
                    <a:pt x="944" y="32"/>
                  </a:lnTo>
                  <a:lnTo>
                    <a:pt x="976" y="32"/>
                  </a:lnTo>
                  <a:lnTo>
                    <a:pt x="1008" y="32"/>
                  </a:lnTo>
                  <a:lnTo>
                    <a:pt x="1048" y="24"/>
                  </a:lnTo>
                  <a:lnTo>
                    <a:pt x="1104" y="24"/>
                  </a:lnTo>
                  <a:lnTo>
                    <a:pt x="1144" y="24"/>
                  </a:lnTo>
                  <a:lnTo>
                    <a:pt x="1176" y="0"/>
                  </a:lnTo>
                  <a:lnTo>
                    <a:pt x="1208" y="0"/>
                  </a:lnTo>
                  <a:lnTo>
                    <a:pt x="1248" y="0"/>
                  </a:lnTo>
                  <a:lnTo>
                    <a:pt x="1312" y="0"/>
                  </a:lnTo>
                  <a:lnTo>
                    <a:pt x="1320" y="0"/>
                  </a:lnTo>
                  <a:lnTo>
                    <a:pt x="1344" y="0"/>
                  </a:lnTo>
                  <a:lnTo>
                    <a:pt x="1352" y="0"/>
                  </a:lnTo>
                  <a:lnTo>
                    <a:pt x="1376" y="0"/>
                  </a:lnTo>
                  <a:lnTo>
                    <a:pt x="1416" y="0"/>
                  </a:lnTo>
                  <a:lnTo>
                    <a:pt x="1440" y="0"/>
                  </a:lnTo>
                  <a:lnTo>
                    <a:pt x="1472" y="0"/>
                  </a:lnTo>
                  <a:lnTo>
                    <a:pt x="1480" y="0"/>
                  </a:lnTo>
                  <a:lnTo>
                    <a:pt x="1520" y="0"/>
                  </a:lnTo>
                  <a:lnTo>
                    <a:pt x="1552" y="0"/>
                  </a:lnTo>
                  <a:lnTo>
                    <a:pt x="1616" y="0"/>
                  </a:lnTo>
                  <a:lnTo>
                    <a:pt x="1688" y="0"/>
                  </a:lnTo>
                  <a:lnTo>
                    <a:pt x="1720" y="0"/>
                  </a:lnTo>
                  <a:lnTo>
                    <a:pt x="1784" y="0"/>
                  </a:lnTo>
                  <a:lnTo>
                    <a:pt x="1856" y="0"/>
                  </a:lnTo>
                  <a:lnTo>
                    <a:pt x="1944" y="32"/>
                  </a:lnTo>
                  <a:lnTo>
                    <a:pt x="2016" y="32"/>
                  </a:lnTo>
                  <a:lnTo>
                    <a:pt x="2056" y="64"/>
                  </a:lnTo>
                  <a:lnTo>
                    <a:pt x="2088" y="64"/>
                  </a:lnTo>
                  <a:lnTo>
                    <a:pt x="2144" y="72"/>
                  </a:lnTo>
                  <a:lnTo>
                    <a:pt x="2184" y="72"/>
                  </a:lnTo>
                  <a:lnTo>
                    <a:pt x="2224" y="96"/>
                  </a:lnTo>
                  <a:lnTo>
                    <a:pt x="2248" y="96"/>
                  </a:lnTo>
                  <a:lnTo>
                    <a:pt x="2280" y="104"/>
                  </a:lnTo>
                  <a:lnTo>
                    <a:pt x="2328" y="104"/>
                  </a:lnTo>
                  <a:lnTo>
                    <a:pt x="2360" y="120"/>
                  </a:lnTo>
                  <a:lnTo>
                    <a:pt x="2392" y="120"/>
                  </a:lnTo>
                  <a:lnTo>
                    <a:pt x="2392" y="128"/>
                  </a:lnTo>
                  <a:lnTo>
                    <a:pt x="2448" y="136"/>
                  </a:lnTo>
                  <a:lnTo>
                    <a:pt x="2464" y="136"/>
                  </a:lnTo>
                  <a:lnTo>
                    <a:pt x="2496" y="136"/>
                  </a:lnTo>
                  <a:lnTo>
                    <a:pt x="2520" y="160"/>
                  </a:lnTo>
                  <a:lnTo>
                    <a:pt x="2528" y="160"/>
                  </a:lnTo>
                  <a:lnTo>
                    <a:pt x="2528" y="168"/>
                  </a:lnTo>
                  <a:lnTo>
                    <a:pt x="2584" y="168"/>
                  </a:lnTo>
                  <a:lnTo>
                    <a:pt x="2624" y="200"/>
                  </a:lnTo>
                  <a:lnTo>
                    <a:pt x="2632" y="200"/>
                  </a:lnTo>
                  <a:lnTo>
                    <a:pt x="2648" y="200"/>
                  </a:lnTo>
                  <a:lnTo>
                    <a:pt x="2656" y="200"/>
                  </a:lnTo>
                  <a:lnTo>
                    <a:pt x="2664" y="200"/>
                  </a:lnTo>
                  <a:lnTo>
                    <a:pt x="2688" y="200"/>
                  </a:lnTo>
                  <a:lnTo>
                    <a:pt x="2696" y="224"/>
                  </a:lnTo>
                  <a:lnTo>
                    <a:pt x="2760" y="240"/>
                  </a:lnTo>
                  <a:lnTo>
                    <a:pt x="2784" y="240"/>
                  </a:lnTo>
                  <a:lnTo>
                    <a:pt x="2800" y="256"/>
                  </a:lnTo>
                  <a:lnTo>
                    <a:pt x="2824" y="256"/>
                  </a:lnTo>
                  <a:lnTo>
                    <a:pt x="2832" y="256"/>
                  </a:lnTo>
                  <a:lnTo>
                    <a:pt x="2856" y="264"/>
                  </a:lnTo>
                  <a:lnTo>
                    <a:pt x="2888" y="264"/>
                  </a:lnTo>
                  <a:lnTo>
                    <a:pt x="2920" y="272"/>
                  </a:lnTo>
                  <a:lnTo>
                    <a:pt x="2928" y="272"/>
                  </a:lnTo>
                  <a:lnTo>
                    <a:pt x="2960" y="272"/>
                  </a:lnTo>
                  <a:lnTo>
                    <a:pt x="2984" y="288"/>
                  </a:lnTo>
                  <a:lnTo>
                    <a:pt x="3000" y="288"/>
                  </a:lnTo>
                  <a:lnTo>
                    <a:pt x="3264" y="360"/>
                  </a:lnTo>
                  <a:lnTo>
                    <a:pt x="3288" y="360"/>
                  </a:lnTo>
                  <a:lnTo>
                    <a:pt x="3032" y="288"/>
                  </a:lnTo>
                </a:path>
              </a:pathLst>
            </a:custGeom>
            <a:noFill/>
            <a:ln w="762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437" name="Line 21">
              <a:extLst>
                <a:ext uri="{FF2B5EF4-FFF2-40B4-BE49-F238E27FC236}">
                  <a16:creationId xmlns:a16="http://schemas.microsoft.com/office/drawing/2014/main" id="{4D7C725D-E9B1-17DE-0DCA-03CBD97DD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2348"/>
              <a:ext cx="112" cy="5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8438" name="Line 22">
              <a:extLst>
                <a:ext uri="{FF2B5EF4-FFF2-40B4-BE49-F238E27FC236}">
                  <a16:creationId xmlns:a16="http://schemas.microsoft.com/office/drawing/2014/main" id="{638CBA95-4F9D-B815-31F9-4ED6DE91AB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0" y="2456"/>
              <a:ext cx="120" cy="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8439" name="Freeform 23" descr="10%">
              <a:extLst>
                <a:ext uri="{FF2B5EF4-FFF2-40B4-BE49-F238E27FC236}">
                  <a16:creationId xmlns:a16="http://schemas.microsoft.com/office/drawing/2014/main" id="{96FC88C0-F39C-7C1B-7995-01BF4D20A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072"/>
              <a:ext cx="441" cy="265"/>
            </a:xfrm>
            <a:custGeom>
              <a:avLst/>
              <a:gdLst>
                <a:gd name="T0" fmla="*/ 168 w 441"/>
                <a:gd name="T1" fmla="*/ 16 h 265"/>
                <a:gd name="T2" fmla="*/ 224 w 441"/>
                <a:gd name="T3" fmla="*/ 8 h 265"/>
                <a:gd name="T4" fmla="*/ 240 w 441"/>
                <a:gd name="T5" fmla="*/ 8 h 265"/>
                <a:gd name="T6" fmla="*/ 272 w 441"/>
                <a:gd name="T7" fmla="*/ 8 h 265"/>
                <a:gd name="T8" fmla="*/ 296 w 441"/>
                <a:gd name="T9" fmla="*/ 8 h 265"/>
                <a:gd name="T10" fmla="*/ 328 w 441"/>
                <a:gd name="T11" fmla="*/ 16 h 265"/>
                <a:gd name="T12" fmla="*/ 344 w 441"/>
                <a:gd name="T13" fmla="*/ 16 h 265"/>
                <a:gd name="T14" fmla="*/ 368 w 441"/>
                <a:gd name="T15" fmla="*/ 16 h 265"/>
                <a:gd name="T16" fmla="*/ 392 w 441"/>
                <a:gd name="T17" fmla="*/ 32 h 265"/>
                <a:gd name="T18" fmla="*/ 424 w 441"/>
                <a:gd name="T19" fmla="*/ 40 h 265"/>
                <a:gd name="T20" fmla="*/ 432 w 441"/>
                <a:gd name="T21" fmla="*/ 64 h 265"/>
                <a:gd name="T22" fmla="*/ 440 w 441"/>
                <a:gd name="T23" fmla="*/ 80 h 265"/>
                <a:gd name="T24" fmla="*/ 440 w 441"/>
                <a:gd name="T25" fmla="*/ 104 h 265"/>
                <a:gd name="T26" fmla="*/ 440 w 441"/>
                <a:gd name="T27" fmla="*/ 128 h 265"/>
                <a:gd name="T28" fmla="*/ 432 w 441"/>
                <a:gd name="T29" fmla="*/ 144 h 265"/>
                <a:gd name="T30" fmla="*/ 424 w 441"/>
                <a:gd name="T31" fmla="*/ 168 h 265"/>
                <a:gd name="T32" fmla="*/ 400 w 441"/>
                <a:gd name="T33" fmla="*/ 176 h 265"/>
                <a:gd name="T34" fmla="*/ 392 w 441"/>
                <a:gd name="T35" fmla="*/ 200 h 265"/>
                <a:gd name="T36" fmla="*/ 360 w 441"/>
                <a:gd name="T37" fmla="*/ 208 h 265"/>
                <a:gd name="T38" fmla="*/ 336 w 441"/>
                <a:gd name="T39" fmla="*/ 232 h 265"/>
                <a:gd name="T40" fmla="*/ 312 w 441"/>
                <a:gd name="T41" fmla="*/ 240 h 265"/>
                <a:gd name="T42" fmla="*/ 296 w 441"/>
                <a:gd name="T43" fmla="*/ 248 h 265"/>
                <a:gd name="T44" fmla="*/ 264 w 441"/>
                <a:gd name="T45" fmla="*/ 264 h 265"/>
                <a:gd name="T46" fmla="*/ 240 w 441"/>
                <a:gd name="T47" fmla="*/ 264 h 265"/>
                <a:gd name="T48" fmla="*/ 224 w 441"/>
                <a:gd name="T49" fmla="*/ 264 h 265"/>
                <a:gd name="T50" fmla="*/ 200 w 441"/>
                <a:gd name="T51" fmla="*/ 264 h 265"/>
                <a:gd name="T52" fmla="*/ 176 w 441"/>
                <a:gd name="T53" fmla="*/ 264 h 265"/>
                <a:gd name="T54" fmla="*/ 144 w 441"/>
                <a:gd name="T55" fmla="*/ 248 h 265"/>
                <a:gd name="T56" fmla="*/ 128 w 441"/>
                <a:gd name="T57" fmla="*/ 240 h 265"/>
                <a:gd name="T58" fmla="*/ 88 w 441"/>
                <a:gd name="T59" fmla="*/ 240 h 265"/>
                <a:gd name="T60" fmla="*/ 64 w 441"/>
                <a:gd name="T61" fmla="*/ 240 h 265"/>
                <a:gd name="T62" fmla="*/ 40 w 441"/>
                <a:gd name="T63" fmla="*/ 232 h 265"/>
                <a:gd name="T64" fmla="*/ 32 w 441"/>
                <a:gd name="T65" fmla="*/ 208 h 265"/>
                <a:gd name="T66" fmla="*/ 8 w 441"/>
                <a:gd name="T67" fmla="*/ 184 h 265"/>
                <a:gd name="T68" fmla="*/ 0 w 441"/>
                <a:gd name="T69" fmla="*/ 144 h 265"/>
                <a:gd name="T70" fmla="*/ 0 w 441"/>
                <a:gd name="T71" fmla="*/ 128 h 265"/>
                <a:gd name="T72" fmla="*/ 0 w 441"/>
                <a:gd name="T73" fmla="*/ 104 h 265"/>
                <a:gd name="T74" fmla="*/ 32 w 441"/>
                <a:gd name="T75" fmla="*/ 80 h 265"/>
                <a:gd name="T76" fmla="*/ 56 w 441"/>
                <a:gd name="T77" fmla="*/ 48 h 265"/>
                <a:gd name="T78" fmla="*/ 72 w 441"/>
                <a:gd name="T79" fmla="*/ 40 h 265"/>
                <a:gd name="T80" fmla="*/ 96 w 441"/>
                <a:gd name="T81" fmla="*/ 32 h 265"/>
                <a:gd name="T82" fmla="*/ 128 w 441"/>
                <a:gd name="T83" fmla="*/ 8 h 265"/>
                <a:gd name="T84" fmla="*/ 144 w 441"/>
                <a:gd name="T85" fmla="*/ 0 h 265"/>
                <a:gd name="T86" fmla="*/ 168 w 441"/>
                <a:gd name="T87" fmla="*/ 0 h 2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1"/>
                <a:gd name="T133" fmla="*/ 0 h 265"/>
                <a:gd name="T134" fmla="*/ 441 w 441"/>
                <a:gd name="T135" fmla="*/ 265 h 2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1" h="265">
                  <a:moveTo>
                    <a:pt x="136" y="32"/>
                  </a:moveTo>
                  <a:lnTo>
                    <a:pt x="168" y="16"/>
                  </a:lnTo>
                  <a:lnTo>
                    <a:pt x="192" y="8"/>
                  </a:lnTo>
                  <a:lnTo>
                    <a:pt x="224" y="8"/>
                  </a:lnTo>
                  <a:lnTo>
                    <a:pt x="232" y="8"/>
                  </a:lnTo>
                  <a:lnTo>
                    <a:pt x="240" y="8"/>
                  </a:lnTo>
                  <a:lnTo>
                    <a:pt x="256" y="8"/>
                  </a:lnTo>
                  <a:lnTo>
                    <a:pt x="272" y="8"/>
                  </a:lnTo>
                  <a:lnTo>
                    <a:pt x="288" y="8"/>
                  </a:lnTo>
                  <a:lnTo>
                    <a:pt x="296" y="8"/>
                  </a:lnTo>
                  <a:lnTo>
                    <a:pt x="312" y="16"/>
                  </a:lnTo>
                  <a:lnTo>
                    <a:pt x="328" y="16"/>
                  </a:lnTo>
                  <a:lnTo>
                    <a:pt x="336" y="16"/>
                  </a:lnTo>
                  <a:lnTo>
                    <a:pt x="344" y="16"/>
                  </a:lnTo>
                  <a:lnTo>
                    <a:pt x="360" y="16"/>
                  </a:lnTo>
                  <a:lnTo>
                    <a:pt x="368" y="16"/>
                  </a:lnTo>
                  <a:lnTo>
                    <a:pt x="376" y="16"/>
                  </a:lnTo>
                  <a:lnTo>
                    <a:pt x="392" y="32"/>
                  </a:lnTo>
                  <a:lnTo>
                    <a:pt x="408" y="32"/>
                  </a:lnTo>
                  <a:lnTo>
                    <a:pt x="424" y="40"/>
                  </a:lnTo>
                  <a:lnTo>
                    <a:pt x="432" y="48"/>
                  </a:lnTo>
                  <a:lnTo>
                    <a:pt x="432" y="64"/>
                  </a:lnTo>
                  <a:lnTo>
                    <a:pt x="440" y="72"/>
                  </a:lnTo>
                  <a:lnTo>
                    <a:pt x="440" y="80"/>
                  </a:lnTo>
                  <a:lnTo>
                    <a:pt x="440" y="96"/>
                  </a:lnTo>
                  <a:lnTo>
                    <a:pt x="440" y="104"/>
                  </a:lnTo>
                  <a:lnTo>
                    <a:pt x="440" y="112"/>
                  </a:lnTo>
                  <a:lnTo>
                    <a:pt x="440" y="128"/>
                  </a:lnTo>
                  <a:lnTo>
                    <a:pt x="440" y="136"/>
                  </a:lnTo>
                  <a:lnTo>
                    <a:pt x="432" y="144"/>
                  </a:lnTo>
                  <a:lnTo>
                    <a:pt x="432" y="152"/>
                  </a:lnTo>
                  <a:lnTo>
                    <a:pt x="424" y="168"/>
                  </a:lnTo>
                  <a:lnTo>
                    <a:pt x="408" y="176"/>
                  </a:lnTo>
                  <a:lnTo>
                    <a:pt x="400" y="176"/>
                  </a:lnTo>
                  <a:lnTo>
                    <a:pt x="392" y="184"/>
                  </a:lnTo>
                  <a:lnTo>
                    <a:pt x="392" y="200"/>
                  </a:lnTo>
                  <a:lnTo>
                    <a:pt x="368" y="208"/>
                  </a:lnTo>
                  <a:lnTo>
                    <a:pt x="360" y="208"/>
                  </a:lnTo>
                  <a:lnTo>
                    <a:pt x="344" y="216"/>
                  </a:lnTo>
                  <a:lnTo>
                    <a:pt x="336" y="232"/>
                  </a:lnTo>
                  <a:lnTo>
                    <a:pt x="312" y="232"/>
                  </a:lnTo>
                  <a:lnTo>
                    <a:pt x="312" y="240"/>
                  </a:lnTo>
                  <a:lnTo>
                    <a:pt x="304" y="240"/>
                  </a:lnTo>
                  <a:lnTo>
                    <a:pt x="296" y="248"/>
                  </a:lnTo>
                  <a:lnTo>
                    <a:pt x="272" y="248"/>
                  </a:lnTo>
                  <a:lnTo>
                    <a:pt x="264" y="264"/>
                  </a:lnTo>
                  <a:lnTo>
                    <a:pt x="256" y="264"/>
                  </a:lnTo>
                  <a:lnTo>
                    <a:pt x="240" y="264"/>
                  </a:lnTo>
                  <a:lnTo>
                    <a:pt x="232" y="264"/>
                  </a:lnTo>
                  <a:lnTo>
                    <a:pt x="224" y="264"/>
                  </a:lnTo>
                  <a:lnTo>
                    <a:pt x="208" y="264"/>
                  </a:lnTo>
                  <a:lnTo>
                    <a:pt x="200" y="264"/>
                  </a:lnTo>
                  <a:lnTo>
                    <a:pt x="192" y="264"/>
                  </a:lnTo>
                  <a:lnTo>
                    <a:pt x="176" y="264"/>
                  </a:lnTo>
                  <a:lnTo>
                    <a:pt x="160" y="248"/>
                  </a:lnTo>
                  <a:lnTo>
                    <a:pt x="144" y="248"/>
                  </a:lnTo>
                  <a:lnTo>
                    <a:pt x="136" y="248"/>
                  </a:lnTo>
                  <a:lnTo>
                    <a:pt x="128" y="240"/>
                  </a:lnTo>
                  <a:lnTo>
                    <a:pt x="120" y="240"/>
                  </a:lnTo>
                  <a:lnTo>
                    <a:pt x="88" y="240"/>
                  </a:lnTo>
                  <a:lnTo>
                    <a:pt x="72" y="240"/>
                  </a:lnTo>
                  <a:lnTo>
                    <a:pt x="64" y="240"/>
                  </a:lnTo>
                  <a:lnTo>
                    <a:pt x="56" y="232"/>
                  </a:lnTo>
                  <a:lnTo>
                    <a:pt x="40" y="232"/>
                  </a:lnTo>
                  <a:lnTo>
                    <a:pt x="40" y="216"/>
                  </a:lnTo>
                  <a:lnTo>
                    <a:pt x="32" y="208"/>
                  </a:lnTo>
                  <a:lnTo>
                    <a:pt x="24" y="208"/>
                  </a:lnTo>
                  <a:lnTo>
                    <a:pt x="8" y="184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8" y="104"/>
                  </a:lnTo>
                  <a:lnTo>
                    <a:pt x="32" y="80"/>
                  </a:lnTo>
                  <a:lnTo>
                    <a:pt x="40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16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8" y="0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88440" name="Group 33">
              <a:extLst>
                <a:ext uri="{FF2B5EF4-FFF2-40B4-BE49-F238E27FC236}">
                  <a16:creationId xmlns:a16="http://schemas.microsoft.com/office/drawing/2014/main" id="{86E33EF7-E1CE-AA72-F7EF-401707612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6" y="1152"/>
              <a:ext cx="624" cy="920"/>
              <a:chOff x="3256" y="1152"/>
              <a:chExt cx="624" cy="920"/>
            </a:xfrm>
          </p:grpSpPr>
          <p:sp>
            <p:nvSpPr>
              <p:cNvPr id="188443" name="Freeform 24">
                <a:extLst>
                  <a:ext uri="{FF2B5EF4-FFF2-40B4-BE49-F238E27FC236}">
                    <a16:creationId xmlns:a16="http://schemas.microsoft.com/office/drawing/2014/main" id="{8F231730-E434-C5D5-2EFE-E67701F40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1496"/>
                <a:ext cx="201" cy="217"/>
              </a:xfrm>
              <a:custGeom>
                <a:avLst/>
                <a:gdLst>
                  <a:gd name="T0" fmla="*/ 88 w 201"/>
                  <a:gd name="T1" fmla="*/ 0 h 217"/>
                  <a:gd name="T2" fmla="*/ 0 w 201"/>
                  <a:gd name="T3" fmla="*/ 168 h 217"/>
                  <a:gd name="T4" fmla="*/ 80 w 201"/>
                  <a:gd name="T5" fmla="*/ 208 h 217"/>
                  <a:gd name="T6" fmla="*/ 96 w 201"/>
                  <a:gd name="T7" fmla="*/ 216 h 217"/>
                  <a:gd name="T8" fmla="*/ 200 w 201"/>
                  <a:gd name="T9" fmla="*/ 40 h 217"/>
                  <a:gd name="T10" fmla="*/ 96 w 201"/>
                  <a:gd name="T11" fmla="*/ 0 h 2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1"/>
                  <a:gd name="T19" fmla="*/ 0 h 217"/>
                  <a:gd name="T20" fmla="*/ 201 w 201"/>
                  <a:gd name="T21" fmla="*/ 217 h 2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1" h="217">
                    <a:moveTo>
                      <a:pt x="88" y="0"/>
                    </a:moveTo>
                    <a:lnTo>
                      <a:pt x="0" y="168"/>
                    </a:lnTo>
                    <a:lnTo>
                      <a:pt x="80" y="208"/>
                    </a:lnTo>
                    <a:lnTo>
                      <a:pt x="96" y="216"/>
                    </a:lnTo>
                    <a:lnTo>
                      <a:pt x="200" y="40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55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05" name="Freeform 25">
                <a:extLst>
                  <a:ext uri="{FF2B5EF4-FFF2-40B4-BE49-F238E27FC236}">
                    <a16:creationId xmlns:a16="http://schemas.microsoft.com/office/drawing/2014/main" id="{FDED7909-6312-4A21-7BF3-2C67D3965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1440"/>
                <a:ext cx="113" cy="81"/>
              </a:xfrm>
              <a:custGeom>
                <a:avLst/>
                <a:gdLst>
                  <a:gd name="T0" fmla="*/ 16 w 113"/>
                  <a:gd name="T1" fmla="*/ 0 h 81"/>
                  <a:gd name="T2" fmla="*/ 112 w 113"/>
                  <a:gd name="T3" fmla="*/ 40 h 81"/>
                  <a:gd name="T4" fmla="*/ 88 w 113"/>
                  <a:gd name="T5" fmla="*/ 80 h 81"/>
                  <a:gd name="T6" fmla="*/ 0 w 113"/>
                  <a:gd name="T7" fmla="*/ 40 h 81"/>
                  <a:gd name="T8" fmla="*/ 16 w 113"/>
                  <a:gd name="T9" fmla="*/ 8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81">
                    <a:moveTo>
                      <a:pt x="16" y="0"/>
                    </a:moveTo>
                    <a:lnTo>
                      <a:pt x="112" y="40"/>
                    </a:lnTo>
                    <a:lnTo>
                      <a:pt x="88" y="80"/>
                    </a:lnTo>
                    <a:lnTo>
                      <a:pt x="0" y="4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FEFF2A"/>
              </a:solidFill>
              <a:ln w="50800" cap="rnd" cmpd="sng">
                <a:solidFill>
                  <a:srgbClr val="FEFF2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61645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8445" name="Line 26">
                <a:extLst>
                  <a:ext uri="{FF2B5EF4-FFF2-40B4-BE49-F238E27FC236}">
                    <a16:creationId xmlns:a16="http://schemas.microsoft.com/office/drawing/2014/main" id="{17A05F69-0A52-8D26-F767-26C6CF383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6" y="1680"/>
                <a:ext cx="248" cy="392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8446" name="Line 27">
                <a:extLst>
                  <a:ext uri="{FF2B5EF4-FFF2-40B4-BE49-F238E27FC236}">
                    <a16:creationId xmlns:a16="http://schemas.microsoft.com/office/drawing/2014/main" id="{9009FCCA-6903-6BC1-D182-C79B564FD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72" y="1360"/>
                <a:ext cx="176" cy="26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8447" name="Line 28">
                <a:extLst>
                  <a:ext uri="{FF2B5EF4-FFF2-40B4-BE49-F238E27FC236}">
                    <a16:creationId xmlns:a16="http://schemas.microsoft.com/office/drawing/2014/main" id="{2C25FCFE-CE8B-F111-3E10-6B8F39D84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8" y="1656"/>
                <a:ext cx="72" cy="2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8448" name="Line 29">
                <a:extLst>
                  <a:ext uri="{FF2B5EF4-FFF2-40B4-BE49-F238E27FC236}">
                    <a16:creationId xmlns:a16="http://schemas.microsoft.com/office/drawing/2014/main" id="{3E8F46CA-83D8-7244-79E7-6FEAD7482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2" y="1392"/>
                <a:ext cx="152" cy="30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8449" name="Line 30">
                <a:extLst>
                  <a:ext uri="{FF2B5EF4-FFF2-40B4-BE49-F238E27FC236}">
                    <a16:creationId xmlns:a16="http://schemas.microsoft.com/office/drawing/2014/main" id="{DCBE3B51-28B4-43AB-F805-7C132FAFD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4" y="1184"/>
                <a:ext cx="144" cy="29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8450" name="Line 31">
                <a:extLst>
                  <a:ext uri="{FF2B5EF4-FFF2-40B4-BE49-F238E27FC236}">
                    <a16:creationId xmlns:a16="http://schemas.microsoft.com/office/drawing/2014/main" id="{FE6FF630-ECA8-B90E-F51F-070420544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2" y="1168"/>
                <a:ext cx="144" cy="29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8451" name="Line 32">
                <a:extLst>
                  <a:ext uri="{FF2B5EF4-FFF2-40B4-BE49-F238E27FC236}">
                    <a16:creationId xmlns:a16="http://schemas.microsoft.com/office/drawing/2014/main" id="{8DC9CFE3-8D78-DDB7-8BFA-3849CA688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8" y="1152"/>
                <a:ext cx="112" cy="2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88441" name="Rectangle 34">
              <a:extLst>
                <a:ext uri="{FF2B5EF4-FFF2-40B4-BE49-F238E27FC236}">
                  <a16:creationId xmlns:a16="http://schemas.microsoft.com/office/drawing/2014/main" id="{065FB546-6149-418A-CC66-F14E9A77F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784"/>
              <a:ext cx="165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Anesthésique local</a:t>
              </a:r>
            </a:p>
            <a:p>
              <a:pPr>
                <a:lnSpc>
                  <a:spcPts val="26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(5-10 ml)</a:t>
              </a:r>
            </a:p>
          </p:txBody>
        </p:sp>
        <p:sp>
          <p:nvSpPr>
            <p:cNvPr id="188442" name="Freeform 35">
              <a:extLst>
                <a:ext uri="{FF2B5EF4-FFF2-40B4-BE49-F238E27FC236}">
                  <a16:creationId xmlns:a16="http://schemas.microsoft.com/office/drawing/2014/main" id="{16F45586-BE83-83C1-68D8-104CA5B2E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208"/>
              <a:ext cx="537" cy="9"/>
            </a:xfrm>
            <a:custGeom>
              <a:avLst/>
              <a:gdLst>
                <a:gd name="T0" fmla="*/ 0 w 537"/>
                <a:gd name="T1" fmla="*/ 0 h 9"/>
                <a:gd name="T2" fmla="*/ 24 w 537"/>
                <a:gd name="T3" fmla="*/ 0 h 9"/>
                <a:gd name="T4" fmla="*/ 32 w 537"/>
                <a:gd name="T5" fmla="*/ 0 h 9"/>
                <a:gd name="T6" fmla="*/ 56 w 537"/>
                <a:gd name="T7" fmla="*/ 0 h 9"/>
                <a:gd name="T8" fmla="*/ 72 w 537"/>
                <a:gd name="T9" fmla="*/ 0 h 9"/>
                <a:gd name="T10" fmla="*/ 104 w 537"/>
                <a:gd name="T11" fmla="*/ 8 h 9"/>
                <a:gd name="T12" fmla="*/ 136 w 537"/>
                <a:gd name="T13" fmla="*/ 8 h 9"/>
                <a:gd name="T14" fmla="*/ 152 w 537"/>
                <a:gd name="T15" fmla="*/ 8 h 9"/>
                <a:gd name="T16" fmla="*/ 160 w 537"/>
                <a:gd name="T17" fmla="*/ 8 h 9"/>
                <a:gd name="T18" fmla="*/ 168 w 537"/>
                <a:gd name="T19" fmla="*/ 8 h 9"/>
                <a:gd name="T20" fmla="*/ 184 w 537"/>
                <a:gd name="T21" fmla="*/ 8 h 9"/>
                <a:gd name="T22" fmla="*/ 216 w 537"/>
                <a:gd name="T23" fmla="*/ 8 h 9"/>
                <a:gd name="T24" fmla="*/ 224 w 537"/>
                <a:gd name="T25" fmla="*/ 8 h 9"/>
                <a:gd name="T26" fmla="*/ 240 w 537"/>
                <a:gd name="T27" fmla="*/ 8 h 9"/>
                <a:gd name="T28" fmla="*/ 264 w 537"/>
                <a:gd name="T29" fmla="*/ 8 h 9"/>
                <a:gd name="T30" fmla="*/ 272 w 537"/>
                <a:gd name="T31" fmla="*/ 8 h 9"/>
                <a:gd name="T32" fmla="*/ 288 w 537"/>
                <a:gd name="T33" fmla="*/ 8 h 9"/>
                <a:gd name="T34" fmla="*/ 296 w 537"/>
                <a:gd name="T35" fmla="*/ 8 h 9"/>
                <a:gd name="T36" fmla="*/ 320 w 537"/>
                <a:gd name="T37" fmla="*/ 8 h 9"/>
                <a:gd name="T38" fmla="*/ 336 w 537"/>
                <a:gd name="T39" fmla="*/ 8 h 9"/>
                <a:gd name="T40" fmla="*/ 360 w 537"/>
                <a:gd name="T41" fmla="*/ 8 h 9"/>
                <a:gd name="T42" fmla="*/ 384 w 537"/>
                <a:gd name="T43" fmla="*/ 8 h 9"/>
                <a:gd name="T44" fmla="*/ 408 w 537"/>
                <a:gd name="T45" fmla="*/ 8 h 9"/>
                <a:gd name="T46" fmla="*/ 424 w 537"/>
                <a:gd name="T47" fmla="*/ 8 h 9"/>
                <a:gd name="T48" fmla="*/ 432 w 537"/>
                <a:gd name="T49" fmla="*/ 8 h 9"/>
                <a:gd name="T50" fmla="*/ 456 w 537"/>
                <a:gd name="T51" fmla="*/ 8 h 9"/>
                <a:gd name="T52" fmla="*/ 464 w 537"/>
                <a:gd name="T53" fmla="*/ 8 h 9"/>
                <a:gd name="T54" fmla="*/ 472 w 537"/>
                <a:gd name="T55" fmla="*/ 8 h 9"/>
                <a:gd name="T56" fmla="*/ 496 w 537"/>
                <a:gd name="T57" fmla="*/ 8 h 9"/>
                <a:gd name="T58" fmla="*/ 504 w 537"/>
                <a:gd name="T59" fmla="*/ 8 h 9"/>
                <a:gd name="T60" fmla="*/ 520 w 537"/>
                <a:gd name="T61" fmla="*/ 8 h 9"/>
                <a:gd name="T62" fmla="*/ 528 w 537"/>
                <a:gd name="T63" fmla="*/ 8 h 9"/>
                <a:gd name="T64" fmla="*/ 536 w 537"/>
                <a:gd name="T65" fmla="*/ 8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7"/>
                <a:gd name="T100" fmla="*/ 0 h 9"/>
                <a:gd name="T101" fmla="*/ 537 w 537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7" h="9">
                  <a:moveTo>
                    <a:pt x="0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104" y="8"/>
                  </a:lnTo>
                  <a:lnTo>
                    <a:pt x="136" y="8"/>
                  </a:lnTo>
                  <a:lnTo>
                    <a:pt x="152" y="8"/>
                  </a:lnTo>
                  <a:lnTo>
                    <a:pt x="160" y="8"/>
                  </a:lnTo>
                  <a:lnTo>
                    <a:pt x="168" y="8"/>
                  </a:lnTo>
                  <a:lnTo>
                    <a:pt x="184" y="8"/>
                  </a:lnTo>
                  <a:lnTo>
                    <a:pt x="216" y="8"/>
                  </a:lnTo>
                  <a:lnTo>
                    <a:pt x="224" y="8"/>
                  </a:lnTo>
                  <a:lnTo>
                    <a:pt x="240" y="8"/>
                  </a:lnTo>
                  <a:lnTo>
                    <a:pt x="264" y="8"/>
                  </a:lnTo>
                  <a:lnTo>
                    <a:pt x="272" y="8"/>
                  </a:lnTo>
                  <a:lnTo>
                    <a:pt x="288" y="8"/>
                  </a:lnTo>
                  <a:lnTo>
                    <a:pt x="296" y="8"/>
                  </a:lnTo>
                  <a:lnTo>
                    <a:pt x="320" y="8"/>
                  </a:lnTo>
                  <a:lnTo>
                    <a:pt x="336" y="8"/>
                  </a:lnTo>
                  <a:lnTo>
                    <a:pt x="360" y="8"/>
                  </a:lnTo>
                  <a:lnTo>
                    <a:pt x="384" y="8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56" y="8"/>
                  </a:lnTo>
                  <a:lnTo>
                    <a:pt x="464" y="8"/>
                  </a:lnTo>
                  <a:lnTo>
                    <a:pt x="472" y="8"/>
                  </a:lnTo>
                  <a:lnTo>
                    <a:pt x="496" y="8"/>
                  </a:lnTo>
                  <a:lnTo>
                    <a:pt x="504" y="8"/>
                  </a:lnTo>
                  <a:lnTo>
                    <a:pt x="520" y="8"/>
                  </a:lnTo>
                  <a:lnTo>
                    <a:pt x="528" y="8"/>
                  </a:lnTo>
                  <a:lnTo>
                    <a:pt x="53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718" name="Rectangle 38">
            <a:extLst>
              <a:ext uri="{FF2B5EF4-FFF2-40B4-BE49-F238E27FC236}">
                <a16:creationId xmlns:a16="http://schemas.microsoft.com/office/drawing/2014/main" id="{762D5828-8942-6BC3-CFBB-158A6EBE9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427" y="-43592"/>
            <a:ext cx="4192587" cy="110013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Péridurale basse</a:t>
            </a:r>
          </a:p>
        </p:txBody>
      </p:sp>
      <p:sp>
        <p:nvSpPr>
          <p:cNvPr id="188420" name="Text Box 39">
            <a:extLst>
              <a:ext uri="{FF2B5EF4-FFF2-40B4-BE49-F238E27FC236}">
                <a16:creationId xmlns:a16="http://schemas.microsoft.com/office/drawing/2014/main" id="{72DBD401-00C4-949D-83AC-74ADDEA7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</a:rPr>
              <a:t>thera</a:t>
            </a:r>
          </a:p>
        </p:txBody>
      </p:sp>
      <p:grpSp>
        <p:nvGrpSpPr>
          <p:cNvPr id="2" name="Group 40">
            <a:extLst>
              <a:ext uri="{FF2B5EF4-FFF2-40B4-BE49-F238E27FC236}">
                <a16:creationId xmlns:a16="http://schemas.microsoft.com/office/drawing/2014/main" id="{A04EDE48-460F-F03E-65E8-D3479AC998ED}"/>
              </a:ext>
            </a:extLst>
          </p:cNvPr>
          <p:cNvGrpSpPr>
            <a:grpSpLocks/>
          </p:cNvGrpSpPr>
          <p:nvPr/>
        </p:nvGrpSpPr>
        <p:grpSpPr bwMode="auto">
          <a:xfrm>
            <a:off x="4343805" y="3699120"/>
            <a:ext cx="4672663" cy="2700784"/>
            <a:chOff x="296" y="744"/>
            <a:chExt cx="4872" cy="28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73783DE-95E8-7C7B-9A8F-E6C626165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" y="1944"/>
              <a:ext cx="4473" cy="745"/>
            </a:xfrm>
            <a:custGeom>
              <a:avLst/>
              <a:gdLst>
                <a:gd name="T0" fmla="*/ 48 w 4473"/>
                <a:gd name="T1" fmla="*/ 232 h 745"/>
                <a:gd name="T2" fmla="*/ 32 w 4473"/>
                <a:gd name="T3" fmla="*/ 304 h 745"/>
                <a:gd name="T4" fmla="*/ 8 w 4473"/>
                <a:gd name="T5" fmla="*/ 432 h 745"/>
                <a:gd name="T6" fmla="*/ 0 w 4473"/>
                <a:gd name="T7" fmla="*/ 520 h 745"/>
                <a:gd name="T8" fmla="*/ 0 w 4473"/>
                <a:gd name="T9" fmla="*/ 600 h 745"/>
                <a:gd name="T10" fmla="*/ 16 w 4473"/>
                <a:gd name="T11" fmla="*/ 672 h 745"/>
                <a:gd name="T12" fmla="*/ 64 w 4473"/>
                <a:gd name="T13" fmla="*/ 728 h 745"/>
                <a:gd name="T14" fmla="*/ 216 w 4473"/>
                <a:gd name="T15" fmla="*/ 744 h 745"/>
                <a:gd name="T16" fmla="*/ 472 w 4473"/>
                <a:gd name="T17" fmla="*/ 744 h 745"/>
                <a:gd name="T18" fmla="*/ 792 w 4473"/>
                <a:gd name="T19" fmla="*/ 664 h 745"/>
                <a:gd name="T20" fmla="*/ 992 w 4473"/>
                <a:gd name="T21" fmla="*/ 608 h 745"/>
                <a:gd name="T22" fmla="*/ 1416 w 4473"/>
                <a:gd name="T23" fmla="*/ 592 h 745"/>
                <a:gd name="T24" fmla="*/ 1720 w 4473"/>
                <a:gd name="T25" fmla="*/ 528 h 745"/>
                <a:gd name="T26" fmla="*/ 1944 w 4473"/>
                <a:gd name="T27" fmla="*/ 496 h 745"/>
                <a:gd name="T28" fmla="*/ 2096 w 4473"/>
                <a:gd name="T29" fmla="*/ 504 h 745"/>
                <a:gd name="T30" fmla="*/ 2096 w 4473"/>
                <a:gd name="T31" fmla="*/ 488 h 745"/>
                <a:gd name="T32" fmla="*/ 2200 w 4473"/>
                <a:gd name="T33" fmla="*/ 472 h 745"/>
                <a:gd name="T34" fmla="*/ 2296 w 4473"/>
                <a:gd name="T35" fmla="*/ 440 h 745"/>
                <a:gd name="T36" fmla="*/ 2424 w 4473"/>
                <a:gd name="T37" fmla="*/ 432 h 745"/>
                <a:gd name="T38" fmla="*/ 2520 w 4473"/>
                <a:gd name="T39" fmla="*/ 432 h 745"/>
                <a:gd name="T40" fmla="*/ 2664 w 4473"/>
                <a:gd name="T41" fmla="*/ 464 h 745"/>
                <a:gd name="T42" fmla="*/ 2824 w 4473"/>
                <a:gd name="T43" fmla="*/ 472 h 745"/>
                <a:gd name="T44" fmla="*/ 2920 w 4473"/>
                <a:gd name="T45" fmla="*/ 440 h 745"/>
                <a:gd name="T46" fmla="*/ 3008 w 4473"/>
                <a:gd name="T47" fmla="*/ 432 h 745"/>
                <a:gd name="T48" fmla="*/ 3104 w 4473"/>
                <a:gd name="T49" fmla="*/ 496 h 745"/>
                <a:gd name="T50" fmla="*/ 3288 w 4473"/>
                <a:gd name="T51" fmla="*/ 496 h 745"/>
                <a:gd name="T52" fmla="*/ 3376 w 4473"/>
                <a:gd name="T53" fmla="*/ 496 h 745"/>
                <a:gd name="T54" fmla="*/ 3504 w 4473"/>
                <a:gd name="T55" fmla="*/ 536 h 745"/>
                <a:gd name="T56" fmla="*/ 3648 w 4473"/>
                <a:gd name="T57" fmla="*/ 592 h 745"/>
                <a:gd name="T58" fmla="*/ 3792 w 4473"/>
                <a:gd name="T59" fmla="*/ 592 h 745"/>
                <a:gd name="T60" fmla="*/ 3880 w 4473"/>
                <a:gd name="T61" fmla="*/ 600 h 745"/>
                <a:gd name="T62" fmla="*/ 4008 w 4473"/>
                <a:gd name="T63" fmla="*/ 640 h 745"/>
                <a:gd name="T64" fmla="*/ 4200 w 4473"/>
                <a:gd name="T65" fmla="*/ 672 h 745"/>
                <a:gd name="T66" fmla="*/ 4296 w 4473"/>
                <a:gd name="T67" fmla="*/ 696 h 745"/>
                <a:gd name="T68" fmla="*/ 4368 w 4473"/>
                <a:gd name="T69" fmla="*/ 696 h 745"/>
                <a:gd name="T70" fmla="*/ 4432 w 4473"/>
                <a:gd name="T71" fmla="*/ 632 h 745"/>
                <a:gd name="T72" fmla="*/ 4464 w 4473"/>
                <a:gd name="T73" fmla="*/ 568 h 745"/>
                <a:gd name="T74" fmla="*/ 4408 w 4473"/>
                <a:gd name="T75" fmla="*/ 504 h 745"/>
                <a:gd name="T76" fmla="*/ 4320 w 4473"/>
                <a:gd name="T77" fmla="*/ 456 h 745"/>
                <a:gd name="T78" fmla="*/ 4144 w 4473"/>
                <a:gd name="T79" fmla="*/ 392 h 745"/>
                <a:gd name="T80" fmla="*/ 4040 w 4473"/>
                <a:gd name="T81" fmla="*/ 360 h 745"/>
                <a:gd name="T82" fmla="*/ 3960 w 4473"/>
                <a:gd name="T83" fmla="*/ 336 h 745"/>
                <a:gd name="T84" fmla="*/ 3864 w 4473"/>
                <a:gd name="T85" fmla="*/ 304 h 745"/>
                <a:gd name="T86" fmla="*/ 3728 w 4473"/>
                <a:gd name="T87" fmla="*/ 264 h 745"/>
                <a:gd name="T88" fmla="*/ 3648 w 4473"/>
                <a:gd name="T89" fmla="*/ 240 h 745"/>
                <a:gd name="T90" fmla="*/ 3576 w 4473"/>
                <a:gd name="T91" fmla="*/ 224 h 745"/>
                <a:gd name="T92" fmla="*/ 3496 w 4473"/>
                <a:gd name="T93" fmla="*/ 192 h 745"/>
                <a:gd name="T94" fmla="*/ 3424 w 4473"/>
                <a:gd name="T95" fmla="*/ 168 h 745"/>
                <a:gd name="T96" fmla="*/ 3344 w 4473"/>
                <a:gd name="T97" fmla="*/ 136 h 745"/>
                <a:gd name="T98" fmla="*/ 3240 w 4473"/>
                <a:gd name="T99" fmla="*/ 104 h 745"/>
                <a:gd name="T100" fmla="*/ 3128 w 4473"/>
                <a:gd name="T101" fmla="*/ 88 h 745"/>
                <a:gd name="T102" fmla="*/ 3040 w 4473"/>
                <a:gd name="T103" fmla="*/ 64 h 745"/>
                <a:gd name="T104" fmla="*/ 2952 w 4473"/>
                <a:gd name="T105" fmla="*/ 32 h 745"/>
                <a:gd name="T106" fmla="*/ 2736 w 4473"/>
                <a:gd name="T107" fmla="*/ 0 h 745"/>
                <a:gd name="T108" fmla="*/ 2640 w 4473"/>
                <a:gd name="T109" fmla="*/ 24 h 745"/>
                <a:gd name="T110" fmla="*/ 2496 w 4473"/>
                <a:gd name="T111" fmla="*/ 72 h 745"/>
                <a:gd name="T112" fmla="*/ 2416 w 4473"/>
                <a:gd name="T113" fmla="*/ 120 h 745"/>
                <a:gd name="T114" fmla="*/ 2048 w 4473"/>
                <a:gd name="T115" fmla="*/ 56 h 745"/>
                <a:gd name="T116" fmla="*/ 1440 w 4473"/>
                <a:gd name="T117" fmla="*/ 32 h 745"/>
                <a:gd name="T118" fmla="*/ 720 w 4473"/>
                <a:gd name="T119" fmla="*/ 64 h 745"/>
                <a:gd name="T120" fmla="*/ 264 w 4473"/>
                <a:gd name="T121" fmla="*/ 128 h 7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73"/>
                <a:gd name="T184" fmla="*/ 0 h 745"/>
                <a:gd name="T185" fmla="*/ 4473 w 4473"/>
                <a:gd name="T186" fmla="*/ 745 h 7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73" h="745">
                  <a:moveTo>
                    <a:pt x="72" y="152"/>
                  </a:moveTo>
                  <a:lnTo>
                    <a:pt x="64" y="168"/>
                  </a:lnTo>
                  <a:lnTo>
                    <a:pt x="64" y="184"/>
                  </a:lnTo>
                  <a:lnTo>
                    <a:pt x="64" y="192"/>
                  </a:lnTo>
                  <a:lnTo>
                    <a:pt x="64" y="200"/>
                  </a:lnTo>
                  <a:lnTo>
                    <a:pt x="48" y="216"/>
                  </a:lnTo>
                  <a:lnTo>
                    <a:pt x="48" y="224"/>
                  </a:lnTo>
                  <a:lnTo>
                    <a:pt x="48" y="232"/>
                  </a:lnTo>
                  <a:lnTo>
                    <a:pt x="48" y="240"/>
                  </a:lnTo>
                  <a:lnTo>
                    <a:pt x="48" y="256"/>
                  </a:lnTo>
                  <a:lnTo>
                    <a:pt x="40" y="256"/>
                  </a:lnTo>
                  <a:lnTo>
                    <a:pt x="40" y="264"/>
                  </a:lnTo>
                  <a:lnTo>
                    <a:pt x="40" y="272"/>
                  </a:lnTo>
                  <a:lnTo>
                    <a:pt x="32" y="288"/>
                  </a:lnTo>
                  <a:lnTo>
                    <a:pt x="32" y="296"/>
                  </a:lnTo>
                  <a:lnTo>
                    <a:pt x="32" y="304"/>
                  </a:lnTo>
                  <a:lnTo>
                    <a:pt x="16" y="328"/>
                  </a:lnTo>
                  <a:lnTo>
                    <a:pt x="8" y="336"/>
                  </a:lnTo>
                  <a:lnTo>
                    <a:pt x="8" y="352"/>
                  </a:lnTo>
                  <a:lnTo>
                    <a:pt x="8" y="360"/>
                  </a:lnTo>
                  <a:lnTo>
                    <a:pt x="8" y="368"/>
                  </a:lnTo>
                  <a:lnTo>
                    <a:pt x="8" y="400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8" y="440"/>
                  </a:lnTo>
                  <a:lnTo>
                    <a:pt x="8" y="456"/>
                  </a:lnTo>
                  <a:lnTo>
                    <a:pt x="0" y="456"/>
                  </a:lnTo>
                  <a:lnTo>
                    <a:pt x="0" y="464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496"/>
                  </a:lnTo>
                  <a:lnTo>
                    <a:pt x="0" y="520"/>
                  </a:lnTo>
                  <a:lnTo>
                    <a:pt x="0" y="528"/>
                  </a:lnTo>
                  <a:lnTo>
                    <a:pt x="0" y="536"/>
                  </a:lnTo>
                  <a:lnTo>
                    <a:pt x="0" y="552"/>
                  </a:lnTo>
                  <a:lnTo>
                    <a:pt x="0" y="560"/>
                  </a:lnTo>
                  <a:lnTo>
                    <a:pt x="0" y="568"/>
                  </a:lnTo>
                  <a:lnTo>
                    <a:pt x="0" y="576"/>
                  </a:lnTo>
                  <a:lnTo>
                    <a:pt x="0" y="592"/>
                  </a:lnTo>
                  <a:lnTo>
                    <a:pt x="0" y="600"/>
                  </a:lnTo>
                  <a:lnTo>
                    <a:pt x="0" y="608"/>
                  </a:lnTo>
                  <a:lnTo>
                    <a:pt x="0" y="624"/>
                  </a:lnTo>
                  <a:lnTo>
                    <a:pt x="0" y="632"/>
                  </a:lnTo>
                  <a:lnTo>
                    <a:pt x="0" y="640"/>
                  </a:lnTo>
                  <a:lnTo>
                    <a:pt x="8" y="656"/>
                  </a:lnTo>
                  <a:lnTo>
                    <a:pt x="8" y="664"/>
                  </a:lnTo>
                  <a:lnTo>
                    <a:pt x="16" y="664"/>
                  </a:lnTo>
                  <a:lnTo>
                    <a:pt x="16" y="672"/>
                  </a:lnTo>
                  <a:lnTo>
                    <a:pt x="16" y="688"/>
                  </a:lnTo>
                  <a:lnTo>
                    <a:pt x="16" y="696"/>
                  </a:lnTo>
                  <a:lnTo>
                    <a:pt x="32" y="696"/>
                  </a:lnTo>
                  <a:lnTo>
                    <a:pt x="32" y="704"/>
                  </a:lnTo>
                  <a:lnTo>
                    <a:pt x="40" y="720"/>
                  </a:lnTo>
                  <a:lnTo>
                    <a:pt x="40" y="728"/>
                  </a:lnTo>
                  <a:lnTo>
                    <a:pt x="48" y="728"/>
                  </a:lnTo>
                  <a:lnTo>
                    <a:pt x="64" y="728"/>
                  </a:lnTo>
                  <a:lnTo>
                    <a:pt x="72" y="736"/>
                  </a:lnTo>
                  <a:lnTo>
                    <a:pt x="80" y="736"/>
                  </a:lnTo>
                  <a:lnTo>
                    <a:pt x="96" y="736"/>
                  </a:lnTo>
                  <a:lnTo>
                    <a:pt x="104" y="736"/>
                  </a:lnTo>
                  <a:lnTo>
                    <a:pt x="112" y="736"/>
                  </a:lnTo>
                  <a:lnTo>
                    <a:pt x="144" y="744"/>
                  </a:lnTo>
                  <a:lnTo>
                    <a:pt x="184" y="744"/>
                  </a:lnTo>
                  <a:lnTo>
                    <a:pt x="216" y="744"/>
                  </a:lnTo>
                  <a:lnTo>
                    <a:pt x="240" y="744"/>
                  </a:lnTo>
                  <a:lnTo>
                    <a:pt x="264" y="744"/>
                  </a:lnTo>
                  <a:lnTo>
                    <a:pt x="280" y="744"/>
                  </a:lnTo>
                  <a:lnTo>
                    <a:pt x="320" y="744"/>
                  </a:lnTo>
                  <a:lnTo>
                    <a:pt x="352" y="744"/>
                  </a:lnTo>
                  <a:lnTo>
                    <a:pt x="400" y="744"/>
                  </a:lnTo>
                  <a:lnTo>
                    <a:pt x="448" y="744"/>
                  </a:lnTo>
                  <a:lnTo>
                    <a:pt x="472" y="744"/>
                  </a:lnTo>
                  <a:lnTo>
                    <a:pt x="520" y="744"/>
                  </a:lnTo>
                  <a:lnTo>
                    <a:pt x="552" y="736"/>
                  </a:lnTo>
                  <a:lnTo>
                    <a:pt x="576" y="736"/>
                  </a:lnTo>
                  <a:lnTo>
                    <a:pt x="608" y="728"/>
                  </a:lnTo>
                  <a:lnTo>
                    <a:pt x="680" y="704"/>
                  </a:lnTo>
                  <a:lnTo>
                    <a:pt x="736" y="696"/>
                  </a:lnTo>
                  <a:lnTo>
                    <a:pt x="776" y="672"/>
                  </a:lnTo>
                  <a:lnTo>
                    <a:pt x="792" y="664"/>
                  </a:lnTo>
                  <a:lnTo>
                    <a:pt x="856" y="640"/>
                  </a:lnTo>
                  <a:lnTo>
                    <a:pt x="888" y="632"/>
                  </a:lnTo>
                  <a:lnTo>
                    <a:pt x="904" y="624"/>
                  </a:lnTo>
                  <a:lnTo>
                    <a:pt x="912" y="624"/>
                  </a:lnTo>
                  <a:lnTo>
                    <a:pt x="920" y="624"/>
                  </a:lnTo>
                  <a:lnTo>
                    <a:pt x="936" y="624"/>
                  </a:lnTo>
                  <a:lnTo>
                    <a:pt x="960" y="624"/>
                  </a:lnTo>
                  <a:lnTo>
                    <a:pt x="992" y="608"/>
                  </a:lnTo>
                  <a:lnTo>
                    <a:pt x="1024" y="608"/>
                  </a:lnTo>
                  <a:lnTo>
                    <a:pt x="1040" y="608"/>
                  </a:lnTo>
                  <a:lnTo>
                    <a:pt x="1072" y="608"/>
                  </a:lnTo>
                  <a:lnTo>
                    <a:pt x="1104" y="608"/>
                  </a:lnTo>
                  <a:lnTo>
                    <a:pt x="1144" y="608"/>
                  </a:lnTo>
                  <a:lnTo>
                    <a:pt x="1224" y="608"/>
                  </a:lnTo>
                  <a:lnTo>
                    <a:pt x="1312" y="592"/>
                  </a:lnTo>
                  <a:lnTo>
                    <a:pt x="1416" y="592"/>
                  </a:lnTo>
                  <a:lnTo>
                    <a:pt x="1480" y="576"/>
                  </a:lnTo>
                  <a:lnTo>
                    <a:pt x="1528" y="568"/>
                  </a:lnTo>
                  <a:lnTo>
                    <a:pt x="1560" y="568"/>
                  </a:lnTo>
                  <a:lnTo>
                    <a:pt x="1584" y="560"/>
                  </a:lnTo>
                  <a:lnTo>
                    <a:pt x="1616" y="560"/>
                  </a:lnTo>
                  <a:lnTo>
                    <a:pt x="1632" y="552"/>
                  </a:lnTo>
                  <a:lnTo>
                    <a:pt x="1680" y="536"/>
                  </a:lnTo>
                  <a:lnTo>
                    <a:pt x="1720" y="528"/>
                  </a:lnTo>
                  <a:lnTo>
                    <a:pt x="1752" y="520"/>
                  </a:lnTo>
                  <a:lnTo>
                    <a:pt x="1792" y="520"/>
                  </a:lnTo>
                  <a:lnTo>
                    <a:pt x="1816" y="504"/>
                  </a:lnTo>
                  <a:lnTo>
                    <a:pt x="1832" y="504"/>
                  </a:lnTo>
                  <a:lnTo>
                    <a:pt x="1888" y="504"/>
                  </a:lnTo>
                  <a:lnTo>
                    <a:pt x="1896" y="496"/>
                  </a:lnTo>
                  <a:lnTo>
                    <a:pt x="1920" y="496"/>
                  </a:lnTo>
                  <a:lnTo>
                    <a:pt x="1944" y="496"/>
                  </a:lnTo>
                  <a:lnTo>
                    <a:pt x="1952" y="496"/>
                  </a:lnTo>
                  <a:lnTo>
                    <a:pt x="1960" y="496"/>
                  </a:lnTo>
                  <a:lnTo>
                    <a:pt x="1992" y="496"/>
                  </a:lnTo>
                  <a:lnTo>
                    <a:pt x="2024" y="496"/>
                  </a:lnTo>
                  <a:lnTo>
                    <a:pt x="2048" y="496"/>
                  </a:lnTo>
                  <a:lnTo>
                    <a:pt x="2056" y="496"/>
                  </a:lnTo>
                  <a:lnTo>
                    <a:pt x="2080" y="504"/>
                  </a:lnTo>
                  <a:lnTo>
                    <a:pt x="2096" y="504"/>
                  </a:lnTo>
                  <a:lnTo>
                    <a:pt x="2120" y="504"/>
                  </a:lnTo>
                  <a:lnTo>
                    <a:pt x="2120" y="520"/>
                  </a:lnTo>
                  <a:lnTo>
                    <a:pt x="2128" y="520"/>
                  </a:lnTo>
                  <a:lnTo>
                    <a:pt x="2128" y="528"/>
                  </a:lnTo>
                  <a:lnTo>
                    <a:pt x="2136" y="528"/>
                  </a:lnTo>
                  <a:lnTo>
                    <a:pt x="2128" y="520"/>
                  </a:lnTo>
                  <a:lnTo>
                    <a:pt x="2112" y="496"/>
                  </a:lnTo>
                  <a:lnTo>
                    <a:pt x="2096" y="488"/>
                  </a:lnTo>
                  <a:lnTo>
                    <a:pt x="2096" y="472"/>
                  </a:lnTo>
                  <a:lnTo>
                    <a:pt x="2112" y="472"/>
                  </a:lnTo>
                  <a:lnTo>
                    <a:pt x="2120" y="472"/>
                  </a:lnTo>
                  <a:lnTo>
                    <a:pt x="2128" y="472"/>
                  </a:lnTo>
                  <a:lnTo>
                    <a:pt x="2152" y="472"/>
                  </a:lnTo>
                  <a:lnTo>
                    <a:pt x="2184" y="472"/>
                  </a:lnTo>
                  <a:lnTo>
                    <a:pt x="2192" y="472"/>
                  </a:lnTo>
                  <a:lnTo>
                    <a:pt x="2200" y="472"/>
                  </a:lnTo>
                  <a:lnTo>
                    <a:pt x="2216" y="464"/>
                  </a:lnTo>
                  <a:lnTo>
                    <a:pt x="2224" y="464"/>
                  </a:lnTo>
                  <a:lnTo>
                    <a:pt x="2232" y="456"/>
                  </a:lnTo>
                  <a:lnTo>
                    <a:pt x="2248" y="456"/>
                  </a:lnTo>
                  <a:lnTo>
                    <a:pt x="2264" y="440"/>
                  </a:lnTo>
                  <a:lnTo>
                    <a:pt x="2280" y="440"/>
                  </a:lnTo>
                  <a:lnTo>
                    <a:pt x="2288" y="440"/>
                  </a:lnTo>
                  <a:lnTo>
                    <a:pt x="2296" y="440"/>
                  </a:lnTo>
                  <a:lnTo>
                    <a:pt x="2304" y="432"/>
                  </a:lnTo>
                  <a:lnTo>
                    <a:pt x="2352" y="432"/>
                  </a:lnTo>
                  <a:lnTo>
                    <a:pt x="2368" y="432"/>
                  </a:lnTo>
                  <a:lnTo>
                    <a:pt x="2384" y="432"/>
                  </a:lnTo>
                  <a:lnTo>
                    <a:pt x="2392" y="432"/>
                  </a:lnTo>
                  <a:lnTo>
                    <a:pt x="2400" y="432"/>
                  </a:lnTo>
                  <a:lnTo>
                    <a:pt x="2416" y="432"/>
                  </a:lnTo>
                  <a:lnTo>
                    <a:pt x="2424" y="432"/>
                  </a:lnTo>
                  <a:lnTo>
                    <a:pt x="2432" y="432"/>
                  </a:lnTo>
                  <a:lnTo>
                    <a:pt x="2448" y="432"/>
                  </a:lnTo>
                  <a:lnTo>
                    <a:pt x="2456" y="432"/>
                  </a:lnTo>
                  <a:lnTo>
                    <a:pt x="2464" y="432"/>
                  </a:lnTo>
                  <a:lnTo>
                    <a:pt x="2472" y="432"/>
                  </a:lnTo>
                  <a:lnTo>
                    <a:pt x="2488" y="432"/>
                  </a:lnTo>
                  <a:lnTo>
                    <a:pt x="2496" y="432"/>
                  </a:lnTo>
                  <a:lnTo>
                    <a:pt x="2520" y="432"/>
                  </a:lnTo>
                  <a:lnTo>
                    <a:pt x="2528" y="432"/>
                  </a:lnTo>
                  <a:lnTo>
                    <a:pt x="2552" y="432"/>
                  </a:lnTo>
                  <a:lnTo>
                    <a:pt x="2568" y="432"/>
                  </a:lnTo>
                  <a:lnTo>
                    <a:pt x="2584" y="440"/>
                  </a:lnTo>
                  <a:lnTo>
                    <a:pt x="2592" y="440"/>
                  </a:lnTo>
                  <a:lnTo>
                    <a:pt x="2616" y="456"/>
                  </a:lnTo>
                  <a:lnTo>
                    <a:pt x="2632" y="456"/>
                  </a:lnTo>
                  <a:lnTo>
                    <a:pt x="2664" y="464"/>
                  </a:lnTo>
                  <a:lnTo>
                    <a:pt x="2688" y="464"/>
                  </a:lnTo>
                  <a:lnTo>
                    <a:pt x="2704" y="472"/>
                  </a:lnTo>
                  <a:lnTo>
                    <a:pt x="2728" y="472"/>
                  </a:lnTo>
                  <a:lnTo>
                    <a:pt x="2736" y="472"/>
                  </a:lnTo>
                  <a:lnTo>
                    <a:pt x="2752" y="472"/>
                  </a:lnTo>
                  <a:lnTo>
                    <a:pt x="2760" y="472"/>
                  </a:lnTo>
                  <a:lnTo>
                    <a:pt x="2792" y="472"/>
                  </a:lnTo>
                  <a:lnTo>
                    <a:pt x="2824" y="472"/>
                  </a:lnTo>
                  <a:lnTo>
                    <a:pt x="2840" y="472"/>
                  </a:lnTo>
                  <a:lnTo>
                    <a:pt x="2864" y="464"/>
                  </a:lnTo>
                  <a:lnTo>
                    <a:pt x="2872" y="464"/>
                  </a:lnTo>
                  <a:lnTo>
                    <a:pt x="2888" y="464"/>
                  </a:lnTo>
                  <a:lnTo>
                    <a:pt x="2896" y="464"/>
                  </a:lnTo>
                  <a:lnTo>
                    <a:pt x="2896" y="456"/>
                  </a:lnTo>
                  <a:lnTo>
                    <a:pt x="2904" y="456"/>
                  </a:lnTo>
                  <a:lnTo>
                    <a:pt x="2920" y="440"/>
                  </a:lnTo>
                  <a:lnTo>
                    <a:pt x="2928" y="440"/>
                  </a:lnTo>
                  <a:lnTo>
                    <a:pt x="2952" y="432"/>
                  </a:lnTo>
                  <a:lnTo>
                    <a:pt x="2960" y="432"/>
                  </a:lnTo>
                  <a:lnTo>
                    <a:pt x="2968" y="432"/>
                  </a:lnTo>
                  <a:lnTo>
                    <a:pt x="2976" y="432"/>
                  </a:lnTo>
                  <a:lnTo>
                    <a:pt x="2992" y="432"/>
                  </a:lnTo>
                  <a:lnTo>
                    <a:pt x="3000" y="432"/>
                  </a:lnTo>
                  <a:lnTo>
                    <a:pt x="3008" y="432"/>
                  </a:lnTo>
                  <a:lnTo>
                    <a:pt x="3024" y="440"/>
                  </a:lnTo>
                  <a:lnTo>
                    <a:pt x="3032" y="440"/>
                  </a:lnTo>
                  <a:lnTo>
                    <a:pt x="3040" y="456"/>
                  </a:lnTo>
                  <a:lnTo>
                    <a:pt x="3056" y="456"/>
                  </a:lnTo>
                  <a:lnTo>
                    <a:pt x="3072" y="472"/>
                  </a:lnTo>
                  <a:lnTo>
                    <a:pt x="3088" y="488"/>
                  </a:lnTo>
                  <a:lnTo>
                    <a:pt x="3096" y="488"/>
                  </a:lnTo>
                  <a:lnTo>
                    <a:pt x="3104" y="496"/>
                  </a:lnTo>
                  <a:lnTo>
                    <a:pt x="3128" y="496"/>
                  </a:lnTo>
                  <a:lnTo>
                    <a:pt x="3144" y="496"/>
                  </a:lnTo>
                  <a:lnTo>
                    <a:pt x="3176" y="504"/>
                  </a:lnTo>
                  <a:lnTo>
                    <a:pt x="3208" y="504"/>
                  </a:lnTo>
                  <a:lnTo>
                    <a:pt x="3232" y="496"/>
                  </a:lnTo>
                  <a:lnTo>
                    <a:pt x="3240" y="496"/>
                  </a:lnTo>
                  <a:lnTo>
                    <a:pt x="3264" y="496"/>
                  </a:lnTo>
                  <a:lnTo>
                    <a:pt x="3288" y="496"/>
                  </a:lnTo>
                  <a:lnTo>
                    <a:pt x="3296" y="496"/>
                  </a:lnTo>
                  <a:lnTo>
                    <a:pt x="3304" y="496"/>
                  </a:lnTo>
                  <a:lnTo>
                    <a:pt x="3312" y="496"/>
                  </a:lnTo>
                  <a:lnTo>
                    <a:pt x="3328" y="496"/>
                  </a:lnTo>
                  <a:lnTo>
                    <a:pt x="3336" y="496"/>
                  </a:lnTo>
                  <a:lnTo>
                    <a:pt x="3344" y="496"/>
                  </a:lnTo>
                  <a:lnTo>
                    <a:pt x="3360" y="496"/>
                  </a:lnTo>
                  <a:lnTo>
                    <a:pt x="3376" y="496"/>
                  </a:lnTo>
                  <a:lnTo>
                    <a:pt x="3392" y="496"/>
                  </a:lnTo>
                  <a:lnTo>
                    <a:pt x="3400" y="496"/>
                  </a:lnTo>
                  <a:lnTo>
                    <a:pt x="3408" y="496"/>
                  </a:lnTo>
                  <a:lnTo>
                    <a:pt x="3440" y="504"/>
                  </a:lnTo>
                  <a:lnTo>
                    <a:pt x="3464" y="520"/>
                  </a:lnTo>
                  <a:lnTo>
                    <a:pt x="3480" y="528"/>
                  </a:lnTo>
                  <a:lnTo>
                    <a:pt x="3496" y="528"/>
                  </a:lnTo>
                  <a:lnTo>
                    <a:pt x="3504" y="536"/>
                  </a:lnTo>
                  <a:lnTo>
                    <a:pt x="3512" y="552"/>
                  </a:lnTo>
                  <a:lnTo>
                    <a:pt x="3528" y="552"/>
                  </a:lnTo>
                  <a:lnTo>
                    <a:pt x="3536" y="560"/>
                  </a:lnTo>
                  <a:lnTo>
                    <a:pt x="3560" y="568"/>
                  </a:lnTo>
                  <a:lnTo>
                    <a:pt x="3568" y="576"/>
                  </a:lnTo>
                  <a:lnTo>
                    <a:pt x="3592" y="576"/>
                  </a:lnTo>
                  <a:lnTo>
                    <a:pt x="3608" y="576"/>
                  </a:lnTo>
                  <a:lnTo>
                    <a:pt x="3648" y="592"/>
                  </a:lnTo>
                  <a:lnTo>
                    <a:pt x="3672" y="592"/>
                  </a:lnTo>
                  <a:lnTo>
                    <a:pt x="3680" y="592"/>
                  </a:lnTo>
                  <a:lnTo>
                    <a:pt x="3696" y="592"/>
                  </a:lnTo>
                  <a:lnTo>
                    <a:pt x="3704" y="592"/>
                  </a:lnTo>
                  <a:lnTo>
                    <a:pt x="3712" y="592"/>
                  </a:lnTo>
                  <a:lnTo>
                    <a:pt x="3736" y="592"/>
                  </a:lnTo>
                  <a:lnTo>
                    <a:pt x="3776" y="592"/>
                  </a:lnTo>
                  <a:lnTo>
                    <a:pt x="3792" y="592"/>
                  </a:lnTo>
                  <a:lnTo>
                    <a:pt x="3800" y="592"/>
                  </a:lnTo>
                  <a:lnTo>
                    <a:pt x="3808" y="592"/>
                  </a:lnTo>
                  <a:lnTo>
                    <a:pt x="3816" y="592"/>
                  </a:lnTo>
                  <a:lnTo>
                    <a:pt x="3832" y="592"/>
                  </a:lnTo>
                  <a:lnTo>
                    <a:pt x="3840" y="592"/>
                  </a:lnTo>
                  <a:lnTo>
                    <a:pt x="3864" y="592"/>
                  </a:lnTo>
                  <a:lnTo>
                    <a:pt x="3872" y="592"/>
                  </a:lnTo>
                  <a:lnTo>
                    <a:pt x="3880" y="600"/>
                  </a:lnTo>
                  <a:lnTo>
                    <a:pt x="3896" y="600"/>
                  </a:lnTo>
                  <a:lnTo>
                    <a:pt x="3912" y="608"/>
                  </a:lnTo>
                  <a:lnTo>
                    <a:pt x="3936" y="624"/>
                  </a:lnTo>
                  <a:lnTo>
                    <a:pt x="3944" y="624"/>
                  </a:lnTo>
                  <a:lnTo>
                    <a:pt x="3968" y="632"/>
                  </a:lnTo>
                  <a:lnTo>
                    <a:pt x="3984" y="640"/>
                  </a:lnTo>
                  <a:lnTo>
                    <a:pt x="4000" y="640"/>
                  </a:lnTo>
                  <a:lnTo>
                    <a:pt x="4008" y="640"/>
                  </a:lnTo>
                  <a:lnTo>
                    <a:pt x="4032" y="656"/>
                  </a:lnTo>
                  <a:lnTo>
                    <a:pt x="4064" y="656"/>
                  </a:lnTo>
                  <a:lnTo>
                    <a:pt x="4072" y="664"/>
                  </a:lnTo>
                  <a:lnTo>
                    <a:pt x="4104" y="664"/>
                  </a:lnTo>
                  <a:lnTo>
                    <a:pt x="4136" y="664"/>
                  </a:lnTo>
                  <a:lnTo>
                    <a:pt x="4176" y="672"/>
                  </a:lnTo>
                  <a:lnTo>
                    <a:pt x="4184" y="672"/>
                  </a:lnTo>
                  <a:lnTo>
                    <a:pt x="4200" y="672"/>
                  </a:lnTo>
                  <a:lnTo>
                    <a:pt x="4208" y="672"/>
                  </a:lnTo>
                  <a:lnTo>
                    <a:pt x="4216" y="672"/>
                  </a:lnTo>
                  <a:lnTo>
                    <a:pt x="4232" y="672"/>
                  </a:lnTo>
                  <a:lnTo>
                    <a:pt x="4240" y="672"/>
                  </a:lnTo>
                  <a:lnTo>
                    <a:pt x="4264" y="688"/>
                  </a:lnTo>
                  <a:lnTo>
                    <a:pt x="4272" y="688"/>
                  </a:lnTo>
                  <a:lnTo>
                    <a:pt x="4280" y="688"/>
                  </a:lnTo>
                  <a:lnTo>
                    <a:pt x="4296" y="696"/>
                  </a:lnTo>
                  <a:lnTo>
                    <a:pt x="4304" y="696"/>
                  </a:lnTo>
                  <a:lnTo>
                    <a:pt x="4312" y="696"/>
                  </a:lnTo>
                  <a:lnTo>
                    <a:pt x="4320" y="704"/>
                  </a:lnTo>
                  <a:lnTo>
                    <a:pt x="4336" y="704"/>
                  </a:lnTo>
                  <a:lnTo>
                    <a:pt x="4344" y="720"/>
                  </a:lnTo>
                  <a:lnTo>
                    <a:pt x="4352" y="720"/>
                  </a:lnTo>
                  <a:lnTo>
                    <a:pt x="4368" y="704"/>
                  </a:lnTo>
                  <a:lnTo>
                    <a:pt x="4368" y="696"/>
                  </a:lnTo>
                  <a:lnTo>
                    <a:pt x="4376" y="696"/>
                  </a:lnTo>
                  <a:lnTo>
                    <a:pt x="4384" y="696"/>
                  </a:lnTo>
                  <a:lnTo>
                    <a:pt x="4384" y="688"/>
                  </a:lnTo>
                  <a:lnTo>
                    <a:pt x="4400" y="688"/>
                  </a:lnTo>
                  <a:lnTo>
                    <a:pt x="4408" y="688"/>
                  </a:lnTo>
                  <a:lnTo>
                    <a:pt x="4416" y="664"/>
                  </a:lnTo>
                  <a:lnTo>
                    <a:pt x="4416" y="656"/>
                  </a:lnTo>
                  <a:lnTo>
                    <a:pt x="4432" y="632"/>
                  </a:lnTo>
                  <a:lnTo>
                    <a:pt x="4440" y="632"/>
                  </a:lnTo>
                  <a:lnTo>
                    <a:pt x="4440" y="624"/>
                  </a:lnTo>
                  <a:lnTo>
                    <a:pt x="4440" y="608"/>
                  </a:lnTo>
                  <a:lnTo>
                    <a:pt x="4448" y="600"/>
                  </a:lnTo>
                  <a:lnTo>
                    <a:pt x="4464" y="600"/>
                  </a:lnTo>
                  <a:lnTo>
                    <a:pt x="4464" y="592"/>
                  </a:lnTo>
                  <a:lnTo>
                    <a:pt x="4464" y="576"/>
                  </a:lnTo>
                  <a:lnTo>
                    <a:pt x="4464" y="568"/>
                  </a:lnTo>
                  <a:lnTo>
                    <a:pt x="4464" y="560"/>
                  </a:lnTo>
                  <a:lnTo>
                    <a:pt x="4472" y="552"/>
                  </a:lnTo>
                  <a:lnTo>
                    <a:pt x="4472" y="536"/>
                  </a:lnTo>
                  <a:lnTo>
                    <a:pt x="4464" y="528"/>
                  </a:lnTo>
                  <a:lnTo>
                    <a:pt x="4448" y="528"/>
                  </a:lnTo>
                  <a:lnTo>
                    <a:pt x="4440" y="520"/>
                  </a:lnTo>
                  <a:lnTo>
                    <a:pt x="4416" y="504"/>
                  </a:lnTo>
                  <a:lnTo>
                    <a:pt x="4408" y="504"/>
                  </a:lnTo>
                  <a:lnTo>
                    <a:pt x="4400" y="496"/>
                  </a:lnTo>
                  <a:lnTo>
                    <a:pt x="4384" y="496"/>
                  </a:lnTo>
                  <a:lnTo>
                    <a:pt x="4376" y="488"/>
                  </a:lnTo>
                  <a:lnTo>
                    <a:pt x="4368" y="488"/>
                  </a:lnTo>
                  <a:lnTo>
                    <a:pt x="4352" y="472"/>
                  </a:lnTo>
                  <a:lnTo>
                    <a:pt x="4344" y="464"/>
                  </a:lnTo>
                  <a:lnTo>
                    <a:pt x="4336" y="464"/>
                  </a:lnTo>
                  <a:lnTo>
                    <a:pt x="4320" y="456"/>
                  </a:lnTo>
                  <a:lnTo>
                    <a:pt x="4312" y="456"/>
                  </a:lnTo>
                  <a:lnTo>
                    <a:pt x="4296" y="432"/>
                  </a:lnTo>
                  <a:lnTo>
                    <a:pt x="4280" y="432"/>
                  </a:lnTo>
                  <a:lnTo>
                    <a:pt x="4264" y="424"/>
                  </a:lnTo>
                  <a:lnTo>
                    <a:pt x="4248" y="424"/>
                  </a:lnTo>
                  <a:lnTo>
                    <a:pt x="4208" y="400"/>
                  </a:lnTo>
                  <a:lnTo>
                    <a:pt x="4168" y="400"/>
                  </a:lnTo>
                  <a:lnTo>
                    <a:pt x="4144" y="392"/>
                  </a:lnTo>
                  <a:lnTo>
                    <a:pt x="4128" y="392"/>
                  </a:lnTo>
                  <a:lnTo>
                    <a:pt x="4112" y="384"/>
                  </a:lnTo>
                  <a:lnTo>
                    <a:pt x="4104" y="384"/>
                  </a:lnTo>
                  <a:lnTo>
                    <a:pt x="4096" y="384"/>
                  </a:lnTo>
                  <a:lnTo>
                    <a:pt x="4072" y="368"/>
                  </a:lnTo>
                  <a:lnTo>
                    <a:pt x="4064" y="360"/>
                  </a:lnTo>
                  <a:lnTo>
                    <a:pt x="4048" y="360"/>
                  </a:lnTo>
                  <a:lnTo>
                    <a:pt x="4040" y="360"/>
                  </a:lnTo>
                  <a:lnTo>
                    <a:pt x="4032" y="360"/>
                  </a:lnTo>
                  <a:lnTo>
                    <a:pt x="4016" y="360"/>
                  </a:lnTo>
                  <a:lnTo>
                    <a:pt x="4008" y="352"/>
                  </a:lnTo>
                  <a:lnTo>
                    <a:pt x="4000" y="352"/>
                  </a:lnTo>
                  <a:lnTo>
                    <a:pt x="3984" y="352"/>
                  </a:lnTo>
                  <a:lnTo>
                    <a:pt x="3976" y="352"/>
                  </a:lnTo>
                  <a:lnTo>
                    <a:pt x="3968" y="352"/>
                  </a:lnTo>
                  <a:lnTo>
                    <a:pt x="3960" y="336"/>
                  </a:lnTo>
                  <a:lnTo>
                    <a:pt x="3944" y="336"/>
                  </a:lnTo>
                  <a:lnTo>
                    <a:pt x="3936" y="336"/>
                  </a:lnTo>
                  <a:lnTo>
                    <a:pt x="3928" y="336"/>
                  </a:lnTo>
                  <a:lnTo>
                    <a:pt x="3912" y="336"/>
                  </a:lnTo>
                  <a:lnTo>
                    <a:pt x="3904" y="328"/>
                  </a:lnTo>
                  <a:lnTo>
                    <a:pt x="3880" y="320"/>
                  </a:lnTo>
                  <a:lnTo>
                    <a:pt x="3872" y="320"/>
                  </a:lnTo>
                  <a:lnTo>
                    <a:pt x="3864" y="304"/>
                  </a:lnTo>
                  <a:lnTo>
                    <a:pt x="3848" y="304"/>
                  </a:lnTo>
                  <a:lnTo>
                    <a:pt x="3848" y="296"/>
                  </a:lnTo>
                  <a:lnTo>
                    <a:pt x="3840" y="296"/>
                  </a:lnTo>
                  <a:lnTo>
                    <a:pt x="3832" y="288"/>
                  </a:lnTo>
                  <a:lnTo>
                    <a:pt x="3808" y="272"/>
                  </a:lnTo>
                  <a:lnTo>
                    <a:pt x="3776" y="272"/>
                  </a:lnTo>
                  <a:lnTo>
                    <a:pt x="3744" y="264"/>
                  </a:lnTo>
                  <a:lnTo>
                    <a:pt x="3728" y="264"/>
                  </a:lnTo>
                  <a:lnTo>
                    <a:pt x="3712" y="264"/>
                  </a:lnTo>
                  <a:lnTo>
                    <a:pt x="3704" y="256"/>
                  </a:lnTo>
                  <a:lnTo>
                    <a:pt x="3696" y="256"/>
                  </a:lnTo>
                  <a:lnTo>
                    <a:pt x="3680" y="256"/>
                  </a:lnTo>
                  <a:lnTo>
                    <a:pt x="3672" y="256"/>
                  </a:lnTo>
                  <a:lnTo>
                    <a:pt x="3672" y="240"/>
                  </a:lnTo>
                  <a:lnTo>
                    <a:pt x="3664" y="240"/>
                  </a:lnTo>
                  <a:lnTo>
                    <a:pt x="3648" y="240"/>
                  </a:lnTo>
                  <a:lnTo>
                    <a:pt x="3640" y="240"/>
                  </a:lnTo>
                  <a:lnTo>
                    <a:pt x="3632" y="240"/>
                  </a:lnTo>
                  <a:lnTo>
                    <a:pt x="3632" y="232"/>
                  </a:lnTo>
                  <a:lnTo>
                    <a:pt x="3624" y="232"/>
                  </a:lnTo>
                  <a:lnTo>
                    <a:pt x="3608" y="232"/>
                  </a:lnTo>
                  <a:lnTo>
                    <a:pt x="3600" y="232"/>
                  </a:lnTo>
                  <a:lnTo>
                    <a:pt x="3592" y="224"/>
                  </a:lnTo>
                  <a:lnTo>
                    <a:pt x="3576" y="224"/>
                  </a:lnTo>
                  <a:lnTo>
                    <a:pt x="3568" y="216"/>
                  </a:lnTo>
                  <a:lnTo>
                    <a:pt x="3560" y="216"/>
                  </a:lnTo>
                  <a:lnTo>
                    <a:pt x="3544" y="200"/>
                  </a:lnTo>
                  <a:lnTo>
                    <a:pt x="3536" y="200"/>
                  </a:lnTo>
                  <a:lnTo>
                    <a:pt x="3528" y="200"/>
                  </a:lnTo>
                  <a:lnTo>
                    <a:pt x="3512" y="192"/>
                  </a:lnTo>
                  <a:lnTo>
                    <a:pt x="3504" y="192"/>
                  </a:lnTo>
                  <a:lnTo>
                    <a:pt x="3496" y="192"/>
                  </a:lnTo>
                  <a:lnTo>
                    <a:pt x="3480" y="192"/>
                  </a:lnTo>
                  <a:lnTo>
                    <a:pt x="3472" y="184"/>
                  </a:lnTo>
                  <a:lnTo>
                    <a:pt x="3464" y="184"/>
                  </a:lnTo>
                  <a:lnTo>
                    <a:pt x="3456" y="184"/>
                  </a:lnTo>
                  <a:lnTo>
                    <a:pt x="3440" y="184"/>
                  </a:lnTo>
                  <a:lnTo>
                    <a:pt x="3440" y="168"/>
                  </a:lnTo>
                  <a:lnTo>
                    <a:pt x="3432" y="168"/>
                  </a:lnTo>
                  <a:lnTo>
                    <a:pt x="3424" y="168"/>
                  </a:lnTo>
                  <a:lnTo>
                    <a:pt x="3408" y="168"/>
                  </a:lnTo>
                  <a:lnTo>
                    <a:pt x="3400" y="160"/>
                  </a:lnTo>
                  <a:lnTo>
                    <a:pt x="3392" y="160"/>
                  </a:lnTo>
                  <a:lnTo>
                    <a:pt x="3376" y="152"/>
                  </a:lnTo>
                  <a:lnTo>
                    <a:pt x="3368" y="152"/>
                  </a:lnTo>
                  <a:lnTo>
                    <a:pt x="3360" y="152"/>
                  </a:lnTo>
                  <a:lnTo>
                    <a:pt x="3344" y="152"/>
                  </a:lnTo>
                  <a:lnTo>
                    <a:pt x="3344" y="136"/>
                  </a:lnTo>
                  <a:lnTo>
                    <a:pt x="3336" y="136"/>
                  </a:lnTo>
                  <a:lnTo>
                    <a:pt x="3312" y="128"/>
                  </a:lnTo>
                  <a:lnTo>
                    <a:pt x="3304" y="128"/>
                  </a:lnTo>
                  <a:lnTo>
                    <a:pt x="3288" y="128"/>
                  </a:lnTo>
                  <a:lnTo>
                    <a:pt x="3272" y="120"/>
                  </a:lnTo>
                  <a:lnTo>
                    <a:pt x="3264" y="120"/>
                  </a:lnTo>
                  <a:lnTo>
                    <a:pt x="3256" y="104"/>
                  </a:lnTo>
                  <a:lnTo>
                    <a:pt x="3240" y="104"/>
                  </a:lnTo>
                  <a:lnTo>
                    <a:pt x="3224" y="96"/>
                  </a:lnTo>
                  <a:lnTo>
                    <a:pt x="3200" y="96"/>
                  </a:lnTo>
                  <a:lnTo>
                    <a:pt x="3192" y="88"/>
                  </a:lnTo>
                  <a:lnTo>
                    <a:pt x="3168" y="88"/>
                  </a:lnTo>
                  <a:lnTo>
                    <a:pt x="3160" y="88"/>
                  </a:lnTo>
                  <a:lnTo>
                    <a:pt x="3144" y="88"/>
                  </a:lnTo>
                  <a:lnTo>
                    <a:pt x="3136" y="88"/>
                  </a:lnTo>
                  <a:lnTo>
                    <a:pt x="3128" y="88"/>
                  </a:lnTo>
                  <a:lnTo>
                    <a:pt x="3120" y="88"/>
                  </a:lnTo>
                  <a:lnTo>
                    <a:pt x="3104" y="88"/>
                  </a:lnTo>
                  <a:lnTo>
                    <a:pt x="3104" y="72"/>
                  </a:lnTo>
                  <a:lnTo>
                    <a:pt x="3088" y="72"/>
                  </a:lnTo>
                  <a:lnTo>
                    <a:pt x="3072" y="72"/>
                  </a:lnTo>
                  <a:lnTo>
                    <a:pt x="3064" y="72"/>
                  </a:lnTo>
                  <a:lnTo>
                    <a:pt x="3056" y="64"/>
                  </a:lnTo>
                  <a:lnTo>
                    <a:pt x="3040" y="64"/>
                  </a:lnTo>
                  <a:lnTo>
                    <a:pt x="3032" y="64"/>
                  </a:lnTo>
                  <a:lnTo>
                    <a:pt x="3024" y="56"/>
                  </a:lnTo>
                  <a:lnTo>
                    <a:pt x="3008" y="56"/>
                  </a:lnTo>
                  <a:lnTo>
                    <a:pt x="3000" y="40"/>
                  </a:lnTo>
                  <a:lnTo>
                    <a:pt x="2992" y="40"/>
                  </a:lnTo>
                  <a:lnTo>
                    <a:pt x="2968" y="32"/>
                  </a:lnTo>
                  <a:lnTo>
                    <a:pt x="2960" y="32"/>
                  </a:lnTo>
                  <a:lnTo>
                    <a:pt x="2952" y="32"/>
                  </a:lnTo>
                  <a:lnTo>
                    <a:pt x="2904" y="24"/>
                  </a:lnTo>
                  <a:lnTo>
                    <a:pt x="2896" y="24"/>
                  </a:lnTo>
                  <a:lnTo>
                    <a:pt x="2888" y="24"/>
                  </a:lnTo>
                  <a:lnTo>
                    <a:pt x="2872" y="24"/>
                  </a:lnTo>
                  <a:lnTo>
                    <a:pt x="2864" y="24"/>
                  </a:lnTo>
                  <a:lnTo>
                    <a:pt x="2800" y="16"/>
                  </a:lnTo>
                  <a:lnTo>
                    <a:pt x="2752" y="0"/>
                  </a:lnTo>
                  <a:lnTo>
                    <a:pt x="2736" y="0"/>
                  </a:lnTo>
                  <a:lnTo>
                    <a:pt x="2720" y="0"/>
                  </a:lnTo>
                  <a:lnTo>
                    <a:pt x="2696" y="0"/>
                  </a:lnTo>
                  <a:lnTo>
                    <a:pt x="2688" y="0"/>
                  </a:lnTo>
                  <a:lnTo>
                    <a:pt x="2672" y="0"/>
                  </a:lnTo>
                  <a:lnTo>
                    <a:pt x="2664" y="16"/>
                  </a:lnTo>
                  <a:lnTo>
                    <a:pt x="2656" y="16"/>
                  </a:lnTo>
                  <a:lnTo>
                    <a:pt x="2656" y="24"/>
                  </a:lnTo>
                  <a:lnTo>
                    <a:pt x="2640" y="24"/>
                  </a:lnTo>
                  <a:lnTo>
                    <a:pt x="2632" y="24"/>
                  </a:lnTo>
                  <a:lnTo>
                    <a:pt x="2632" y="32"/>
                  </a:lnTo>
                  <a:lnTo>
                    <a:pt x="2624" y="32"/>
                  </a:lnTo>
                  <a:lnTo>
                    <a:pt x="2616" y="32"/>
                  </a:lnTo>
                  <a:lnTo>
                    <a:pt x="2592" y="40"/>
                  </a:lnTo>
                  <a:lnTo>
                    <a:pt x="2568" y="40"/>
                  </a:lnTo>
                  <a:lnTo>
                    <a:pt x="2520" y="64"/>
                  </a:lnTo>
                  <a:lnTo>
                    <a:pt x="2496" y="72"/>
                  </a:lnTo>
                  <a:lnTo>
                    <a:pt x="2488" y="72"/>
                  </a:lnTo>
                  <a:lnTo>
                    <a:pt x="2472" y="72"/>
                  </a:lnTo>
                  <a:lnTo>
                    <a:pt x="2464" y="88"/>
                  </a:lnTo>
                  <a:lnTo>
                    <a:pt x="2456" y="88"/>
                  </a:lnTo>
                  <a:lnTo>
                    <a:pt x="2456" y="96"/>
                  </a:lnTo>
                  <a:lnTo>
                    <a:pt x="2432" y="104"/>
                  </a:lnTo>
                  <a:lnTo>
                    <a:pt x="2424" y="104"/>
                  </a:lnTo>
                  <a:lnTo>
                    <a:pt x="2416" y="120"/>
                  </a:lnTo>
                  <a:lnTo>
                    <a:pt x="2384" y="120"/>
                  </a:lnTo>
                  <a:lnTo>
                    <a:pt x="2368" y="120"/>
                  </a:lnTo>
                  <a:lnTo>
                    <a:pt x="2352" y="120"/>
                  </a:lnTo>
                  <a:lnTo>
                    <a:pt x="2296" y="104"/>
                  </a:lnTo>
                  <a:lnTo>
                    <a:pt x="2256" y="96"/>
                  </a:lnTo>
                  <a:lnTo>
                    <a:pt x="2192" y="88"/>
                  </a:lnTo>
                  <a:lnTo>
                    <a:pt x="2120" y="72"/>
                  </a:lnTo>
                  <a:lnTo>
                    <a:pt x="2048" y="56"/>
                  </a:lnTo>
                  <a:lnTo>
                    <a:pt x="1992" y="56"/>
                  </a:lnTo>
                  <a:lnTo>
                    <a:pt x="1928" y="40"/>
                  </a:lnTo>
                  <a:lnTo>
                    <a:pt x="1864" y="40"/>
                  </a:lnTo>
                  <a:lnTo>
                    <a:pt x="1792" y="32"/>
                  </a:lnTo>
                  <a:lnTo>
                    <a:pt x="1712" y="32"/>
                  </a:lnTo>
                  <a:lnTo>
                    <a:pt x="1608" y="32"/>
                  </a:lnTo>
                  <a:lnTo>
                    <a:pt x="1520" y="32"/>
                  </a:lnTo>
                  <a:lnTo>
                    <a:pt x="1440" y="32"/>
                  </a:lnTo>
                  <a:lnTo>
                    <a:pt x="1296" y="40"/>
                  </a:lnTo>
                  <a:lnTo>
                    <a:pt x="1208" y="40"/>
                  </a:lnTo>
                  <a:lnTo>
                    <a:pt x="1128" y="40"/>
                  </a:lnTo>
                  <a:lnTo>
                    <a:pt x="1008" y="56"/>
                  </a:lnTo>
                  <a:lnTo>
                    <a:pt x="936" y="56"/>
                  </a:lnTo>
                  <a:lnTo>
                    <a:pt x="848" y="64"/>
                  </a:lnTo>
                  <a:lnTo>
                    <a:pt x="816" y="64"/>
                  </a:lnTo>
                  <a:lnTo>
                    <a:pt x="720" y="64"/>
                  </a:lnTo>
                  <a:lnTo>
                    <a:pt x="648" y="72"/>
                  </a:lnTo>
                  <a:lnTo>
                    <a:pt x="544" y="96"/>
                  </a:lnTo>
                  <a:lnTo>
                    <a:pt x="456" y="120"/>
                  </a:lnTo>
                  <a:lnTo>
                    <a:pt x="336" y="128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80" y="128"/>
                  </a:lnTo>
                  <a:lnTo>
                    <a:pt x="264" y="128"/>
                  </a:lnTo>
                  <a:lnTo>
                    <a:pt x="232" y="128"/>
                  </a:lnTo>
                  <a:lnTo>
                    <a:pt x="200" y="136"/>
                  </a:lnTo>
                  <a:lnTo>
                    <a:pt x="168" y="136"/>
                  </a:lnTo>
                  <a:lnTo>
                    <a:pt x="120" y="136"/>
                  </a:lnTo>
                  <a:lnTo>
                    <a:pt x="96" y="152"/>
                  </a:lnTo>
                  <a:lnTo>
                    <a:pt x="80" y="152"/>
                  </a:lnTo>
                  <a:lnTo>
                    <a:pt x="96" y="152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AF316CD-8659-7B20-EEEF-EA9AB8C15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3000"/>
              <a:ext cx="752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ts val="2800"/>
                </a:lnSpc>
              </a:pPr>
              <a:r>
                <a:rPr lang="fr-FR" altLang="fr-FR">
                  <a:solidFill>
                    <a:srgbClr val="0000FF"/>
                  </a:solidFill>
                  <a:latin typeface="Times" charset="0"/>
                </a:rPr>
                <a:t>Moelle</a:t>
              </a:r>
            </a:p>
            <a:p>
              <a:pPr algn="ctr">
                <a:lnSpc>
                  <a:spcPts val="2800"/>
                </a:lnSpc>
              </a:pPr>
              <a:r>
                <a:rPr lang="fr-FR" altLang="fr-FR">
                  <a:solidFill>
                    <a:srgbClr val="0000FF"/>
                  </a:solidFill>
                  <a:latin typeface="Times" charset="0"/>
                </a:rPr>
                <a:t>épinière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F49E584E-6B6A-2693-3D9E-BAC10E208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872"/>
              <a:ext cx="976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130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FF"/>
                  </a:solidFill>
                  <a:latin typeface="Times" charset="0"/>
                </a:rPr>
                <a:t>"Filum</a:t>
              </a:r>
            </a:p>
            <a:p>
              <a:pPr>
                <a:lnSpc>
                  <a:spcPts val="2800"/>
                </a:lnSpc>
              </a:pPr>
              <a:r>
                <a:rPr lang="fr-FR" altLang="fr-FR">
                  <a:solidFill>
                    <a:srgbClr val="0000FF"/>
                  </a:solidFill>
                  <a:latin typeface="Times" charset="0"/>
                </a:rPr>
                <a:t>terminale"</a:t>
              </a: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4F0271E-CF4B-B74B-55BE-30A2A8352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1512"/>
              <a:ext cx="2593" cy="793"/>
            </a:xfrm>
            <a:custGeom>
              <a:avLst/>
              <a:gdLst>
                <a:gd name="T0" fmla="*/ 216 w 2593"/>
                <a:gd name="T1" fmla="*/ 88 h 793"/>
                <a:gd name="T2" fmla="*/ 304 w 2593"/>
                <a:gd name="T3" fmla="*/ 72 h 793"/>
                <a:gd name="T4" fmla="*/ 408 w 2593"/>
                <a:gd name="T5" fmla="*/ 48 h 793"/>
                <a:gd name="T6" fmla="*/ 544 w 2593"/>
                <a:gd name="T7" fmla="*/ 40 h 793"/>
                <a:gd name="T8" fmla="*/ 640 w 2593"/>
                <a:gd name="T9" fmla="*/ 40 h 793"/>
                <a:gd name="T10" fmla="*/ 752 w 2593"/>
                <a:gd name="T11" fmla="*/ 56 h 793"/>
                <a:gd name="T12" fmla="*/ 816 w 2593"/>
                <a:gd name="T13" fmla="*/ 88 h 793"/>
                <a:gd name="T14" fmla="*/ 872 w 2593"/>
                <a:gd name="T15" fmla="*/ 136 h 793"/>
                <a:gd name="T16" fmla="*/ 976 w 2593"/>
                <a:gd name="T17" fmla="*/ 56 h 793"/>
                <a:gd name="T18" fmla="*/ 1072 w 2593"/>
                <a:gd name="T19" fmla="*/ 16 h 793"/>
                <a:gd name="T20" fmla="*/ 1280 w 2593"/>
                <a:gd name="T21" fmla="*/ 0 h 793"/>
                <a:gd name="T22" fmla="*/ 1440 w 2593"/>
                <a:gd name="T23" fmla="*/ 0 h 793"/>
                <a:gd name="T24" fmla="*/ 1592 w 2593"/>
                <a:gd name="T25" fmla="*/ 8 h 793"/>
                <a:gd name="T26" fmla="*/ 1656 w 2593"/>
                <a:gd name="T27" fmla="*/ 40 h 793"/>
                <a:gd name="T28" fmla="*/ 1728 w 2593"/>
                <a:gd name="T29" fmla="*/ 80 h 793"/>
                <a:gd name="T30" fmla="*/ 1792 w 2593"/>
                <a:gd name="T31" fmla="*/ 112 h 793"/>
                <a:gd name="T32" fmla="*/ 1848 w 2593"/>
                <a:gd name="T33" fmla="*/ 144 h 793"/>
                <a:gd name="T34" fmla="*/ 1912 w 2593"/>
                <a:gd name="T35" fmla="*/ 144 h 793"/>
                <a:gd name="T36" fmla="*/ 1992 w 2593"/>
                <a:gd name="T37" fmla="*/ 112 h 793"/>
                <a:gd name="T38" fmla="*/ 2064 w 2593"/>
                <a:gd name="T39" fmla="*/ 80 h 793"/>
                <a:gd name="T40" fmla="*/ 2200 w 2593"/>
                <a:gd name="T41" fmla="*/ 56 h 793"/>
                <a:gd name="T42" fmla="*/ 2296 w 2593"/>
                <a:gd name="T43" fmla="*/ 56 h 793"/>
                <a:gd name="T44" fmla="*/ 2392 w 2593"/>
                <a:gd name="T45" fmla="*/ 72 h 793"/>
                <a:gd name="T46" fmla="*/ 2456 w 2593"/>
                <a:gd name="T47" fmla="*/ 104 h 793"/>
                <a:gd name="T48" fmla="*/ 2520 w 2593"/>
                <a:gd name="T49" fmla="*/ 136 h 793"/>
                <a:gd name="T50" fmla="*/ 2560 w 2593"/>
                <a:gd name="T51" fmla="*/ 152 h 793"/>
                <a:gd name="T52" fmla="*/ 2584 w 2593"/>
                <a:gd name="T53" fmla="*/ 216 h 793"/>
                <a:gd name="T54" fmla="*/ 2592 w 2593"/>
                <a:gd name="T55" fmla="*/ 272 h 793"/>
                <a:gd name="T56" fmla="*/ 2568 w 2593"/>
                <a:gd name="T57" fmla="*/ 320 h 793"/>
                <a:gd name="T58" fmla="*/ 2536 w 2593"/>
                <a:gd name="T59" fmla="*/ 360 h 793"/>
                <a:gd name="T60" fmla="*/ 2496 w 2593"/>
                <a:gd name="T61" fmla="*/ 416 h 793"/>
                <a:gd name="T62" fmla="*/ 2472 w 2593"/>
                <a:gd name="T63" fmla="*/ 480 h 793"/>
                <a:gd name="T64" fmla="*/ 2432 w 2593"/>
                <a:gd name="T65" fmla="*/ 544 h 793"/>
                <a:gd name="T66" fmla="*/ 2384 w 2593"/>
                <a:gd name="T67" fmla="*/ 560 h 793"/>
                <a:gd name="T68" fmla="*/ 2296 w 2593"/>
                <a:gd name="T69" fmla="*/ 560 h 793"/>
                <a:gd name="T70" fmla="*/ 2184 w 2593"/>
                <a:gd name="T71" fmla="*/ 552 h 793"/>
                <a:gd name="T72" fmla="*/ 2032 w 2593"/>
                <a:gd name="T73" fmla="*/ 552 h 793"/>
                <a:gd name="T74" fmla="*/ 1920 w 2593"/>
                <a:gd name="T75" fmla="*/ 552 h 793"/>
                <a:gd name="T76" fmla="*/ 1784 w 2593"/>
                <a:gd name="T77" fmla="*/ 576 h 793"/>
                <a:gd name="T78" fmla="*/ 1696 w 2593"/>
                <a:gd name="T79" fmla="*/ 592 h 793"/>
                <a:gd name="T80" fmla="*/ 1576 w 2593"/>
                <a:gd name="T81" fmla="*/ 648 h 793"/>
                <a:gd name="T82" fmla="*/ 1480 w 2593"/>
                <a:gd name="T83" fmla="*/ 688 h 793"/>
                <a:gd name="T84" fmla="*/ 1320 w 2593"/>
                <a:gd name="T85" fmla="*/ 752 h 793"/>
                <a:gd name="T86" fmla="*/ 1152 w 2593"/>
                <a:gd name="T87" fmla="*/ 792 h 793"/>
                <a:gd name="T88" fmla="*/ 1040 w 2593"/>
                <a:gd name="T89" fmla="*/ 776 h 793"/>
                <a:gd name="T90" fmla="*/ 944 w 2593"/>
                <a:gd name="T91" fmla="*/ 704 h 793"/>
                <a:gd name="T92" fmla="*/ 872 w 2593"/>
                <a:gd name="T93" fmla="*/ 680 h 793"/>
                <a:gd name="T94" fmla="*/ 720 w 2593"/>
                <a:gd name="T95" fmla="*/ 656 h 793"/>
                <a:gd name="T96" fmla="*/ 568 w 2593"/>
                <a:gd name="T97" fmla="*/ 656 h 793"/>
                <a:gd name="T98" fmla="*/ 440 w 2593"/>
                <a:gd name="T99" fmla="*/ 656 h 793"/>
                <a:gd name="T100" fmla="*/ 304 w 2593"/>
                <a:gd name="T101" fmla="*/ 656 h 793"/>
                <a:gd name="T102" fmla="*/ 184 w 2593"/>
                <a:gd name="T103" fmla="*/ 648 h 793"/>
                <a:gd name="T104" fmla="*/ 120 w 2593"/>
                <a:gd name="T105" fmla="*/ 648 h 793"/>
                <a:gd name="T106" fmla="*/ 72 w 2593"/>
                <a:gd name="T107" fmla="*/ 624 h 793"/>
                <a:gd name="T108" fmla="*/ 32 w 2593"/>
                <a:gd name="T109" fmla="*/ 608 h 793"/>
                <a:gd name="T110" fmla="*/ 16 w 2593"/>
                <a:gd name="T111" fmla="*/ 552 h 793"/>
                <a:gd name="T112" fmla="*/ 8 w 2593"/>
                <a:gd name="T113" fmla="*/ 480 h 793"/>
                <a:gd name="T114" fmla="*/ 0 w 2593"/>
                <a:gd name="T115" fmla="*/ 416 h 793"/>
                <a:gd name="T116" fmla="*/ 0 w 2593"/>
                <a:gd name="T117" fmla="*/ 352 h 793"/>
                <a:gd name="T118" fmla="*/ 0 w 2593"/>
                <a:gd name="T119" fmla="*/ 288 h 793"/>
                <a:gd name="T120" fmla="*/ 8 w 2593"/>
                <a:gd name="T121" fmla="*/ 240 h 793"/>
                <a:gd name="T122" fmla="*/ 32 w 2593"/>
                <a:gd name="T123" fmla="*/ 168 h 7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93"/>
                <a:gd name="T187" fmla="*/ 0 h 793"/>
                <a:gd name="T188" fmla="*/ 2593 w 2593"/>
                <a:gd name="T189" fmla="*/ 793 h 7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93" h="793">
                  <a:moveTo>
                    <a:pt x="80" y="136"/>
                  </a:moveTo>
                  <a:lnTo>
                    <a:pt x="104" y="120"/>
                  </a:lnTo>
                  <a:lnTo>
                    <a:pt x="144" y="112"/>
                  </a:lnTo>
                  <a:lnTo>
                    <a:pt x="184" y="104"/>
                  </a:lnTo>
                  <a:lnTo>
                    <a:pt x="216" y="88"/>
                  </a:lnTo>
                  <a:lnTo>
                    <a:pt x="248" y="80"/>
                  </a:lnTo>
                  <a:lnTo>
                    <a:pt x="264" y="80"/>
                  </a:lnTo>
                  <a:lnTo>
                    <a:pt x="272" y="80"/>
                  </a:lnTo>
                  <a:lnTo>
                    <a:pt x="280" y="72"/>
                  </a:lnTo>
                  <a:lnTo>
                    <a:pt x="304" y="72"/>
                  </a:lnTo>
                  <a:lnTo>
                    <a:pt x="336" y="72"/>
                  </a:lnTo>
                  <a:lnTo>
                    <a:pt x="352" y="56"/>
                  </a:lnTo>
                  <a:lnTo>
                    <a:pt x="376" y="56"/>
                  </a:lnTo>
                  <a:lnTo>
                    <a:pt x="384" y="48"/>
                  </a:lnTo>
                  <a:lnTo>
                    <a:pt x="408" y="48"/>
                  </a:lnTo>
                  <a:lnTo>
                    <a:pt x="432" y="48"/>
                  </a:lnTo>
                  <a:lnTo>
                    <a:pt x="456" y="48"/>
                  </a:lnTo>
                  <a:lnTo>
                    <a:pt x="488" y="48"/>
                  </a:lnTo>
                  <a:lnTo>
                    <a:pt x="512" y="48"/>
                  </a:lnTo>
                  <a:lnTo>
                    <a:pt x="544" y="40"/>
                  </a:lnTo>
                  <a:lnTo>
                    <a:pt x="552" y="40"/>
                  </a:lnTo>
                  <a:lnTo>
                    <a:pt x="568" y="40"/>
                  </a:lnTo>
                  <a:lnTo>
                    <a:pt x="584" y="40"/>
                  </a:lnTo>
                  <a:lnTo>
                    <a:pt x="616" y="40"/>
                  </a:lnTo>
                  <a:lnTo>
                    <a:pt x="640" y="40"/>
                  </a:lnTo>
                  <a:lnTo>
                    <a:pt x="648" y="40"/>
                  </a:lnTo>
                  <a:lnTo>
                    <a:pt x="672" y="48"/>
                  </a:lnTo>
                  <a:lnTo>
                    <a:pt x="704" y="48"/>
                  </a:lnTo>
                  <a:lnTo>
                    <a:pt x="720" y="48"/>
                  </a:lnTo>
                  <a:lnTo>
                    <a:pt x="752" y="56"/>
                  </a:lnTo>
                  <a:lnTo>
                    <a:pt x="768" y="56"/>
                  </a:lnTo>
                  <a:lnTo>
                    <a:pt x="776" y="72"/>
                  </a:lnTo>
                  <a:lnTo>
                    <a:pt x="784" y="80"/>
                  </a:lnTo>
                  <a:lnTo>
                    <a:pt x="808" y="80"/>
                  </a:lnTo>
                  <a:lnTo>
                    <a:pt x="816" y="88"/>
                  </a:lnTo>
                  <a:lnTo>
                    <a:pt x="824" y="104"/>
                  </a:lnTo>
                  <a:lnTo>
                    <a:pt x="840" y="104"/>
                  </a:lnTo>
                  <a:lnTo>
                    <a:pt x="848" y="112"/>
                  </a:lnTo>
                  <a:lnTo>
                    <a:pt x="856" y="120"/>
                  </a:lnTo>
                  <a:lnTo>
                    <a:pt x="872" y="136"/>
                  </a:lnTo>
                  <a:lnTo>
                    <a:pt x="880" y="136"/>
                  </a:lnTo>
                  <a:lnTo>
                    <a:pt x="888" y="120"/>
                  </a:lnTo>
                  <a:lnTo>
                    <a:pt x="920" y="112"/>
                  </a:lnTo>
                  <a:lnTo>
                    <a:pt x="944" y="80"/>
                  </a:lnTo>
                  <a:lnTo>
                    <a:pt x="976" y="56"/>
                  </a:lnTo>
                  <a:lnTo>
                    <a:pt x="1008" y="48"/>
                  </a:lnTo>
                  <a:lnTo>
                    <a:pt x="1024" y="40"/>
                  </a:lnTo>
                  <a:lnTo>
                    <a:pt x="1048" y="24"/>
                  </a:lnTo>
                  <a:lnTo>
                    <a:pt x="1056" y="24"/>
                  </a:lnTo>
                  <a:lnTo>
                    <a:pt x="1072" y="16"/>
                  </a:lnTo>
                  <a:lnTo>
                    <a:pt x="1112" y="16"/>
                  </a:lnTo>
                  <a:lnTo>
                    <a:pt x="1152" y="8"/>
                  </a:lnTo>
                  <a:lnTo>
                    <a:pt x="1192" y="0"/>
                  </a:lnTo>
                  <a:lnTo>
                    <a:pt x="1240" y="0"/>
                  </a:lnTo>
                  <a:lnTo>
                    <a:pt x="1280" y="0"/>
                  </a:lnTo>
                  <a:lnTo>
                    <a:pt x="1320" y="0"/>
                  </a:lnTo>
                  <a:lnTo>
                    <a:pt x="1344" y="0"/>
                  </a:lnTo>
                  <a:lnTo>
                    <a:pt x="1360" y="0"/>
                  </a:lnTo>
                  <a:lnTo>
                    <a:pt x="1408" y="0"/>
                  </a:lnTo>
                  <a:lnTo>
                    <a:pt x="1440" y="0"/>
                  </a:lnTo>
                  <a:lnTo>
                    <a:pt x="1464" y="0"/>
                  </a:lnTo>
                  <a:lnTo>
                    <a:pt x="1512" y="0"/>
                  </a:lnTo>
                  <a:lnTo>
                    <a:pt x="1544" y="0"/>
                  </a:lnTo>
                  <a:lnTo>
                    <a:pt x="1576" y="0"/>
                  </a:lnTo>
                  <a:lnTo>
                    <a:pt x="1592" y="8"/>
                  </a:lnTo>
                  <a:lnTo>
                    <a:pt x="1608" y="8"/>
                  </a:lnTo>
                  <a:lnTo>
                    <a:pt x="1624" y="16"/>
                  </a:lnTo>
                  <a:lnTo>
                    <a:pt x="1632" y="16"/>
                  </a:lnTo>
                  <a:lnTo>
                    <a:pt x="1648" y="24"/>
                  </a:lnTo>
                  <a:lnTo>
                    <a:pt x="1656" y="40"/>
                  </a:lnTo>
                  <a:lnTo>
                    <a:pt x="1664" y="40"/>
                  </a:lnTo>
                  <a:lnTo>
                    <a:pt x="1696" y="56"/>
                  </a:lnTo>
                  <a:lnTo>
                    <a:pt x="1712" y="72"/>
                  </a:lnTo>
                  <a:lnTo>
                    <a:pt x="1720" y="72"/>
                  </a:lnTo>
                  <a:lnTo>
                    <a:pt x="1728" y="80"/>
                  </a:lnTo>
                  <a:lnTo>
                    <a:pt x="1752" y="88"/>
                  </a:lnTo>
                  <a:lnTo>
                    <a:pt x="1760" y="88"/>
                  </a:lnTo>
                  <a:lnTo>
                    <a:pt x="1784" y="104"/>
                  </a:lnTo>
                  <a:lnTo>
                    <a:pt x="1784" y="112"/>
                  </a:lnTo>
                  <a:lnTo>
                    <a:pt x="1792" y="112"/>
                  </a:lnTo>
                  <a:lnTo>
                    <a:pt x="1800" y="120"/>
                  </a:lnTo>
                  <a:lnTo>
                    <a:pt x="1816" y="120"/>
                  </a:lnTo>
                  <a:lnTo>
                    <a:pt x="1824" y="136"/>
                  </a:lnTo>
                  <a:lnTo>
                    <a:pt x="1832" y="136"/>
                  </a:lnTo>
                  <a:lnTo>
                    <a:pt x="1848" y="144"/>
                  </a:lnTo>
                  <a:lnTo>
                    <a:pt x="1864" y="144"/>
                  </a:lnTo>
                  <a:lnTo>
                    <a:pt x="1880" y="144"/>
                  </a:lnTo>
                  <a:lnTo>
                    <a:pt x="1888" y="144"/>
                  </a:lnTo>
                  <a:lnTo>
                    <a:pt x="1896" y="144"/>
                  </a:lnTo>
                  <a:lnTo>
                    <a:pt x="1912" y="144"/>
                  </a:lnTo>
                  <a:lnTo>
                    <a:pt x="1928" y="136"/>
                  </a:lnTo>
                  <a:lnTo>
                    <a:pt x="1952" y="120"/>
                  </a:lnTo>
                  <a:lnTo>
                    <a:pt x="1968" y="120"/>
                  </a:lnTo>
                  <a:lnTo>
                    <a:pt x="1984" y="112"/>
                  </a:lnTo>
                  <a:lnTo>
                    <a:pt x="1992" y="112"/>
                  </a:lnTo>
                  <a:lnTo>
                    <a:pt x="2000" y="112"/>
                  </a:lnTo>
                  <a:lnTo>
                    <a:pt x="2016" y="104"/>
                  </a:lnTo>
                  <a:lnTo>
                    <a:pt x="2048" y="88"/>
                  </a:lnTo>
                  <a:lnTo>
                    <a:pt x="2056" y="88"/>
                  </a:lnTo>
                  <a:lnTo>
                    <a:pt x="2064" y="80"/>
                  </a:lnTo>
                  <a:lnTo>
                    <a:pt x="2096" y="80"/>
                  </a:lnTo>
                  <a:lnTo>
                    <a:pt x="2120" y="72"/>
                  </a:lnTo>
                  <a:lnTo>
                    <a:pt x="2160" y="72"/>
                  </a:lnTo>
                  <a:lnTo>
                    <a:pt x="2184" y="72"/>
                  </a:lnTo>
                  <a:lnTo>
                    <a:pt x="2200" y="56"/>
                  </a:lnTo>
                  <a:lnTo>
                    <a:pt x="2224" y="56"/>
                  </a:lnTo>
                  <a:lnTo>
                    <a:pt x="2256" y="56"/>
                  </a:lnTo>
                  <a:lnTo>
                    <a:pt x="2280" y="56"/>
                  </a:lnTo>
                  <a:lnTo>
                    <a:pt x="2288" y="56"/>
                  </a:lnTo>
                  <a:lnTo>
                    <a:pt x="2296" y="56"/>
                  </a:lnTo>
                  <a:lnTo>
                    <a:pt x="2328" y="56"/>
                  </a:lnTo>
                  <a:lnTo>
                    <a:pt x="2352" y="72"/>
                  </a:lnTo>
                  <a:lnTo>
                    <a:pt x="2368" y="72"/>
                  </a:lnTo>
                  <a:lnTo>
                    <a:pt x="2384" y="72"/>
                  </a:lnTo>
                  <a:lnTo>
                    <a:pt x="2392" y="72"/>
                  </a:lnTo>
                  <a:lnTo>
                    <a:pt x="2400" y="80"/>
                  </a:lnTo>
                  <a:lnTo>
                    <a:pt x="2416" y="80"/>
                  </a:lnTo>
                  <a:lnTo>
                    <a:pt x="2432" y="88"/>
                  </a:lnTo>
                  <a:lnTo>
                    <a:pt x="2448" y="88"/>
                  </a:lnTo>
                  <a:lnTo>
                    <a:pt x="2456" y="104"/>
                  </a:lnTo>
                  <a:lnTo>
                    <a:pt x="2464" y="112"/>
                  </a:lnTo>
                  <a:lnTo>
                    <a:pt x="2472" y="112"/>
                  </a:lnTo>
                  <a:lnTo>
                    <a:pt x="2496" y="112"/>
                  </a:lnTo>
                  <a:lnTo>
                    <a:pt x="2504" y="120"/>
                  </a:lnTo>
                  <a:lnTo>
                    <a:pt x="2520" y="136"/>
                  </a:lnTo>
                  <a:lnTo>
                    <a:pt x="2528" y="136"/>
                  </a:lnTo>
                  <a:lnTo>
                    <a:pt x="2536" y="144"/>
                  </a:lnTo>
                  <a:lnTo>
                    <a:pt x="2552" y="144"/>
                  </a:lnTo>
                  <a:lnTo>
                    <a:pt x="2552" y="152"/>
                  </a:lnTo>
                  <a:lnTo>
                    <a:pt x="2560" y="152"/>
                  </a:lnTo>
                  <a:lnTo>
                    <a:pt x="2560" y="168"/>
                  </a:lnTo>
                  <a:lnTo>
                    <a:pt x="2568" y="176"/>
                  </a:lnTo>
                  <a:lnTo>
                    <a:pt x="2568" y="184"/>
                  </a:lnTo>
                  <a:lnTo>
                    <a:pt x="2584" y="208"/>
                  </a:lnTo>
                  <a:lnTo>
                    <a:pt x="2584" y="216"/>
                  </a:lnTo>
                  <a:lnTo>
                    <a:pt x="2584" y="224"/>
                  </a:lnTo>
                  <a:lnTo>
                    <a:pt x="2592" y="240"/>
                  </a:lnTo>
                  <a:lnTo>
                    <a:pt x="2592" y="248"/>
                  </a:lnTo>
                  <a:lnTo>
                    <a:pt x="2592" y="256"/>
                  </a:lnTo>
                  <a:lnTo>
                    <a:pt x="2592" y="272"/>
                  </a:lnTo>
                  <a:lnTo>
                    <a:pt x="2592" y="280"/>
                  </a:lnTo>
                  <a:lnTo>
                    <a:pt x="2584" y="288"/>
                  </a:lnTo>
                  <a:lnTo>
                    <a:pt x="2568" y="304"/>
                  </a:lnTo>
                  <a:lnTo>
                    <a:pt x="2568" y="312"/>
                  </a:lnTo>
                  <a:lnTo>
                    <a:pt x="2568" y="320"/>
                  </a:lnTo>
                  <a:lnTo>
                    <a:pt x="2560" y="320"/>
                  </a:lnTo>
                  <a:lnTo>
                    <a:pt x="2552" y="336"/>
                  </a:lnTo>
                  <a:lnTo>
                    <a:pt x="2536" y="344"/>
                  </a:lnTo>
                  <a:lnTo>
                    <a:pt x="2536" y="352"/>
                  </a:lnTo>
                  <a:lnTo>
                    <a:pt x="2536" y="360"/>
                  </a:lnTo>
                  <a:lnTo>
                    <a:pt x="2528" y="376"/>
                  </a:lnTo>
                  <a:lnTo>
                    <a:pt x="2520" y="384"/>
                  </a:lnTo>
                  <a:lnTo>
                    <a:pt x="2520" y="392"/>
                  </a:lnTo>
                  <a:lnTo>
                    <a:pt x="2504" y="408"/>
                  </a:lnTo>
                  <a:lnTo>
                    <a:pt x="2496" y="416"/>
                  </a:lnTo>
                  <a:lnTo>
                    <a:pt x="2496" y="440"/>
                  </a:lnTo>
                  <a:lnTo>
                    <a:pt x="2496" y="448"/>
                  </a:lnTo>
                  <a:lnTo>
                    <a:pt x="2488" y="456"/>
                  </a:lnTo>
                  <a:lnTo>
                    <a:pt x="2488" y="472"/>
                  </a:lnTo>
                  <a:lnTo>
                    <a:pt x="2472" y="480"/>
                  </a:lnTo>
                  <a:lnTo>
                    <a:pt x="2464" y="488"/>
                  </a:lnTo>
                  <a:lnTo>
                    <a:pt x="2456" y="512"/>
                  </a:lnTo>
                  <a:lnTo>
                    <a:pt x="2448" y="520"/>
                  </a:lnTo>
                  <a:lnTo>
                    <a:pt x="2448" y="528"/>
                  </a:lnTo>
                  <a:lnTo>
                    <a:pt x="2432" y="544"/>
                  </a:lnTo>
                  <a:lnTo>
                    <a:pt x="2424" y="544"/>
                  </a:lnTo>
                  <a:lnTo>
                    <a:pt x="2416" y="552"/>
                  </a:lnTo>
                  <a:lnTo>
                    <a:pt x="2400" y="552"/>
                  </a:lnTo>
                  <a:lnTo>
                    <a:pt x="2392" y="552"/>
                  </a:lnTo>
                  <a:lnTo>
                    <a:pt x="2384" y="560"/>
                  </a:lnTo>
                  <a:lnTo>
                    <a:pt x="2368" y="560"/>
                  </a:lnTo>
                  <a:lnTo>
                    <a:pt x="2352" y="560"/>
                  </a:lnTo>
                  <a:lnTo>
                    <a:pt x="2336" y="560"/>
                  </a:lnTo>
                  <a:lnTo>
                    <a:pt x="2320" y="560"/>
                  </a:lnTo>
                  <a:lnTo>
                    <a:pt x="2296" y="560"/>
                  </a:lnTo>
                  <a:lnTo>
                    <a:pt x="2288" y="560"/>
                  </a:lnTo>
                  <a:lnTo>
                    <a:pt x="2280" y="560"/>
                  </a:lnTo>
                  <a:lnTo>
                    <a:pt x="2264" y="560"/>
                  </a:lnTo>
                  <a:lnTo>
                    <a:pt x="2248" y="560"/>
                  </a:lnTo>
                  <a:lnTo>
                    <a:pt x="2184" y="552"/>
                  </a:lnTo>
                  <a:lnTo>
                    <a:pt x="2152" y="552"/>
                  </a:lnTo>
                  <a:lnTo>
                    <a:pt x="2112" y="552"/>
                  </a:lnTo>
                  <a:lnTo>
                    <a:pt x="2088" y="552"/>
                  </a:lnTo>
                  <a:lnTo>
                    <a:pt x="2080" y="552"/>
                  </a:lnTo>
                  <a:lnTo>
                    <a:pt x="2032" y="552"/>
                  </a:lnTo>
                  <a:lnTo>
                    <a:pt x="2016" y="552"/>
                  </a:lnTo>
                  <a:lnTo>
                    <a:pt x="1992" y="552"/>
                  </a:lnTo>
                  <a:lnTo>
                    <a:pt x="1968" y="552"/>
                  </a:lnTo>
                  <a:lnTo>
                    <a:pt x="1952" y="552"/>
                  </a:lnTo>
                  <a:lnTo>
                    <a:pt x="1920" y="552"/>
                  </a:lnTo>
                  <a:lnTo>
                    <a:pt x="1856" y="552"/>
                  </a:lnTo>
                  <a:lnTo>
                    <a:pt x="1832" y="560"/>
                  </a:lnTo>
                  <a:lnTo>
                    <a:pt x="1816" y="560"/>
                  </a:lnTo>
                  <a:lnTo>
                    <a:pt x="1800" y="576"/>
                  </a:lnTo>
                  <a:lnTo>
                    <a:pt x="1784" y="576"/>
                  </a:lnTo>
                  <a:lnTo>
                    <a:pt x="1760" y="576"/>
                  </a:lnTo>
                  <a:lnTo>
                    <a:pt x="1744" y="576"/>
                  </a:lnTo>
                  <a:lnTo>
                    <a:pt x="1728" y="584"/>
                  </a:lnTo>
                  <a:lnTo>
                    <a:pt x="1712" y="584"/>
                  </a:lnTo>
                  <a:lnTo>
                    <a:pt x="1696" y="592"/>
                  </a:lnTo>
                  <a:lnTo>
                    <a:pt x="1664" y="608"/>
                  </a:lnTo>
                  <a:lnTo>
                    <a:pt x="1632" y="616"/>
                  </a:lnTo>
                  <a:lnTo>
                    <a:pt x="1608" y="640"/>
                  </a:lnTo>
                  <a:lnTo>
                    <a:pt x="1584" y="648"/>
                  </a:lnTo>
                  <a:lnTo>
                    <a:pt x="1576" y="648"/>
                  </a:lnTo>
                  <a:lnTo>
                    <a:pt x="1560" y="656"/>
                  </a:lnTo>
                  <a:lnTo>
                    <a:pt x="1544" y="656"/>
                  </a:lnTo>
                  <a:lnTo>
                    <a:pt x="1520" y="680"/>
                  </a:lnTo>
                  <a:lnTo>
                    <a:pt x="1496" y="688"/>
                  </a:lnTo>
                  <a:lnTo>
                    <a:pt x="1480" y="688"/>
                  </a:lnTo>
                  <a:lnTo>
                    <a:pt x="1456" y="704"/>
                  </a:lnTo>
                  <a:lnTo>
                    <a:pt x="1424" y="720"/>
                  </a:lnTo>
                  <a:lnTo>
                    <a:pt x="1384" y="744"/>
                  </a:lnTo>
                  <a:lnTo>
                    <a:pt x="1352" y="744"/>
                  </a:lnTo>
                  <a:lnTo>
                    <a:pt x="1320" y="752"/>
                  </a:lnTo>
                  <a:lnTo>
                    <a:pt x="1288" y="760"/>
                  </a:lnTo>
                  <a:lnTo>
                    <a:pt x="1248" y="776"/>
                  </a:lnTo>
                  <a:lnTo>
                    <a:pt x="1216" y="784"/>
                  </a:lnTo>
                  <a:lnTo>
                    <a:pt x="1192" y="784"/>
                  </a:lnTo>
                  <a:lnTo>
                    <a:pt x="1152" y="792"/>
                  </a:lnTo>
                  <a:lnTo>
                    <a:pt x="1120" y="784"/>
                  </a:lnTo>
                  <a:lnTo>
                    <a:pt x="1088" y="784"/>
                  </a:lnTo>
                  <a:lnTo>
                    <a:pt x="1080" y="784"/>
                  </a:lnTo>
                  <a:lnTo>
                    <a:pt x="1056" y="776"/>
                  </a:lnTo>
                  <a:lnTo>
                    <a:pt x="1040" y="776"/>
                  </a:lnTo>
                  <a:lnTo>
                    <a:pt x="1016" y="752"/>
                  </a:lnTo>
                  <a:lnTo>
                    <a:pt x="1008" y="744"/>
                  </a:lnTo>
                  <a:lnTo>
                    <a:pt x="976" y="720"/>
                  </a:lnTo>
                  <a:lnTo>
                    <a:pt x="952" y="712"/>
                  </a:lnTo>
                  <a:lnTo>
                    <a:pt x="944" y="704"/>
                  </a:lnTo>
                  <a:lnTo>
                    <a:pt x="920" y="704"/>
                  </a:lnTo>
                  <a:lnTo>
                    <a:pt x="904" y="688"/>
                  </a:lnTo>
                  <a:lnTo>
                    <a:pt x="888" y="688"/>
                  </a:lnTo>
                  <a:lnTo>
                    <a:pt x="880" y="680"/>
                  </a:lnTo>
                  <a:lnTo>
                    <a:pt x="872" y="680"/>
                  </a:lnTo>
                  <a:lnTo>
                    <a:pt x="848" y="672"/>
                  </a:lnTo>
                  <a:lnTo>
                    <a:pt x="840" y="672"/>
                  </a:lnTo>
                  <a:lnTo>
                    <a:pt x="784" y="656"/>
                  </a:lnTo>
                  <a:lnTo>
                    <a:pt x="744" y="656"/>
                  </a:lnTo>
                  <a:lnTo>
                    <a:pt x="720" y="656"/>
                  </a:lnTo>
                  <a:lnTo>
                    <a:pt x="688" y="656"/>
                  </a:lnTo>
                  <a:lnTo>
                    <a:pt x="648" y="656"/>
                  </a:lnTo>
                  <a:lnTo>
                    <a:pt x="616" y="656"/>
                  </a:lnTo>
                  <a:lnTo>
                    <a:pt x="600" y="656"/>
                  </a:lnTo>
                  <a:lnTo>
                    <a:pt x="568" y="656"/>
                  </a:lnTo>
                  <a:lnTo>
                    <a:pt x="536" y="656"/>
                  </a:lnTo>
                  <a:lnTo>
                    <a:pt x="520" y="656"/>
                  </a:lnTo>
                  <a:lnTo>
                    <a:pt x="512" y="656"/>
                  </a:lnTo>
                  <a:lnTo>
                    <a:pt x="472" y="656"/>
                  </a:lnTo>
                  <a:lnTo>
                    <a:pt x="440" y="656"/>
                  </a:lnTo>
                  <a:lnTo>
                    <a:pt x="432" y="656"/>
                  </a:lnTo>
                  <a:lnTo>
                    <a:pt x="408" y="656"/>
                  </a:lnTo>
                  <a:lnTo>
                    <a:pt x="376" y="656"/>
                  </a:lnTo>
                  <a:lnTo>
                    <a:pt x="336" y="656"/>
                  </a:lnTo>
                  <a:lnTo>
                    <a:pt x="304" y="656"/>
                  </a:lnTo>
                  <a:lnTo>
                    <a:pt x="272" y="648"/>
                  </a:lnTo>
                  <a:lnTo>
                    <a:pt x="248" y="648"/>
                  </a:lnTo>
                  <a:lnTo>
                    <a:pt x="216" y="648"/>
                  </a:lnTo>
                  <a:lnTo>
                    <a:pt x="200" y="648"/>
                  </a:lnTo>
                  <a:lnTo>
                    <a:pt x="184" y="648"/>
                  </a:lnTo>
                  <a:lnTo>
                    <a:pt x="176" y="648"/>
                  </a:lnTo>
                  <a:lnTo>
                    <a:pt x="168" y="648"/>
                  </a:lnTo>
                  <a:lnTo>
                    <a:pt x="144" y="648"/>
                  </a:lnTo>
                  <a:lnTo>
                    <a:pt x="136" y="648"/>
                  </a:lnTo>
                  <a:lnTo>
                    <a:pt x="120" y="648"/>
                  </a:lnTo>
                  <a:lnTo>
                    <a:pt x="112" y="648"/>
                  </a:lnTo>
                  <a:lnTo>
                    <a:pt x="104" y="640"/>
                  </a:lnTo>
                  <a:lnTo>
                    <a:pt x="96" y="640"/>
                  </a:lnTo>
                  <a:lnTo>
                    <a:pt x="80" y="640"/>
                  </a:lnTo>
                  <a:lnTo>
                    <a:pt x="72" y="624"/>
                  </a:lnTo>
                  <a:lnTo>
                    <a:pt x="64" y="624"/>
                  </a:lnTo>
                  <a:lnTo>
                    <a:pt x="48" y="624"/>
                  </a:lnTo>
                  <a:lnTo>
                    <a:pt x="40" y="616"/>
                  </a:lnTo>
                  <a:lnTo>
                    <a:pt x="32" y="616"/>
                  </a:lnTo>
                  <a:lnTo>
                    <a:pt x="32" y="608"/>
                  </a:lnTo>
                  <a:lnTo>
                    <a:pt x="16" y="592"/>
                  </a:lnTo>
                  <a:lnTo>
                    <a:pt x="16" y="584"/>
                  </a:lnTo>
                  <a:lnTo>
                    <a:pt x="16" y="576"/>
                  </a:lnTo>
                  <a:lnTo>
                    <a:pt x="16" y="560"/>
                  </a:lnTo>
                  <a:lnTo>
                    <a:pt x="16" y="552"/>
                  </a:lnTo>
                  <a:lnTo>
                    <a:pt x="16" y="544"/>
                  </a:lnTo>
                  <a:lnTo>
                    <a:pt x="8" y="528"/>
                  </a:lnTo>
                  <a:lnTo>
                    <a:pt x="8" y="512"/>
                  </a:lnTo>
                  <a:lnTo>
                    <a:pt x="8" y="504"/>
                  </a:lnTo>
                  <a:lnTo>
                    <a:pt x="8" y="480"/>
                  </a:lnTo>
                  <a:lnTo>
                    <a:pt x="8" y="456"/>
                  </a:lnTo>
                  <a:lnTo>
                    <a:pt x="8" y="448"/>
                  </a:lnTo>
                  <a:lnTo>
                    <a:pt x="8" y="440"/>
                  </a:lnTo>
                  <a:lnTo>
                    <a:pt x="8" y="424"/>
                  </a:lnTo>
                  <a:lnTo>
                    <a:pt x="0" y="416"/>
                  </a:lnTo>
                  <a:lnTo>
                    <a:pt x="0" y="408"/>
                  </a:lnTo>
                  <a:lnTo>
                    <a:pt x="0" y="392"/>
                  </a:lnTo>
                  <a:lnTo>
                    <a:pt x="0" y="384"/>
                  </a:lnTo>
                  <a:lnTo>
                    <a:pt x="0" y="376"/>
                  </a:lnTo>
                  <a:lnTo>
                    <a:pt x="0" y="352"/>
                  </a:lnTo>
                  <a:lnTo>
                    <a:pt x="0" y="336"/>
                  </a:lnTo>
                  <a:lnTo>
                    <a:pt x="0" y="320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0" y="288"/>
                  </a:lnTo>
                  <a:lnTo>
                    <a:pt x="0" y="280"/>
                  </a:lnTo>
                  <a:lnTo>
                    <a:pt x="0" y="272"/>
                  </a:lnTo>
                  <a:lnTo>
                    <a:pt x="0" y="256"/>
                  </a:lnTo>
                  <a:lnTo>
                    <a:pt x="0" y="248"/>
                  </a:lnTo>
                  <a:lnTo>
                    <a:pt x="8" y="240"/>
                  </a:lnTo>
                  <a:lnTo>
                    <a:pt x="8" y="216"/>
                  </a:lnTo>
                  <a:lnTo>
                    <a:pt x="16" y="192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0" y="152"/>
                  </a:lnTo>
                  <a:lnTo>
                    <a:pt x="48" y="144"/>
                  </a:lnTo>
                  <a:lnTo>
                    <a:pt x="64" y="144"/>
                  </a:lnTo>
                  <a:lnTo>
                    <a:pt x="72" y="144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96815C8-9001-EE10-944C-FC48EE063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1664"/>
              <a:ext cx="481" cy="337"/>
            </a:xfrm>
            <a:custGeom>
              <a:avLst/>
              <a:gdLst>
                <a:gd name="T0" fmla="*/ 8 w 481"/>
                <a:gd name="T1" fmla="*/ 288 h 337"/>
                <a:gd name="T2" fmla="*/ 32 w 481"/>
                <a:gd name="T3" fmla="*/ 256 h 337"/>
                <a:gd name="T4" fmla="*/ 56 w 481"/>
                <a:gd name="T5" fmla="*/ 232 h 337"/>
                <a:gd name="T6" fmla="*/ 80 w 481"/>
                <a:gd name="T7" fmla="*/ 216 h 337"/>
                <a:gd name="T8" fmla="*/ 104 w 481"/>
                <a:gd name="T9" fmla="*/ 192 h 337"/>
                <a:gd name="T10" fmla="*/ 120 w 481"/>
                <a:gd name="T11" fmla="*/ 168 h 337"/>
                <a:gd name="T12" fmla="*/ 136 w 481"/>
                <a:gd name="T13" fmla="*/ 160 h 337"/>
                <a:gd name="T14" fmla="*/ 136 w 481"/>
                <a:gd name="T15" fmla="*/ 144 h 337"/>
                <a:gd name="T16" fmla="*/ 152 w 481"/>
                <a:gd name="T17" fmla="*/ 128 h 337"/>
                <a:gd name="T18" fmla="*/ 168 w 481"/>
                <a:gd name="T19" fmla="*/ 112 h 337"/>
                <a:gd name="T20" fmla="*/ 176 w 481"/>
                <a:gd name="T21" fmla="*/ 96 h 337"/>
                <a:gd name="T22" fmla="*/ 200 w 481"/>
                <a:gd name="T23" fmla="*/ 80 h 337"/>
                <a:gd name="T24" fmla="*/ 208 w 481"/>
                <a:gd name="T25" fmla="*/ 56 h 337"/>
                <a:gd name="T26" fmla="*/ 224 w 481"/>
                <a:gd name="T27" fmla="*/ 56 h 337"/>
                <a:gd name="T28" fmla="*/ 248 w 481"/>
                <a:gd name="T29" fmla="*/ 48 h 337"/>
                <a:gd name="T30" fmla="*/ 272 w 481"/>
                <a:gd name="T31" fmla="*/ 32 h 337"/>
                <a:gd name="T32" fmla="*/ 304 w 481"/>
                <a:gd name="T33" fmla="*/ 24 h 337"/>
                <a:gd name="T34" fmla="*/ 344 w 481"/>
                <a:gd name="T35" fmla="*/ 16 h 337"/>
                <a:gd name="T36" fmla="*/ 376 w 481"/>
                <a:gd name="T37" fmla="*/ 0 h 337"/>
                <a:gd name="T38" fmla="*/ 392 w 481"/>
                <a:gd name="T39" fmla="*/ 0 h 337"/>
                <a:gd name="T40" fmla="*/ 416 w 481"/>
                <a:gd name="T41" fmla="*/ 0 h 337"/>
                <a:gd name="T42" fmla="*/ 440 w 481"/>
                <a:gd name="T43" fmla="*/ 0 h 337"/>
                <a:gd name="T44" fmla="*/ 456 w 481"/>
                <a:gd name="T45" fmla="*/ 16 h 337"/>
                <a:gd name="T46" fmla="*/ 472 w 481"/>
                <a:gd name="T47" fmla="*/ 24 h 337"/>
                <a:gd name="T48" fmla="*/ 480 w 481"/>
                <a:gd name="T49" fmla="*/ 32 h 337"/>
                <a:gd name="T50" fmla="*/ 480 w 481"/>
                <a:gd name="T51" fmla="*/ 56 h 337"/>
                <a:gd name="T52" fmla="*/ 472 w 481"/>
                <a:gd name="T53" fmla="*/ 80 h 337"/>
                <a:gd name="T54" fmla="*/ 456 w 481"/>
                <a:gd name="T55" fmla="*/ 96 h 337"/>
                <a:gd name="T56" fmla="*/ 440 w 481"/>
                <a:gd name="T57" fmla="*/ 112 h 337"/>
                <a:gd name="T58" fmla="*/ 424 w 481"/>
                <a:gd name="T59" fmla="*/ 128 h 337"/>
                <a:gd name="T60" fmla="*/ 416 w 481"/>
                <a:gd name="T61" fmla="*/ 152 h 337"/>
                <a:gd name="T62" fmla="*/ 408 w 481"/>
                <a:gd name="T63" fmla="*/ 184 h 337"/>
                <a:gd name="T64" fmla="*/ 392 w 481"/>
                <a:gd name="T65" fmla="*/ 200 h 337"/>
                <a:gd name="T66" fmla="*/ 392 w 481"/>
                <a:gd name="T67" fmla="*/ 224 h 337"/>
                <a:gd name="T68" fmla="*/ 384 w 481"/>
                <a:gd name="T69" fmla="*/ 248 h 337"/>
                <a:gd name="T70" fmla="*/ 384 w 481"/>
                <a:gd name="T71" fmla="*/ 264 h 337"/>
                <a:gd name="T72" fmla="*/ 376 w 481"/>
                <a:gd name="T73" fmla="*/ 288 h 337"/>
                <a:gd name="T74" fmla="*/ 376 w 481"/>
                <a:gd name="T75" fmla="*/ 312 h 337"/>
                <a:gd name="T76" fmla="*/ 352 w 481"/>
                <a:gd name="T77" fmla="*/ 320 h 337"/>
                <a:gd name="T78" fmla="*/ 336 w 481"/>
                <a:gd name="T79" fmla="*/ 320 h 337"/>
                <a:gd name="T80" fmla="*/ 312 w 481"/>
                <a:gd name="T81" fmla="*/ 320 h 337"/>
                <a:gd name="T82" fmla="*/ 288 w 481"/>
                <a:gd name="T83" fmla="*/ 320 h 337"/>
                <a:gd name="T84" fmla="*/ 256 w 481"/>
                <a:gd name="T85" fmla="*/ 320 h 337"/>
                <a:gd name="T86" fmla="*/ 224 w 481"/>
                <a:gd name="T87" fmla="*/ 320 h 337"/>
                <a:gd name="T88" fmla="*/ 200 w 481"/>
                <a:gd name="T89" fmla="*/ 320 h 337"/>
                <a:gd name="T90" fmla="*/ 176 w 481"/>
                <a:gd name="T91" fmla="*/ 320 h 337"/>
                <a:gd name="T92" fmla="*/ 152 w 481"/>
                <a:gd name="T93" fmla="*/ 320 h 337"/>
                <a:gd name="T94" fmla="*/ 136 w 481"/>
                <a:gd name="T95" fmla="*/ 320 h 337"/>
                <a:gd name="T96" fmla="*/ 104 w 481"/>
                <a:gd name="T97" fmla="*/ 328 h 337"/>
                <a:gd name="T98" fmla="*/ 80 w 481"/>
                <a:gd name="T99" fmla="*/ 328 h 337"/>
                <a:gd name="T100" fmla="*/ 56 w 481"/>
                <a:gd name="T101" fmla="*/ 328 h 337"/>
                <a:gd name="T102" fmla="*/ 40 w 481"/>
                <a:gd name="T103" fmla="*/ 336 h 337"/>
                <a:gd name="T104" fmla="*/ 16 w 481"/>
                <a:gd name="T105" fmla="*/ 336 h 337"/>
                <a:gd name="T106" fmla="*/ 8 w 481"/>
                <a:gd name="T107" fmla="*/ 328 h 337"/>
                <a:gd name="T108" fmla="*/ 0 w 481"/>
                <a:gd name="T109" fmla="*/ 320 h 337"/>
                <a:gd name="T110" fmla="*/ 0 w 481"/>
                <a:gd name="T111" fmla="*/ 296 h 337"/>
                <a:gd name="T112" fmla="*/ 0 w 481"/>
                <a:gd name="T113" fmla="*/ 280 h 3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81"/>
                <a:gd name="T172" fmla="*/ 0 h 337"/>
                <a:gd name="T173" fmla="*/ 481 w 481"/>
                <a:gd name="T174" fmla="*/ 337 h 3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81" h="337">
                  <a:moveTo>
                    <a:pt x="8" y="296"/>
                  </a:moveTo>
                  <a:lnTo>
                    <a:pt x="8" y="288"/>
                  </a:lnTo>
                  <a:lnTo>
                    <a:pt x="16" y="280"/>
                  </a:lnTo>
                  <a:lnTo>
                    <a:pt x="32" y="256"/>
                  </a:lnTo>
                  <a:lnTo>
                    <a:pt x="48" y="248"/>
                  </a:lnTo>
                  <a:lnTo>
                    <a:pt x="56" y="232"/>
                  </a:lnTo>
                  <a:lnTo>
                    <a:pt x="72" y="224"/>
                  </a:lnTo>
                  <a:lnTo>
                    <a:pt x="80" y="216"/>
                  </a:lnTo>
                  <a:lnTo>
                    <a:pt x="88" y="200"/>
                  </a:lnTo>
                  <a:lnTo>
                    <a:pt x="104" y="192"/>
                  </a:lnTo>
                  <a:lnTo>
                    <a:pt x="112" y="184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36" y="160"/>
                  </a:lnTo>
                  <a:lnTo>
                    <a:pt x="136" y="152"/>
                  </a:lnTo>
                  <a:lnTo>
                    <a:pt x="136" y="144"/>
                  </a:lnTo>
                  <a:lnTo>
                    <a:pt x="144" y="144"/>
                  </a:lnTo>
                  <a:lnTo>
                    <a:pt x="152" y="128"/>
                  </a:lnTo>
                  <a:lnTo>
                    <a:pt x="152" y="120"/>
                  </a:lnTo>
                  <a:lnTo>
                    <a:pt x="168" y="112"/>
                  </a:lnTo>
                  <a:lnTo>
                    <a:pt x="168" y="96"/>
                  </a:lnTo>
                  <a:lnTo>
                    <a:pt x="176" y="96"/>
                  </a:lnTo>
                  <a:lnTo>
                    <a:pt x="184" y="88"/>
                  </a:lnTo>
                  <a:lnTo>
                    <a:pt x="200" y="80"/>
                  </a:lnTo>
                  <a:lnTo>
                    <a:pt x="208" y="64"/>
                  </a:lnTo>
                  <a:lnTo>
                    <a:pt x="208" y="56"/>
                  </a:lnTo>
                  <a:lnTo>
                    <a:pt x="216" y="56"/>
                  </a:lnTo>
                  <a:lnTo>
                    <a:pt x="224" y="56"/>
                  </a:lnTo>
                  <a:lnTo>
                    <a:pt x="240" y="48"/>
                  </a:lnTo>
                  <a:lnTo>
                    <a:pt x="248" y="48"/>
                  </a:lnTo>
                  <a:lnTo>
                    <a:pt x="256" y="32"/>
                  </a:lnTo>
                  <a:lnTo>
                    <a:pt x="272" y="32"/>
                  </a:lnTo>
                  <a:lnTo>
                    <a:pt x="280" y="32"/>
                  </a:lnTo>
                  <a:lnTo>
                    <a:pt x="304" y="24"/>
                  </a:lnTo>
                  <a:lnTo>
                    <a:pt x="312" y="24"/>
                  </a:lnTo>
                  <a:lnTo>
                    <a:pt x="344" y="16"/>
                  </a:lnTo>
                  <a:lnTo>
                    <a:pt x="368" y="0"/>
                  </a:lnTo>
                  <a:lnTo>
                    <a:pt x="376" y="0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4" y="0"/>
                  </a:lnTo>
                  <a:lnTo>
                    <a:pt x="440" y="0"/>
                  </a:lnTo>
                  <a:lnTo>
                    <a:pt x="448" y="0"/>
                  </a:lnTo>
                  <a:lnTo>
                    <a:pt x="456" y="16"/>
                  </a:lnTo>
                  <a:lnTo>
                    <a:pt x="472" y="16"/>
                  </a:lnTo>
                  <a:lnTo>
                    <a:pt x="472" y="24"/>
                  </a:lnTo>
                  <a:lnTo>
                    <a:pt x="480" y="24"/>
                  </a:lnTo>
                  <a:lnTo>
                    <a:pt x="480" y="32"/>
                  </a:lnTo>
                  <a:lnTo>
                    <a:pt x="480" y="48"/>
                  </a:lnTo>
                  <a:lnTo>
                    <a:pt x="480" y="56"/>
                  </a:lnTo>
                  <a:lnTo>
                    <a:pt x="472" y="64"/>
                  </a:lnTo>
                  <a:lnTo>
                    <a:pt x="472" y="80"/>
                  </a:lnTo>
                  <a:lnTo>
                    <a:pt x="456" y="88"/>
                  </a:lnTo>
                  <a:lnTo>
                    <a:pt x="456" y="96"/>
                  </a:lnTo>
                  <a:lnTo>
                    <a:pt x="448" y="96"/>
                  </a:lnTo>
                  <a:lnTo>
                    <a:pt x="440" y="112"/>
                  </a:lnTo>
                  <a:lnTo>
                    <a:pt x="424" y="120"/>
                  </a:lnTo>
                  <a:lnTo>
                    <a:pt x="424" y="128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08" y="168"/>
                  </a:lnTo>
                  <a:lnTo>
                    <a:pt x="408" y="184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392" y="216"/>
                  </a:lnTo>
                  <a:lnTo>
                    <a:pt x="392" y="224"/>
                  </a:lnTo>
                  <a:lnTo>
                    <a:pt x="384" y="232"/>
                  </a:lnTo>
                  <a:lnTo>
                    <a:pt x="384" y="248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376" y="296"/>
                  </a:lnTo>
                  <a:lnTo>
                    <a:pt x="376" y="312"/>
                  </a:lnTo>
                  <a:lnTo>
                    <a:pt x="368" y="320"/>
                  </a:lnTo>
                  <a:lnTo>
                    <a:pt x="352" y="320"/>
                  </a:lnTo>
                  <a:lnTo>
                    <a:pt x="344" y="320"/>
                  </a:lnTo>
                  <a:lnTo>
                    <a:pt x="336" y="320"/>
                  </a:lnTo>
                  <a:lnTo>
                    <a:pt x="320" y="320"/>
                  </a:lnTo>
                  <a:lnTo>
                    <a:pt x="312" y="320"/>
                  </a:lnTo>
                  <a:lnTo>
                    <a:pt x="304" y="320"/>
                  </a:lnTo>
                  <a:lnTo>
                    <a:pt x="288" y="320"/>
                  </a:lnTo>
                  <a:lnTo>
                    <a:pt x="280" y="320"/>
                  </a:lnTo>
                  <a:lnTo>
                    <a:pt x="256" y="320"/>
                  </a:lnTo>
                  <a:lnTo>
                    <a:pt x="248" y="320"/>
                  </a:lnTo>
                  <a:lnTo>
                    <a:pt x="224" y="320"/>
                  </a:lnTo>
                  <a:lnTo>
                    <a:pt x="208" y="320"/>
                  </a:lnTo>
                  <a:lnTo>
                    <a:pt x="200" y="320"/>
                  </a:lnTo>
                  <a:lnTo>
                    <a:pt x="184" y="320"/>
                  </a:lnTo>
                  <a:lnTo>
                    <a:pt x="176" y="320"/>
                  </a:lnTo>
                  <a:lnTo>
                    <a:pt x="168" y="320"/>
                  </a:lnTo>
                  <a:lnTo>
                    <a:pt x="152" y="320"/>
                  </a:lnTo>
                  <a:lnTo>
                    <a:pt x="144" y="320"/>
                  </a:lnTo>
                  <a:lnTo>
                    <a:pt x="136" y="320"/>
                  </a:lnTo>
                  <a:lnTo>
                    <a:pt x="112" y="320"/>
                  </a:lnTo>
                  <a:lnTo>
                    <a:pt x="104" y="328"/>
                  </a:lnTo>
                  <a:lnTo>
                    <a:pt x="88" y="328"/>
                  </a:lnTo>
                  <a:lnTo>
                    <a:pt x="80" y="328"/>
                  </a:lnTo>
                  <a:lnTo>
                    <a:pt x="72" y="328"/>
                  </a:lnTo>
                  <a:lnTo>
                    <a:pt x="56" y="328"/>
                  </a:lnTo>
                  <a:lnTo>
                    <a:pt x="48" y="328"/>
                  </a:lnTo>
                  <a:lnTo>
                    <a:pt x="40" y="336"/>
                  </a:lnTo>
                  <a:lnTo>
                    <a:pt x="32" y="336"/>
                  </a:lnTo>
                  <a:lnTo>
                    <a:pt x="16" y="336"/>
                  </a:lnTo>
                  <a:lnTo>
                    <a:pt x="16" y="328"/>
                  </a:lnTo>
                  <a:lnTo>
                    <a:pt x="8" y="328"/>
                  </a:lnTo>
                  <a:lnTo>
                    <a:pt x="0" y="328"/>
                  </a:lnTo>
                  <a:lnTo>
                    <a:pt x="0" y="320"/>
                  </a:lnTo>
                  <a:lnTo>
                    <a:pt x="0" y="312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0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B630AEE-2422-776A-BAA5-1ADECE38D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1768"/>
              <a:ext cx="529" cy="337"/>
            </a:xfrm>
            <a:custGeom>
              <a:avLst/>
              <a:gdLst>
                <a:gd name="T0" fmla="*/ 8 w 529"/>
                <a:gd name="T1" fmla="*/ 240 h 337"/>
                <a:gd name="T2" fmla="*/ 24 w 529"/>
                <a:gd name="T3" fmla="*/ 224 h 337"/>
                <a:gd name="T4" fmla="*/ 32 w 529"/>
                <a:gd name="T5" fmla="*/ 208 h 337"/>
                <a:gd name="T6" fmla="*/ 56 w 529"/>
                <a:gd name="T7" fmla="*/ 184 h 337"/>
                <a:gd name="T8" fmla="*/ 64 w 529"/>
                <a:gd name="T9" fmla="*/ 176 h 337"/>
                <a:gd name="T10" fmla="*/ 72 w 529"/>
                <a:gd name="T11" fmla="*/ 152 h 337"/>
                <a:gd name="T12" fmla="*/ 96 w 529"/>
                <a:gd name="T13" fmla="*/ 136 h 337"/>
                <a:gd name="T14" fmla="*/ 112 w 529"/>
                <a:gd name="T15" fmla="*/ 112 h 337"/>
                <a:gd name="T16" fmla="*/ 128 w 529"/>
                <a:gd name="T17" fmla="*/ 104 h 337"/>
                <a:gd name="T18" fmla="*/ 144 w 529"/>
                <a:gd name="T19" fmla="*/ 88 h 337"/>
                <a:gd name="T20" fmla="*/ 168 w 529"/>
                <a:gd name="T21" fmla="*/ 88 h 337"/>
                <a:gd name="T22" fmla="*/ 192 w 529"/>
                <a:gd name="T23" fmla="*/ 80 h 337"/>
                <a:gd name="T24" fmla="*/ 208 w 529"/>
                <a:gd name="T25" fmla="*/ 72 h 337"/>
                <a:gd name="T26" fmla="*/ 232 w 529"/>
                <a:gd name="T27" fmla="*/ 56 h 337"/>
                <a:gd name="T28" fmla="*/ 240 w 529"/>
                <a:gd name="T29" fmla="*/ 40 h 337"/>
                <a:gd name="T30" fmla="*/ 264 w 529"/>
                <a:gd name="T31" fmla="*/ 32 h 337"/>
                <a:gd name="T32" fmla="*/ 272 w 529"/>
                <a:gd name="T33" fmla="*/ 16 h 337"/>
                <a:gd name="T34" fmla="*/ 296 w 529"/>
                <a:gd name="T35" fmla="*/ 8 h 337"/>
                <a:gd name="T36" fmla="*/ 304 w 529"/>
                <a:gd name="T37" fmla="*/ 0 h 337"/>
                <a:gd name="T38" fmla="*/ 336 w 529"/>
                <a:gd name="T39" fmla="*/ 0 h 337"/>
                <a:gd name="T40" fmla="*/ 360 w 529"/>
                <a:gd name="T41" fmla="*/ 0 h 337"/>
                <a:gd name="T42" fmla="*/ 376 w 529"/>
                <a:gd name="T43" fmla="*/ 0 h 337"/>
                <a:gd name="T44" fmla="*/ 400 w 529"/>
                <a:gd name="T45" fmla="*/ 0 h 337"/>
                <a:gd name="T46" fmla="*/ 424 w 529"/>
                <a:gd name="T47" fmla="*/ 0 h 337"/>
                <a:gd name="T48" fmla="*/ 448 w 529"/>
                <a:gd name="T49" fmla="*/ 8 h 337"/>
                <a:gd name="T50" fmla="*/ 472 w 529"/>
                <a:gd name="T51" fmla="*/ 32 h 337"/>
                <a:gd name="T52" fmla="*/ 480 w 529"/>
                <a:gd name="T53" fmla="*/ 48 h 337"/>
                <a:gd name="T54" fmla="*/ 504 w 529"/>
                <a:gd name="T55" fmla="*/ 56 h 337"/>
                <a:gd name="T56" fmla="*/ 528 w 529"/>
                <a:gd name="T57" fmla="*/ 80 h 337"/>
                <a:gd name="T58" fmla="*/ 528 w 529"/>
                <a:gd name="T59" fmla="*/ 104 h 337"/>
                <a:gd name="T60" fmla="*/ 512 w 529"/>
                <a:gd name="T61" fmla="*/ 112 h 337"/>
                <a:gd name="T62" fmla="*/ 512 w 529"/>
                <a:gd name="T63" fmla="*/ 136 h 337"/>
                <a:gd name="T64" fmla="*/ 496 w 529"/>
                <a:gd name="T65" fmla="*/ 144 h 337"/>
                <a:gd name="T66" fmla="*/ 472 w 529"/>
                <a:gd name="T67" fmla="*/ 168 h 337"/>
                <a:gd name="T68" fmla="*/ 448 w 529"/>
                <a:gd name="T69" fmla="*/ 184 h 337"/>
                <a:gd name="T70" fmla="*/ 440 w 529"/>
                <a:gd name="T71" fmla="*/ 200 h 337"/>
                <a:gd name="T72" fmla="*/ 432 w 529"/>
                <a:gd name="T73" fmla="*/ 216 h 337"/>
                <a:gd name="T74" fmla="*/ 408 w 529"/>
                <a:gd name="T75" fmla="*/ 240 h 337"/>
                <a:gd name="T76" fmla="*/ 400 w 529"/>
                <a:gd name="T77" fmla="*/ 248 h 337"/>
                <a:gd name="T78" fmla="*/ 392 w 529"/>
                <a:gd name="T79" fmla="*/ 280 h 337"/>
                <a:gd name="T80" fmla="*/ 368 w 529"/>
                <a:gd name="T81" fmla="*/ 304 h 337"/>
                <a:gd name="T82" fmla="*/ 368 w 529"/>
                <a:gd name="T83" fmla="*/ 320 h 337"/>
                <a:gd name="T84" fmla="*/ 360 w 529"/>
                <a:gd name="T85" fmla="*/ 336 h 337"/>
                <a:gd name="T86" fmla="*/ 336 w 529"/>
                <a:gd name="T87" fmla="*/ 336 h 337"/>
                <a:gd name="T88" fmla="*/ 312 w 529"/>
                <a:gd name="T89" fmla="*/ 336 h 337"/>
                <a:gd name="T90" fmla="*/ 296 w 529"/>
                <a:gd name="T91" fmla="*/ 320 h 337"/>
                <a:gd name="T92" fmla="*/ 256 w 529"/>
                <a:gd name="T93" fmla="*/ 312 h 337"/>
                <a:gd name="T94" fmla="*/ 232 w 529"/>
                <a:gd name="T95" fmla="*/ 304 h 337"/>
                <a:gd name="T96" fmla="*/ 208 w 529"/>
                <a:gd name="T97" fmla="*/ 288 h 337"/>
                <a:gd name="T98" fmla="*/ 192 w 529"/>
                <a:gd name="T99" fmla="*/ 280 h 337"/>
                <a:gd name="T100" fmla="*/ 168 w 529"/>
                <a:gd name="T101" fmla="*/ 280 h 337"/>
                <a:gd name="T102" fmla="*/ 144 w 529"/>
                <a:gd name="T103" fmla="*/ 280 h 337"/>
                <a:gd name="T104" fmla="*/ 128 w 529"/>
                <a:gd name="T105" fmla="*/ 280 h 337"/>
                <a:gd name="T106" fmla="*/ 104 w 529"/>
                <a:gd name="T107" fmla="*/ 280 h 337"/>
                <a:gd name="T108" fmla="*/ 72 w 529"/>
                <a:gd name="T109" fmla="*/ 280 h 337"/>
                <a:gd name="T110" fmla="*/ 40 w 529"/>
                <a:gd name="T111" fmla="*/ 272 h 337"/>
                <a:gd name="T112" fmla="*/ 24 w 529"/>
                <a:gd name="T113" fmla="*/ 272 h 337"/>
                <a:gd name="T114" fmla="*/ 24 w 529"/>
                <a:gd name="T115" fmla="*/ 248 h 3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9"/>
                <a:gd name="T175" fmla="*/ 0 h 337"/>
                <a:gd name="T176" fmla="*/ 529 w 529"/>
                <a:gd name="T177" fmla="*/ 337 h 3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9" h="337">
                  <a:moveTo>
                    <a:pt x="0" y="240"/>
                  </a:moveTo>
                  <a:lnTo>
                    <a:pt x="8" y="240"/>
                  </a:lnTo>
                  <a:lnTo>
                    <a:pt x="8" y="224"/>
                  </a:lnTo>
                  <a:lnTo>
                    <a:pt x="24" y="224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40" y="200"/>
                  </a:lnTo>
                  <a:lnTo>
                    <a:pt x="56" y="184"/>
                  </a:lnTo>
                  <a:lnTo>
                    <a:pt x="56" y="176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96" y="136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128" y="112"/>
                  </a:lnTo>
                  <a:lnTo>
                    <a:pt x="128" y="104"/>
                  </a:lnTo>
                  <a:lnTo>
                    <a:pt x="136" y="104"/>
                  </a:lnTo>
                  <a:lnTo>
                    <a:pt x="144" y="88"/>
                  </a:lnTo>
                  <a:lnTo>
                    <a:pt x="160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8" y="56"/>
                  </a:lnTo>
                  <a:lnTo>
                    <a:pt x="232" y="56"/>
                  </a:lnTo>
                  <a:lnTo>
                    <a:pt x="232" y="48"/>
                  </a:lnTo>
                  <a:lnTo>
                    <a:pt x="240" y="40"/>
                  </a:lnTo>
                  <a:lnTo>
                    <a:pt x="256" y="40"/>
                  </a:lnTo>
                  <a:lnTo>
                    <a:pt x="264" y="32"/>
                  </a:lnTo>
                  <a:lnTo>
                    <a:pt x="264" y="16"/>
                  </a:lnTo>
                  <a:lnTo>
                    <a:pt x="272" y="16"/>
                  </a:lnTo>
                  <a:lnTo>
                    <a:pt x="280" y="8"/>
                  </a:lnTo>
                  <a:lnTo>
                    <a:pt x="296" y="8"/>
                  </a:lnTo>
                  <a:lnTo>
                    <a:pt x="296" y="0"/>
                  </a:lnTo>
                  <a:lnTo>
                    <a:pt x="304" y="0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60" y="0"/>
                  </a:lnTo>
                  <a:lnTo>
                    <a:pt x="368" y="0"/>
                  </a:lnTo>
                  <a:lnTo>
                    <a:pt x="376" y="0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8" y="0"/>
                  </a:lnTo>
                  <a:lnTo>
                    <a:pt x="424" y="0"/>
                  </a:lnTo>
                  <a:lnTo>
                    <a:pt x="432" y="8"/>
                  </a:lnTo>
                  <a:lnTo>
                    <a:pt x="448" y="8"/>
                  </a:lnTo>
                  <a:lnTo>
                    <a:pt x="464" y="16"/>
                  </a:lnTo>
                  <a:lnTo>
                    <a:pt x="472" y="32"/>
                  </a:lnTo>
                  <a:lnTo>
                    <a:pt x="480" y="40"/>
                  </a:lnTo>
                  <a:lnTo>
                    <a:pt x="480" y="48"/>
                  </a:lnTo>
                  <a:lnTo>
                    <a:pt x="496" y="48"/>
                  </a:lnTo>
                  <a:lnTo>
                    <a:pt x="504" y="56"/>
                  </a:lnTo>
                  <a:lnTo>
                    <a:pt x="512" y="72"/>
                  </a:lnTo>
                  <a:lnTo>
                    <a:pt x="528" y="80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28" y="112"/>
                  </a:lnTo>
                  <a:lnTo>
                    <a:pt x="512" y="112"/>
                  </a:lnTo>
                  <a:lnTo>
                    <a:pt x="512" y="120"/>
                  </a:lnTo>
                  <a:lnTo>
                    <a:pt x="512" y="136"/>
                  </a:lnTo>
                  <a:lnTo>
                    <a:pt x="504" y="136"/>
                  </a:lnTo>
                  <a:lnTo>
                    <a:pt x="496" y="144"/>
                  </a:lnTo>
                  <a:lnTo>
                    <a:pt x="480" y="152"/>
                  </a:lnTo>
                  <a:lnTo>
                    <a:pt x="472" y="168"/>
                  </a:lnTo>
                  <a:lnTo>
                    <a:pt x="464" y="176"/>
                  </a:lnTo>
                  <a:lnTo>
                    <a:pt x="448" y="184"/>
                  </a:lnTo>
                  <a:lnTo>
                    <a:pt x="448" y="200"/>
                  </a:lnTo>
                  <a:lnTo>
                    <a:pt x="440" y="200"/>
                  </a:lnTo>
                  <a:lnTo>
                    <a:pt x="440" y="208"/>
                  </a:lnTo>
                  <a:lnTo>
                    <a:pt x="432" y="216"/>
                  </a:lnTo>
                  <a:lnTo>
                    <a:pt x="424" y="224"/>
                  </a:lnTo>
                  <a:lnTo>
                    <a:pt x="408" y="240"/>
                  </a:lnTo>
                  <a:lnTo>
                    <a:pt x="408" y="248"/>
                  </a:lnTo>
                  <a:lnTo>
                    <a:pt x="400" y="248"/>
                  </a:lnTo>
                  <a:lnTo>
                    <a:pt x="400" y="256"/>
                  </a:lnTo>
                  <a:lnTo>
                    <a:pt x="392" y="280"/>
                  </a:lnTo>
                  <a:lnTo>
                    <a:pt x="376" y="288"/>
                  </a:lnTo>
                  <a:lnTo>
                    <a:pt x="368" y="304"/>
                  </a:lnTo>
                  <a:lnTo>
                    <a:pt x="368" y="312"/>
                  </a:lnTo>
                  <a:lnTo>
                    <a:pt x="368" y="320"/>
                  </a:lnTo>
                  <a:lnTo>
                    <a:pt x="360" y="320"/>
                  </a:lnTo>
                  <a:lnTo>
                    <a:pt x="360" y="336"/>
                  </a:lnTo>
                  <a:lnTo>
                    <a:pt x="344" y="336"/>
                  </a:lnTo>
                  <a:lnTo>
                    <a:pt x="336" y="336"/>
                  </a:lnTo>
                  <a:lnTo>
                    <a:pt x="328" y="336"/>
                  </a:lnTo>
                  <a:lnTo>
                    <a:pt x="312" y="336"/>
                  </a:lnTo>
                  <a:lnTo>
                    <a:pt x="304" y="336"/>
                  </a:lnTo>
                  <a:lnTo>
                    <a:pt x="296" y="320"/>
                  </a:lnTo>
                  <a:lnTo>
                    <a:pt x="264" y="320"/>
                  </a:lnTo>
                  <a:lnTo>
                    <a:pt x="256" y="312"/>
                  </a:lnTo>
                  <a:lnTo>
                    <a:pt x="240" y="304"/>
                  </a:lnTo>
                  <a:lnTo>
                    <a:pt x="232" y="304"/>
                  </a:lnTo>
                  <a:lnTo>
                    <a:pt x="224" y="304"/>
                  </a:lnTo>
                  <a:lnTo>
                    <a:pt x="208" y="288"/>
                  </a:lnTo>
                  <a:lnTo>
                    <a:pt x="200" y="288"/>
                  </a:lnTo>
                  <a:lnTo>
                    <a:pt x="192" y="280"/>
                  </a:lnTo>
                  <a:lnTo>
                    <a:pt x="176" y="280"/>
                  </a:lnTo>
                  <a:lnTo>
                    <a:pt x="168" y="280"/>
                  </a:lnTo>
                  <a:lnTo>
                    <a:pt x="160" y="280"/>
                  </a:lnTo>
                  <a:lnTo>
                    <a:pt x="144" y="280"/>
                  </a:lnTo>
                  <a:lnTo>
                    <a:pt x="136" y="280"/>
                  </a:lnTo>
                  <a:lnTo>
                    <a:pt x="128" y="280"/>
                  </a:lnTo>
                  <a:lnTo>
                    <a:pt x="112" y="280"/>
                  </a:lnTo>
                  <a:lnTo>
                    <a:pt x="104" y="280"/>
                  </a:lnTo>
                  <a:lnTo>
                    <a:pt x="88" y="280"/>
                  </a:lnTo>
                  <a:lnTo>
                    <a:pt x="72" y="280"/>
                  </a:lnTo>
                  <a:lnTo>
                    <a:pt x="56" y="272"/>
                  </a:lnTo>
                  <a:lnTo>
                    <a:pt x="40" y="272"/>
                  </a:lnTo>
                  <a:lnTo>
                    <a:pt x="32" y="272"/>
                  </a:lnTo>
                  <a:lnTo>
                    <a:pt x="24" y="272"/>
                  </a:lnTo>
                  <a:lnTo>
                    <a:pt x="24" y="256"/>
                  </a:lnTo>
                  <a:lnTo>
                    <a:pt x="24" y="248"/>
                  </a:lnTo>
                  <a:lnTo>
                    <a:pt x="24" y="240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223F7325-2861-E06E-40AF-4DD9C527E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2024"/>
              <a:ext cx="561" cy="265"/>
            </a:xfrm>
            <a:custGeom>
              <a:avLst/>
              <a:gdLst>
                <a:gd name="T0" fmla="*/ 16 w 561"/>
                <a:gd name="T1" fmla="*/ 96 h 265"/>
                <a:gd name="T2" fmla="*/ 48 w 561"/>
                <a:gd name="T3" fmla="*/ 88 h 265"/>
                <a:gd name="T4" fmla="*/ 88 w 561"/>
                <a:gd name="T5" fmla="*/ 56 h 265"/>
                <a:gd name="T6" fmla="*/ 112 w 561"/>
                <a:gd name="T7" fmla="*/ 32 h 265"/>
                <a:gd name="T8" fmla="*/ 152 w 561"/>
                <a:gd name="T9" fmla="*/ 24 h 265"/>
                <a:gd name="T10" fmla="*/ 168 w 561"/>
                <a:gd name="T11" fmla="*/ 16 h 265"/>
                <a:gd name="T12" fmla="*/ 192 w 561"/>
                <a:gd name="T13" fmla="*/ 0 h 265"/>
                <a:gd name="T14" fmla="*/ 216 w 561"/>
                <a:gd name="T15" fmla="*/ 0 h 265"/>
                <a:gd name="T16" fmla="*/ 248 w 561"/>
                <a:gd name="T17" fmla="*/ 16 h 265"/>
                <a:gd name="T18" fmla="*/ 280 w 561"/>
                <a:gd name="T19" fmla="*/ 32 h 265"/>
                <a:gd name="T20" fmla="*/ 296 w 561"/>
                <a:gd name="T21" fmla="*/ 48 h 265"/>
                <a:gd name="T22" fmla="*/ 320 w 561"/>
                <a:gd name="T23" fmla="*/ 56 h 265"/>
                <a:gd name="T24" fmla="*/ 336 w 561"/>
                <a:gd name="T25" fmla="*/ 64 h 265"/>
                <a:gd name="T26" fmla="*/ 368 w 561"/>
                <a:gd name="T27" fmla="*/ 88 h 265"/>
                <a:gd name="T28" fmla="*/ 400 w 561"/>
                <a:gd name="T29" fmla="*/ 96 h 265"/>
                <a:gd name="T30" fmla="*/ 448 w 561"/>
                <a:gd name="T31" fmla="*/ 112 h 265"/>
                <a:gd name="T32" fmla="*/ 472 w 561"/>
                <a:gd name="T33" fmla="*/ 120 h 265"/>
                <a:gd name="T34" fmla="*/ 504 w 561"/>
                <a:gd name="T35" fmla="*/ 128 h 265"/>
                <a:gd name="T36" fmla="*/ 536 w 561"/>
                <a:gd name="T37" fmla="*/ 152 h 265"/>
                <a:gd name="T38" fmla="*/ 552 w 561"/>
                <a:gd name="T39" fmla="*/ 160 h 265"/>
                <a:gd name="T40" fmla="*/ 552 w 561"/>
                <a:gd name="T41" fmla="*/ 184 h 265"/>
                <a:gd name="T42" fmla="*/ 528 w 561"/>
                <a:gd name="T43" fmla="*/ 200 h 265"/>
                <a:gd name="T44" fmla="*/ 488 w 561"/>
                <a:gd name="T45" fmla="*/ 224 h 265"/>
                <a:gd name="T46" fmla="*/ 464 w 561"/>
                <a:gd name="T47" fmla="*/ 232 h 265"/>
                <a:gd name="T48" fmla="*/ 456 w 561"/>
                <a:gd name="T49" fmla="*/ 248 h 265"/>
                <a:gd name="T50" fmla="*/ 432 w 561"/>
                <a:gd name="T51" fmla="*/ 256 h 265"/>
                <a:gd name="T52" fmla="*/ 416 w 561"/>
                <a:gd name="T53" fmla="*/ 264 h 265"/>
                <a:gd name="T54" fmla="*/ 384 w 561"/>
                <a:gd name="T55" fmla="*/ 256 h 265"/>
                <a:gd name="T56" fmla="*/ 368 w 561"/>
                <a:gd name="T57" fmla="*/ 232 h 265"/>
                <a:gd name="T58" fmla="*/ 352 w 561"/>
                <a:gd name="T59" fmla="*/ 216 h 265"/>
                <a:gd name="T60" fmla="*/ 296 w 561"/>
                <a:gd name="T61" fmla="*/ 192 h 265"/>
                <a:gd name="T62" fmla="*/ 280 w 561"/>
                <a:gd name="T63" fmla="*/ 184 h 265"/>
                <a:gd name="T64" fmla="*/ 248 w 561"/>
                <a:gd name="T65" fmla="*/ 168 h 265"/>
                <a:gd name="T66" fmla="*/ 192 w 561"/>
                <a:gd name="T67" fmla="*/ 168 h 265"/>
                <a:gd name="T68" fmla="*/ 168 w 561"/>
                <a:gd name="T69" fmla="*/ 168 h 265"/>
                <a:gd name="T70" fmla="*/ 152 w 561"/>
                <a:gd name="T71" fmla="*/ 168 h 265"/>
                <a:gd name="T72" fmla="*/ 128 w 561"/>
                <a:gd name="T73" fmla="*/ 160 h 265"/>
                <a:gd name="T74" fmla="*/ 112 w 561"/>
                <a:gd name="T75" fmla="*/ 160 h 265"/>
                <a:gd name="T76" fmla="*/ 88 w 561"/>
                <a:gd name="T77" fmla="*/ 160 h 265"/>
                <a:gd name="T78" fmla="*/ 64 w 561"/>
                <a:gd name="T79" fmla="*/ 152 h 265"/>
                <a:gd name="T80" fmla="*/ 48 w 561"/>
                <a:gd name="T81" fmla="*/ 144 h 265"/>
                <a:gd name="T82" fmla="*/ 24 w 561"/>
                <a:gd name="T83" fmla="*/ 128 h 265"/>
                <a:gd name="T84" fmla="*/ 0 w 561"/>
                <a:gd name="T85" fmla="*/ 120 h 2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1"/>
                <a:gd name="T130" fmla="*/ 0 h 265"/>
                <a:gd name="T131" fmla="*/ 561 w 561"/>
                <a:gd name="T132" fmla="*/ 265 h 2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1" h="265">
                  <a:moveTo>
                    <a:pt x="0" y="112"/>
                  </a:moveTo>
                  <a:lnTo>
                    <a:pt x="16" y="96"/>
                  </a:lnTo>
                  <a:lnTo>
                    <a:pt x="32" y="96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12" y="32"/>
                  </a:lnTo>
                  <a:lnTo>
                    <a:pt x="136" y="24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8" y="16"/>
                  </a:lnTo>
                  <a:lnTo>
                    <a:pt x="264" y="24"/>
                  </a:lnTo>
                  <a:lnTo>
                    <a:pt x="280" y="32"/>
                  </a:lnTo>
                  <a:lnTo>
                    <a:pt x="288" y="48"/>
                  </a:lnTo>
                  <a:lnTo>
                    <a:pt x="296" y="48"/>
                  </a:lnTo>
                  <a:lnTo>
                    <a:pt x="304" y="56"/>
                  </a:lnTo>
                  <a:lnTo>
                    <a:pt x="320" y="56"/>
                  </a:lnTo>
                  <a:lnTo>
                    <a:pt x="328" y="64"/>
                  </a:lnTo>
                  <a:lnTo>
                    <a:pt x="336" y="64"/>
                  </a:lnTo>
                  <a:lnTo>
                    <a:pt x="360" y="80"/>
                  </a:lnTo>
                  <a:lnTo>
                    <a:pt x="368" y="88"/>
                  </a:lnTo>
                  <a:lnTo>
                    <a:pt x="392" y="96"/>
                  </a:lnTo>
                  <a:lnTo>
                    <a:pt x="400" y="96"/>
                  </a:lnTo>
                  <a:lnTo>
                    <a:pt x="424" y="112"/>
                  </a:lnTo>
                  <a:lnTo>
                    <a:pt x="448" y="112"/>
                  </a:lnTo>
                  <a:lnTo>
                    <a:pt x="448" y="120"/>
                  </a:lnTo>
                  <a:lnTo>
                    <a:pt x="472" y="120"/>
                  </a:lnTo>
                  <a:lnTo>
                    <a:pt x="488" y="128"/>
                  </a:lnTo>
                  <a:lnTo>
                    <a:pt x="504" y="128"/>
                  </a:lnTo>
                  <a:lnTo>
                    <a:pt x="528" y="144"/>
                  </a:lnTo>
                  <a:lnTo>
                    <a:pt x="536" y="152"/>
                  </a:lnTo>
                  <a:lnTo>
                    <a:pt x="552" y="152"/>
                  </a:lnTo>
                  <a:lnTo>
                    <a:pt x="552" y="160"/>
                  </a:lnTo>
                  <a:lnTo>
                    <a:pt x="560" y="168"/>
                  </a:lnTo>
                  <a:lnTo>
                    <a:pt x="552" y="184"/>
                  </a:lnTo>
                  <a:lnTo>
                    <a:pt x="536" y="192"/>
                  </a:lnTo>
                  <a:lnTo>
                    <a:pt x="528" y="200"/>
                  </a:lnTo>
                  <a:lnTo>
                    <a:pt x="504" y="216"/>
                  </a:lnTo>
                  <a:lnTo>
                    <a:pt x="488" y="224"/>
                  </a:lnTo>
                  <a:lnTo>
                    <a:pt x="472" y="224"/>
                  </a:lnTo>
                  <a:lnTo>
                    <a:pt x="464" y="232"/>
                  </a:lnTo>
                  <a:lnTo>
                    <a:pt x="464" y="248"/>
                  </a:lnTo>
                  <a:lnTo>
                    <a:pt x="456" y="248"/>
                  </a:lnTo>
                  <a:lnTo>
                    <a:pt x="448" y="256"/>
                  </a:lnTo>
                  <a:lnTo>
                    <a:pt x="432" y="256"/>
                  </a:lnTo>
                  <a:lnTo>
                    <a:pt x="424" y="264"/>
                  </a:lnTo>
                  <a:lnTo>
                    <a:pt x="416" y="264"/>
                  </a:lnTo>
                  <a:lnTo>
                    <a:pt x="392" y="256"/>
                  </a:lnTo>
                  <a:lnTo>
                    <a:pt x="384" y="256"/>
                  </a:lnTo>
                  <a:lnTo>
                    <a:pt x="384" y="248"/>
                  </a:lnTo>
                  <a:lnTo>
                    <a:pt x="368" y="232"/>
                  </a:lnTo>
                  <a:lnTo>
                    <a:pt x="352" y="224"/>
                  </a:lnTo>
                  <a:lnTo>
                    <a:pt x="352" y="216"/>
                  </a:lnTo>
                  <a:lnTo>
                    <a:pt x="320" y="200"/>
                  </a:lnTo>
                  <a:lnTo>
                    <a:pt x="296" y="192"/>
                  </a:lnTo>
                  <a:lnTo>
                    <a:pt x="288" y="184"/>
                  </a:lnTo>
                  <a:lnTo>
                    <a:pt x="280" y="184"/>
                  </a:lnTo>
                  <a:lnTo>
                    <a:pt x="264" y="184"/>
                  </a:lnTo>
                  <a:lnTo>
                    <a:pt x="248" y="168"/>
                  </a:lnTo>
                  <a:lnTo>
                    <a:pt x="224" y="168"/>
                  </a:lnTo>
                  <a:lnTo>
                    <a:pt x="192" y="168"/>
                  </a:lnTo>
                  <a:lnTo>
                    <a:pt x="184" y="168"/>
                  </a:lnTo>
                  <a:lnTo>
                    <a:pt x="168" y="168"/>
                  </a:lnTo>
                  <a:lnTo>
                    <a:pt x="160" y="168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28" y="160"/>
                  </a:lnTo>
                  <a:lnTo>
                    <a:pt x="120" y="160"/>
                  </a:lnTo>
                  <a:lnTo>
                    <a:pt x="112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52"/>
                  </a:lnTo>
                  <a:lnTo>
                    <a:pt x="64" y="152"/>
                  </a:lnTo>
                  <a:lnTo>
                    <a:pt x="56" y="144"/>
                  </a:lnTo>
                  <a:lnTo>
                    <a:pt x="48" y="144"/>
                  </a:lnTo>
                  <a:lnTo>
                    <a:pt x="32" y="144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0" y="120"/>
                  </a:lnTo>
                  <a:lnTo>
                    <a:pt x="0" y="112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8E5DD19D-C2C7-0B20-A15B-E8332AC0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2280"/>
              <a:ext cx="449" cy="201"/>
            </a:xfrm>
            <a:custGeom>
              <a:avLst/>
              <a:gdLst>
                <a:gd name="T0" fmla="*/ 40 w 449"/>
                <a:gd name="T1" fmla="*/ 8 h 201"/>
                <a:gd name="T2" fmla="*/ 64 w 449"/>
                <a:gd name="T3" fmla="*/ 8 h 201"/>
                <a:gd name="T4" fmla="*/ 80 w 449"/>
                <a:gd name="T5" fmla="*/ 0 h 201"/>
                <a:gd name="T6" fmla="*/ 128 w 449"/>
                <a:gd name="T7" fmla="*/ 0 h 201"/>
                <a:gd name="T8" fmla="*/ 176 w 449"/>
                <a:gd name="T9" fmla="*/ 0 h 201"/>
                <a:gd name="T10" fmla="*/ 232 w 449"/>
                <a:gd name="T11" fmla="*/ 24 h 201"/>
                <a:gd name="T12" fmla="*/ 264 w 449"/>
                <a:gd name="T13" fmla="*/ 32 h 201"/>
                <a:gd name="T14" fmla="*/ 304 w 449"/>
                <a:gd name="T15" fmla="*/ 64 h 201"/>
                <a:gd name="T16" fmla="*/ 344 w 449"/>
                <a:gd name="T17" fmla="*/ 72 h 201"/>
                <a:gd name="T18" fmla="*/ 376 w 449"/>
                <a:gd name="T19" fmla="*/ 96 h 201"/>
                <a:gd name="T20" fmla="*/ 400 w 449"/>
                <a:gd name="T21" fmla="*/ 104 h 201"/>
                <a:gd name="T22" fmla="*/ 416 w 449"/>
                <a:gd name="T23" fmla="*/ 112 h 201"/>
                <a:gd name="T24" fmla="*/ 432 w 449"/>
                <a:gd name="T25" fmla="*/ 128 h 201"/>
                <a:gd name="T26" fmla="*/ 448 w 449"/>
                <a:gd name="T27" fmla="*/ 136 h 201"/>
                <a:gd name="T28" fmla="*/ 448 w 449"/>
                <a:gd name="T29" fmla="*/ 160 h 201"/>
                <a:gd name="T30" fmla="*/ 440 w 449"/>
                <a:gd name="T31" fmla="*/ 168 h 201"/>
                <a:gd name="T32" fmla="*/ 416 w 449"/>
                <a:gd name="T33" fmla="*/ 176 h 201"/>
                <a:gd name="T34" fmla="*/ 392 w 449"/>
                <a:gd name="T35" fmla="*/ 192 h 201"/>
                <a:gd name="T36" fmla="*/ 360 w 449"/>
                <a:gd name="T37" fmla="*/ 200 h 201"/>
                <a:gd name="T38" fmla="*/ 336 w 449"/>
                <a:gd name="T39" fmla="*/ 200 h 201"/>
                <a:gd name="T40" fmla="*/ 312 w 449"/>
                <a:gd name="T41" fmla="*/ 200 h 201"/>
                <a:gd name="T42" fmla="*/ 296 w 449"/>
                <a:gd name="T43" fmla="*/ 176 h 201"/>
                <a:gd name="T44" fmla="*/ 272 w 449"/>
                <a:gd name="T45" fmla="*/ 168 h 201"/>
                <a:gd name="T46" fmla="*/ 264 w 449"/>
                <a:gd name="T47" fmla="*/ 160 h 201"/>
                <a:gd name="T48" fmla="*/ 240 w 449"/>
                <a:gd name="T49" fmla="*/ 144 h 201"/>
                <a:gd name="T50" fmla="*/ 208 w 449"/>
                <a:gd name="T51" fmla="*/ 136 h 201"/>
                <a:gd name="T52" fmla="*/ 192 w 449"/>
                <a:gd name="T53" fmla="*/ 112 h 201"/>
                <a:gd name="T54" fmla="*/ 168 w 449"/>
                <a:gd name="T55" fmla="*/ 104 h 201"/>
                <a:gd name="T56" fmla="*/ 144 w 449"/>
                <a:gd name="T57" fmla="*/ 96 h 201"/>
                <a:gd name="T58" fmla="*/ 128 w 449"/>
                <a:gd name="T59" fmla="*/ 80 h 201"/>
                <a:gd name="T60" fmla="*/ 96 w 449"/>
                <a:gd name="T61" fmla="*/ 72 h 201"/>
                <a:gd name="T62" fmla="*/ 72 w 449"/>
                <a:gd name="T63" fmla="*/ 64 h 201"/>
                <a:gd name="T64" fmla="*/ 56 w 449"/>
                <a:gd name="T65" fmla="*/ 64 h 201"/>
                <a:gd name="T66" fmla="*/ 40 w 449"/>
                <a:gd name="T67" fmla="*/ 56 h 201"/>
                <a:gd name="T68" fmla="*/ 24 w 449"/>
                <a:gd name="T69" fmla="*/ 40 h 201"/>
                <a:gd name="T70" fmla="*/ 0 w 449"/>
                <a:gd name="T71" fmla="*/ 32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201"/>
                <a:gd name="T110" fmla="*/ 449 w 449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201">
                  <a:moveTo>
                    <a:pt x="24" y="32"/>
                  </a:moveTo>
                  <a:lnTo>
                    <a:pt x="40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32" y="24"/>
                  </a:lnTo>
                  <a:lnTo>
                    <a:pt x="240" y="24"/>
                  </a:lnTo>
                  <a:lnTo>
                    <a:pt x="264" y="32"/>
                  </a:lnTo>
                  <a:lnTo>
                    <a:pt x="296" y="56"/>
                  </a:lnTo>
                  <a:lnTo>
                    <a:pt x="304" y="64"/>
                  </a:lnTo>
                  <a:lnTo>
                    <a:pt x="328" y="64"/>
                  </a:lnTo>
                  <a:lnTo>
                    <a:pt x="344" y="72"/>
                  </a:lnTo>
                  <a:lnTo>
                    <a:pt x="360" y="72"/>
                  </a:lnTo>
                  <a:lnTo>
                    <a:pt x="376" y="96"/>
                  </a:lnTo>
                  <a:lnTo>
                    <a:pt x="392" y="96"/>
                  </a:lnTo>
                  <a:lnTo>
                    <a:pt x="400" y="104"/>
                  </a:lnTo>
                  <a:lnTo>
                    <a:pt x="408" y="104"/>
                  </a:lnTo>
                  <a:lnTo>
                    <a:pt x="416" y="112"/>
                  </a:lnTo>
                  <a:lnTo>
                    <a:pt x="432" y="112"/>
                  </a:lnTo>
                  <a:lnTo>
                    <a:pt x="432" y="128"/>
                  </a:lnTo>
                  <a:lnTo>
                    <a:pt x="440" y="136"/>
                  </a:lnTo>
                  <a:lnTo>
                    <a:pt x="448" y="136"/>
                  </a:lnTo>
                  <a:lnTo>
                    <a:pt x="448" y="144"/>
                  </a:lnTo>
                  <a:lnTo>
                    <a:pt x="448" y="160"/>
                  </a:lnTo>
                  <a:lnTo>
                    <a:pt x="440" y="160"/>
                  </a:lnTo>
                  <a:lnTo>
                    <a:pt x="440" y="168"/>
                  </a:lnTo>
                  <a:lnTo>
                    <a:pt x="432" y="176"/>
                  </a:lnTo>
                  <a:lnTo>
                    <a:pt x="416" y="176"/>
                  </a:lnTo>
                  <a:lnTo>
                    <a:pt x="408" y="192"/>
                  </a:lnTo>
                  <a:lnTo>
                    <a:pt x="392" y="192"/>
                  </a:lnTo>
                  <a:lnTo>
                    <a:pt x="368" y="200"/>
                  </a:lnTo>
                  <a:lnTo>
                    <a:pt x="360" y="200"/>
                  </a:lnTo>
                  <a:lnTo>
                    <a:pt x="344" y="200"/>
                  </a:lnTo>
                  <a:lnTo>
                    <a:pt x="336" y="200"/>
                  </a:lnTo>
                  <a:lnTo>
                    <a:pt x="328" y="200"/>
                  </a:lnTo>
                  <a:lnTo>
                    <a:pt x="312" y="200"/>
                  </a:lnTo>
                  <a:lnTo>
                    <a:pt x="304" y="192"/>
                  </a:lnTo>
                  <a:lnTo>
                    <a:pt x="296" y="176"/>
                  </a:lnTo>
                  <a:lnTo>
                    <a:pt x="280" y="176"/>
                  </a:lnTo>
                  <a:lnTo>
                    <a:pt x="272" y="168"/>
                  </a:lnTo>
                  <a:lnTo>
                    <a:pt x="264" y="168"/>
                  </a:lnTo>
                  <a:lnTo>
                    <a:pt x="264" y="160"/>
                  </a:lnTo>
                  <a:lnTo>
                    <a:pt x="248" y="144"/>
                  </a:lnTo>
                  <a:lnTo>
                    <a:pt x="240" y="144"/>
                  </a:lnTo>
                  <a:lnTo>
                    <a:pt x="224" y="144"/>
                  </a:lnTo>
                  <a:lnTo>
                    <a:pt x="208" y="136"/>
                  </a:lnTo>
                  <a:lnTo>
                    <a:pt x="200" y="128"/>
                  </a:lnTo>
                  <a:lnTo>
                    <a:pt x="192" y="112"/>
                  </a:lnTo>
                  <a:lnTo>
                    <a:pt x="176" y="112"/>
                  </a:lnTo>
                  <a:lnTo>
                    <a:pt x="168" y="104"/>
                  </a:lnTo>
                  <a:lnTo>
                    <a:pt x="160" y="104"/>
                  </a:lnTo>
                  <a:lnTo>
                    <a:pt x="144" y="96"/>
                  </a:lnTo>
                  <a:lnTo>
                    <a:pt x="136" y="96"/>
                  </a:lnTo>
                  <a:lnTo>
                    <a:pt x="128" y="80"/>
                  </a:lnTo>
                  <a:lnTo>
                    <a:pt x="104" y="80"/>
                  </a:lnTo>
                  <a:lnTo>
                    <a:pt x="96" y="72"/>
                  </a:lnTo>
                  <a:lnTo>
                    <a:pt x="80" y="72"/>
                  </a:lnTo>
                  <a:lnTo>
                    <a:pt x="72" y="64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32" y="56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0" y="32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6E2078A-D9B9-D7F8-842C-43D32F817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2544"/>
              <a:ext cx="505" cy="201"/>
            </a:xfrm>
            <a:custGeom>
              <a:avLst/>
              <a:gdLst>
                <a:gd name="T0" fmla="*/ 64 w 505"/>
                <a:gd name="T1" fmla="*/ 8 h 201"/>
                <a:gd name="T2" fmla="*/ 88 w 505"/>
                <a:gd name="T3" fmla="*/ 8 h 201"/>
                <a:gd name="T4" fmla="*/ 112 w 505"/>
                <a:gd name="T5" fmla="*/ 16 h 201"/>
                <a:gd name="T6" fmla="*/ 136 w 505"/>
                <a:gd name="T7" fmla="*/ 16 h 201"/>
                <a:gd name="T8" fmla="*/ 176 w 505"/>
                <a:gd name="T9" fmla="*/ 16 h 201"/>
                <a:gd name="T10" fmla="*/ 200 w 505"/>
                <a:gd name="T11" fmla="*/ 32 h 201"/>
                <a:gd name="T12" fmla="*/ 216 w 505"/>
                <a:gd name="T13" fmla="*/ 32 h 201"/>
                <a:gd name="T14" fmla="*/ 248 w 505"/>
                <a:gd name="T15" fmla="*/ 40 h 201"/>
                <a:gd name="T16" fmla="*/ 288 w 505"/>
                <a:gd name="T17" fmla="*/ 64 h 201"/>
                <a:gd name="T18" fmla="*/ 368 w 505"/>
                <a:gd name="T19" fmla="*/ 80 h 201"/>
                <a:gd name="T20" fmla="*/ 416 w 505"/>
                <a:gd name="T21" fmla="*/ 96 h 201"/>
                <a:gd name="T22" fmla="*/ 480 w 505"/>
                <a:gd name="T23" fmla="*/ 112 h 201"/>
                <a:gd name="T24" fmla="*/ 504 w 505"/>
                <a:gd name="T25" fmla="*/ 128 h 201"/>
                <a:gd name="T26" fmla="*/ 488 w 505"/>
                <a:gd name="T27" fmla="*/ 136 h 201"/>
                <a:gd name="T28" fmla="*/ 480 w 505"/>
                <a:gd name="T29" fmla="*/ 144 h 201"/>
                <a:gd name="T30" fmla="*/ 472 w 505"/>
                <a:gd name="T31" fmla="*/ 168 h 201"/>
                <a:gd name="T32" fmla="*/ 440 w 505"/>
                <a:gd name="T33" fmla="*/ 168 h 201"/>
                <a:gd name="T34" fmla="*/ 424 w 505"/>
                <a:gd name="T35" fmla="*/ 176 h 201"/>
                <a:gd name="T36" fmla="*/ 408 w 505"/>
                <a:gd name="T37" fmla="*/ 184 h 201"/>
                <a:gd name="T38" fmla="*/ 400 w 505"/>
                <a:gd name="T39" fmla="*/ 200 h 201"/>
                <a:gd name="T40" fmla="*/ 376 w 505"/>
                <a:gd name="T41" fmla="*/ 200 h 201"/>
                <a:gd name="T42" fmla="*/ 352 w 505"/>
                <a:gd name="T43" fmla="*/ 200 h 201"/>
                <a:gd name="T44" fmla="*/ 336 w 505"/>
                <a:gd name="T45" fmla="*/ 184 h 201"/>
                <a:gd name="T46" fmla="*/ 312 w 505"/>
                <a:gd name="T47" fmla="*/ 176 h 201"/>
                <a:gd name="T48" fmla="*/ 288 w 505"/>
                <a:gd name="T49" fmla="*/ 168 h 201"/>
                <a:gd name="T50" fmla="*/ 272 w 505"/>
                <a:gd name="T51" fmla="*/ 152 h 201"/>
                <a:gd name="T52" fmla="*/ 240 w 505"/>
                <a:gd name="T53" fmla="*/ 152 h 201"/>
                <a:gd name="T54" fmla="*/ 208 w 505"/>
                <a:gd name="T55" fmla="*/ 144 h 201"/>
                <a:gd name="T56" fmla="*/ 184 w 505"/>
                <a:gd name="T57" fmla="*/ 144 h 201"/>
                <a:gd name="T58" fmla="*/ 168 w 505"/>
                <a:gd name="T59" fmla="*/ 136 h 201"/>
                <a:gd name="T60" fmla="*/ 144 w 505"/>
                <a:gd name="T61" fmla="*/ 136 h 201"/>
                <a:gd name="T62" fmla="*/ 112 w 505"/>
                <a:gd name="T63" fmla="*/ 136 h 201"/>
                <a:gd name="T64" fmla="*/ 88 w 505"/>
                <a:gd name="T65" fmla="*/ 128 h 201"/>
                <a:gd name="T66" fmla="*/ 80 w 505"/>
                <a:gd name="T67" fmla="*/ 112 h 201"/>
                <a:gd name="T68" fmla="*/ 64 w 505"/>
                <a:gd name="T69" fmla="*/ 112 h 201"/>
                <a:gd name="T70" fmla="*/ 40 w 505"/>
                <a:gd name="T71" fmla="*/ 112 h 201"/>
                <a:gd name="T72" fmla="*/ 32 w 505"/>
                <a:gd name="T73" fmla="*/ 104 h 201"/>
                <a:gd name="T74" fmla="*/ 16 w 505"/>
                <a:gd name="T75" fmla="*/ 80 h 201"/>
                <a:gd name="T76" fmla="*/ 8 w 505"/>
                <a:gd name="T77" fmla="*/ 72 h 201"/>
                <a:gd name="T78" fmla="*/ 0 w 505"/>
                <a:gd name="T79" fmla="*/ 48 h 201"/>
                <a:gd name="T80" fmla="*/ 16 w 505"/>
                <a:gd name="T81" fmla="*/ 32 h 201"/>
                <a:gd name="T82" fmla="*/ 32 w 505"/>
                <a:gd name="T83" fmla="*/ 16 h 201"/>
                <a:gd name="T84" fmla="*/ 40 w 505"/>
                <a:gd name="T85" fmla="*/ 8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5"/>
                <a:gd name="T130" fmla="*/ 0 h 201"/>
                <a:gd name="T131" fmla="*/ 505 w 505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5" h="201">
                  <a:moveTo>
                    <a:pt x="48" y="0"/>
                  </a:moveTo>
                  <a:lnTo>
                    <a:pt x="64" y="8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76" y="16"/>
                  </a:lnTo>
                  <a:lnTo>
                    <a:pt x="184" y="32"/>
                  </a:lnTo>
                  <a:lnTo>
                    <a:pt x="200" y="32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32" y="32"/>
                  </a:lnTo>
                  <a:lnTo>
                    <a:pt x="248" y="40"/>
                  </a:lnTo>
                  <a:lnTo>
                    <a:pt x="272" y="48"/>
                  </a:lnTo>
                  <a:lnTo>
                    <a:pt x="288" y="64"/>
                  </a:lnTo>
                  <a:lnTo>
                    <a:pt x="344" y="72"/>
                  </a:lnTo>
                  <a:lnTo>
                    <a:pt x="368" y="80"/>
                  </a:lnTo>
                  <a:lnTo>
                    <a:pt x="400" y="96"/>
                  </a:lnTo>
                  <a:lnTo>
                    <a:pt x="416" y="96"/>
                  </a:lnTo>
                  <a:lnTo>
                    <a:pt x="448" y="104"/>
                  </a:lnTo>
                  <a:lnTo>
                    <a:pt x="480" y="112"/>
                  </a:lnTo>
                  <a:lnTo>
                    <a:pt x="488" y="112"/>
                  </a:lnTo>
                  <a:lnTo>
                    <a:pt x="504" y="128"/>
                  </a:lnTo>
                  <a:lnTo>
                    <a:pt x="488" y="128"/>
                  </a:lnTo>
                  <a:lnTo>
                    <a:pt x="488" y="136"/>
                  </a:lnTo>
                  <a:lnTo>
                    <a:pt x="488" y="144"/>
                  </a:lnTo>
                  <a:lnTo>
                    <a:pt x="480" y="144"/>
                  </a:lnTo>
                  <a:lnTo>
                    <a:pt x="472" y="152"/>
                  </a:lnTo>
                  <a:lnTo>
                    <a:pt x="472" y="168"/>
                  </a:lnTo>
                  <a:lnTo>
                    <a:pt x="448" y="168"/>
                  </a:lnTo>
                  <a:lnTo>
                    <a:pt x="440" y="168"/>
                  </a:lnTo>
                  <a:lnTo>
                    <a:pt x="440" y="176"/>
                  </a:lnTo>
                  <a:lnTo>
                    <a:pt x="424" y="176"/>
                  </a:lnTo>
                  <a:lnTo>
                    <a:pt x="416" y="184"/>
                  </a:lnTo>
                  <a:lnTo>
                    <a:pt x="408" y="184"/>
                  </a:lnTo>
                  <a:lnTo>
                    <a:pt x="408" y="200"/>
                  </a:lnTo>
                  <a:lnTo>
                    <a:pt x="400" y="200"/>
                  </a:lnTo>
                  <a:lnTo>
                    <a:pt x="384" y="200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52" y="200"/>
                  </a:lnTo>
                  <a:lnTo>
                    <a:pt x="344" y="184"/>
                  </a:lnTo>
                  <a:lnTo>
                    <a:pt x="336" y="184"/>
                  </a:lnTo>
                  <a:lnTo>
                    <a:pt x="320" y="184"/>
                  </a:lnTo>
                  <a:lnTo>
                    <a:pt x="312" y="176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80" y="168"/>
                  </a:lnTo>
                  <a:lnTo>
                    <a:pt x="272" y="152"/>
                  </a:lnTo>
                  <a:lnTo>
                    <a:pt x="256" y="152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208" y="144"/>
                  </a:lnTo>
                  <a:lnTo>
                    <a:pt x="200" y="144"/>
                  </a:lnTo>
                  <a:lnTo>
                    <a:pt x="184" y="144"/>
                  </a:lnTo>
                  <a:lnTo>
                    <a:pt x="176" y="136"/>
                  </a:lnTo>
                  <a:lnTo>
                    <a:pt x="168" y="136"/>
                  </a:lnTo>
                  <a:lnTo>
                    <a:pt x="152" y="136"/>
                  </a:lnTo>
                  <a:lnTo>
                    <a:pt x="144" y="136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12" y="128"/>
                  </a:lnTo>
                  <a:lnTo>
                    <a:pt x="88" y="128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32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45108102-ACC1-FDB1-70E5-B591DA22A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456"/>
              <a:ext cx="401" cy="225"/>
            </a:xfrm>
            <a:custGeom>
              <a:avLst/>
              <a:gdLst>
                <a:gd name="T0" fmla="*/ 400 w 401"/>
                <a:gd name="T1" fmla="*/ 88 h 225"/>
                <a:gd name="T2" fmla="*/ 384 w 401"/>
                <a:gd name="T3" fmla="*/ 120 h 225"/>
                <a:gd name="T4" fmla="*/ 368 w 401"/>
                <a:gd name="T5" fmla="*/ 152 h 225"/>
                <a:gd name="T6" fmla="*/ 360 w 401"/>
                <a:gd name="T7" fmla="*/ 168 h 225"/>
                <a:gd name="T8" fmla="*/ 344 w 401"/>
                <a:gd name="T9" fmla="*/ 192 h 225"/>
                <a:gd name="T10" fmla="*/ 336 w 401"/>
                <a:gd name="T11" fmla="*/ 200 h 225"/>
                <a:gd name="T12" fmla="*/ 304 w 401"/>
                <a:gd name="T13" fmla="*/ 224 h 225"/>
                <a:gd name="T14" fmla="*/ 280 w 401"/>
                <a:gd name="T15" fmla="*/ 224 h 225"/>
                <a:gd name="T16" fmla="*/ 248 w 401"/>
                <a:gd name="T17" fmla="*/ 216 h 225"/>
                <a:gd name="T18" fmla="*/ 216 w 401"/>
                <a:gd name="T19" fmla="*/ 192 h 225"/>
                <a:gd name="T20" fmla="*/ 200 w 401"/>
                <a:gd name="T21" fmla="*/ 192 h 225"/>
                <a:gd name="T22" fmla="*/ 168 w 401"/>
                <a:gd name="T23" fmla="*/ 192 h 225"/>
                <a:gd name="T24" fmla="*/ 112 w 401"/>
                <a:gd name="T25" fmla="*/ 184 h 225"/>
                <a:gd name="T26" fmla="*/ 96 w 401"/>
                <a:gd name="T27" fmla="*/ 184 h 225"/>
                <a:gd name="T28" fmla="*/ 72 w 401"/>
                <a:gd name="T29" fmla="*/ 184 h 225"/>
                <a:gd name="T30" fmla="*/ 48 w 401"/>
                <a:gd name="T31" fmla="*/ 184 h 225"/>
                <a:gd name="T32" fmla="*/ 32 w 401"/>
                <a:gd name="T33" fmla="*/ 184 h 225"/>
                <a:gd name="T34" fmla="*/ 8 w 401"/>
                <a:gd name="T35" fmla="*/ 160 h 225"/>
                <a:gd name="T36" fmla="*/ 0 w 401"/>
                <a:gd name="T37" fmla="*/ 136 h 225"/>
                <a:gd name="T38" fmla="*/ 0 w 401"/>
                <a:gd name="T39" fmla="*/ 120 h 225"/>
                <a:gd name="T40" fmla="*/ 0 w 401"/>
                <a:gd name="T41" fmla="*/ 96 h 225"/>
                <a:gd name="T42" fmla="*/ 0 w 401"/>
                <a:gd name="T43" fmla="*/ 72 h 225"/>
                <a:gd name="T44" fmla="*/ 8 w 401"/>
                <a:gd name="T45" fmla="*/ 56 h 225"/>
                <a:gd name="T46" fmla="*/ 8 w 401"/>
                <a:gd name="T47" fmla="*/ 32 h 225"/>
                <a:gd name="T48" fmla="*/ 32 w 401"/>
                <a:gd name="T49" fmla="*/ 24 h 225"/>
                <a:gd name="T50" fmla="*/ 40 w 401"/>
                <a:gd name="T51" fmla="*/ 0 h 225"/>
                <a:gd name="T52" fmla="*/ 64 w 401"/>
                <a:gd name="T53" fmla="*/ 0 h 225"/>
                <a:gd name="T54" fmla="*/ 80 w 401"/>
                <a:gd name="T55" fmla="*/ 0 h 225"/>
                <a:gd name="T56" fmla="*/ 96 w 401"/>
                <a:gd name="T57" fmla="*/ 16 h 225"/>
                <a:gd name="T58" fmla="*/ 112 w 401"/>
                <a:gd name="T59" fmla="*/ 24 h 225"/>
                <a:gd name="T60" fmla="*/ 160 w 401"/>
                <a:gd name="T61" fmla="*/ 32 h 225"/>
                <a:gd name="T62" fmla="*/ 200 w 401"/>
                <a:gd name="T63" fmla="*/ 32 h 225"/>
                <a:gd name="T64" fmla="*/ 216 w 401"/>
                <a:gd name="T65" fmla="*/ 32 h 225"/>
                <a:gd name="T66" fmla="*/ 248 w 401"/>
                <a:gd name="T67" fmla="*/ 32 h 225"/>
                <a:gd name="T68" fmla="*/ 272 w 401"/>
                <a:gd name="T69" fmla="*/ 48 h 225"/>
                <a:gd name="T70" fmla="*/ 296 w 401"/>
                <a:gd name="T71" fmla="*/ 48 h 225"/>
                <a:gd name="T72" fmla="*/ 312 w 401"/>
                <a:gd name="T73" fmla="*/ 48 h 225"/>
                <a:gd name="T74" fmla="*/ 344 w 401"/>
                <a:gd name="T75" fmla="*/ 56 h 225"/>
                <a:gd name="T76" fmla="*/ 368 w 401"/>
                <a:gd name="T77" fmla="*/ 56 h 225"/>
                <a:gd name="T78" fmla="*/ 384 w 401"/>
                <a:gd name="T79" fmla="*/ 56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1"/>
                <a:gd name="T121" fmla="*/ 0 h 225"/>
                <a:gd name="T122" fmla="*/ 401 w 401"/>
                <a:gd name="T123" fmla="*/ 225 h 2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1" h="225">
                  <a:moveTo>
                    <a:pt x="400" y="72"/>
                  </a:moveTo>
                  <a:lnTo>
                    <a:pt x="400" y="88"/>
                  </a:lnTo>
                  <a:lnTo>
                    <a:pt x="400" y="96"/>
                  </a:lnTo>
                  <a:lnTo>
                    <a:pt x="384" y="120"/>
                  </a:lnTo>
                  <a:lnTo>
                    <a:pt x="376" y="136"/>
                  </a:lnTo>
                  <a:lnTo>
                    <a:pt x="368" y="152"/>
                  </a:lnTo>
                  <a:lnTo>
                    <a:pt x="360" y="160"/>
                  </a:lnTo>
                  <a:lnTo>
                    <a:pt x="360" y="168"/>
                  </a:lnTo>
                  <a:lnTo>
                    <a:pt x="344" y="184"/>
                  </a:lnTo>
                  <a:lnTo>
                    <a:pt x="344" y="192"/>
                  </a:lnTo>
                  <a:lnTo>
                    <a:pt x="344" y="200"/>
                  </a:lnTo>
                  <a:lnTo>
                    <a:pt x="336" y="200"/>
                  </a:lnTo>
                  <a:lnTo>
                    <a:pt x="328" y="216"/>
                  </a:lnTo>
                  <a:lnTo>
                    <a:pt x="304" y="224"/>
                  </a:lnTo>
                  <a:lnTo>
                    <a:pt x="296" y="224"/>
                  </a:lnTo>
                  <a:lnTo>
                    <a:pt x="280" y="224"/>
                  </a:lnTo>
                  <a:lnTo>
                    <a:pt x="272" y="216"/>
                  </a:lnTo>
                  <a:lnTo>
                    <a:pt x="248" y="216"/>
                  </a:lnTo>
                  <a:lnTo>
                    <a:pt x="240" y="200"/>
                  </a:lnTo>
                  <a:lnTo>
                    <a:pt x="216" y="192"/>
                  </a:lnTo>
                  <a:lnTo>
                    <a:pt x="208" y="192"/>
                  </a:lnTo>
                  <a:lnTo>
                    <a:pt x="200" y="192"/>
                  </a:lnTo>
                  <a:lnTo>
                    <a:pt x="192" y="192"/>
                  </a:lnTo>
                  <a:lnTo>
                    <a:pt x="168" y="192"/>
                  </a:lnTo>
                  <a:lnTo>
                    <a:pt x="136" y="192"/>
                  </a:lnTo>
                  <a:lnTo>
                    <a:pt x="112" y="184"/>
                  </a:lnTo>
                  <a:lnTo>
                    <a:pt x="104" y="184"/>
                  </a:lnTo>
                  <a:lnTo>
                    <a:pt x="96" y="184"/>
                  </a:lnTo>
                  <a:lnTo>
                    <a:pt x="80" y="184"/>
                  </a:lnTo>
                  <a:lnTo>
                    <a:pt x="72" y="184"/>
                  </a:lnTo>
                  <a:lnTo>
                    <a:pt x="64" y="184"/>
                  </a:lnTo>
                  <a:lnTo>
                    <a:pt x="48" y="184"/>
                  </a:lnTo>
                  <a:lnTo>
                    <a:pt x="40" y="184"/>
                  </a:lnTo>
                  <a:lnTo>
                    <a:pt x="32" y="184"/>
                  </a:lnTo>
                  <a:lnTo>
                    <a:pt x="24" y="168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0" y="120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12" y="24"/>
                  </a:lnTo>
                  <a:lnTo>
                    <a:pt x="136" y="24"/>
                  </a:lnTo>
                  <a:lnTo>
                    <a:pt x="160" y="32"/>
                  </a:lnTo>
                  <a:lnTo>
                    <a:pt x="192" y="32"/>
                  </a:lnTo>
                  <a:lnTo>
                    <a:pt x="200" y="32"/>
                  </a:lnTo>
                  <a:lnTo>
                    <a:pt x="208" y="32"/>
                  </a:lnTo>
                  <a:lnTo>
                    <a:pt x="216" y="32"/>
                  </a:lnTo>
                  <a:lnTo>
                    <a:pt x="240" y="32"/>
                  </a:lnTo>
                  <a:lnTo>
                    <a:pt x="248" y="32"/>
                  </a:lnTo>
                  <a:lnTo>
                    <a:pt x="264" y="32"/>
                  </a:lnTo>
                  <a:lnTo>
                    <a:pt x="272" y="48"/>
                  </a:lnTo>
                  <a:lnTo>
                    <a:pt x="280" y="48"/>
                  </a:lnTo>
                  <a:lnTo>
                    <a:pt x="296" y="48"/>
                  </a:lnTo>
                  <a:lnTo>
                    <a:pt x="304" y="48"/>
                  </a:lnTo>
                  <a:lnTo>
                    <a:pt x="312" y="48"/>
                  </a:lnTo>
                  <a:lnTo>
                    <a:pt x="336" y="56"/>
                  </a:lnTo>
                  <a:lnTo>
                    <a:pt x="344" y="56"/>
                  </a:lnTo>
                  <a:lnTo>
                    <a:pt x="360" y="56"/>
                  </a:lnTo>
                  <a:lnTo>
                    <a:pt x="368" y="56"/>
                  </a:lnTo>
                  <a:lnTo>
                    <a:pt x="376" y="56"/>
                  </a:lnTo>
                  <a:lnTo>
                    <a:pt x="384" y="56"/>
                  </a:lnTo>
                  <a:lnTo>
                    <a:pt x="384" y="64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82AEE99-806B-CC4C-A8E2-85AA30C4A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384"/>
              <a:ext cx="433" cy="225"/>
            </a:xfrm>
            <a:custGeom>
              <a:avLst/>
              <a:gdLst>
                <a:gd name="T0" fmla="*/ 432 w 433"/>
                <a:gd name="T1" fmla="*/ 72 h 225"/>
                <a:gd name="T2" fmla="*/ 432 w 433"/>
                <a:gd name="T3" fmla="*/ 96 h 225"/>
                <a:gd name="T4" fmla="*/ 408 w 433"/>
                <a:gd name="T5" fmla="*/ 120 h 225"/>
                <a:gd name="T6" fmla="*/ 400 w 433"/>
                <a:gd name="T7" fmla="*/ 136 h 225"/>
                <a:gd name="T8" fmla="*/ 392 w 433"/>
                <a:gd name="T9" fmla="*/ 160 h 225"/>
                <a:gd name="T10" fmla="*/ 376 w 433"/>
                <a:gd name="T11" fmla="*/ 192 h 225"/>
                <a:gd name="T12" fmla="*/ 368 w 433"/>
                <a:gd name="T13" fmla="*/ 200 h 225"/>
                <a:gd name="T14" fmla="*/ 360 w 433"/>
                <a:gd name="T15" fmla="*/ 208 h 225"/>
                <a:gd name="T16" fmla="*/ 336 w 433"/>
                <a:gd name="T17" fmla="*/ 224 h 225"/>
                <a:gd name="T18" fmla="*/ 320 w 433"/>
                <a:gd name="T19" fmla="*/ 224 h 225"/>
                <a:gd name="T20" fmla="*/ 296 w 433"/>
                <a:gd name="T21" fmla="*/ 208 h 225"/>
                <a:gd name="T22" fmla="*/ 264 w 433"/>
                <a:gd name="T23" fmla="*/ 208 h 225"/>
                <a:gd name="T24" fmla="*/ 240 w 433"/>
                <a:gd name="T25" fmla="*/ 200 h 225"/>
                <a:gd name="T26" fmla="*/ 224 w 433"/>
                <a:gd name="T27" fmla="*/ 200 h 225"/>
                <a:gd name="T28" fmla="*/ 200 w 433"/>
                <a:gd name="T29" fmla="*/ 192 h 225"/>
                <a:gd name="T30" fmla="*/ 176 w 433"/>
                <a:gd name="T31" fmla="*/ 192 h 225"/>
                <a:gd name="T32" fmla="*/ 160 w 433"/>
                <a:gd name="T33" fmla="*/ 192 h 225"/>
                <a:gd name="T34" fmla="*/ 136 w 433"/>
                <a:gd name="T35" fmla="*/ 192 h 225"/>
                <a:gd name="T36" fmla="*/ 104 w 433"/>
                <a:gd name="T37" fmla="*/ 192 h 225"/>
                <a:gd name="T38" fmla="*/ 88 w 433"/>
                <a:gd name="T39" fmla="*/ 192 h 225"/>
                <a:gd name="T40" fmla="*/ 64 w 433"/>
                <a:gd name="T41" fmla="*/ 192 h 225"/>
                <a:gd name="T42" fmla="*/ 56 w 433"/>
                <a:gd name="T43" fmla="*/ 200 h 225"/>
                <a:gd name="T44" fmla="*/ 32 w 433"/>
                <a:gd name="T45" fmla="*/ 200 h 225"/>
                <a:gd name="T46" fmla="*/ 8 w 433"/>
                <a:gd name="T47" fmla="*/ 208 h 225"/>
                <a:gd name="T48" fmla="*/ 8 w 433"/>
                <a:gd name="T49" fmla="*/ 192 h 225"/>
                <a:gd name="T50" fmla="*/ 0 w 433"/>
                <a:gd name="T51" fmla="*/ 176 h 225"/>
                <a:gd name="T52" fmla="*/ 0 w 433"/>
                <a:gd name="T53" fmla="*/ 160 h 225"/>
                <a:gd name="T54" fmla="*/ 0 w 433"/>
                <a:gd name="T55" fmla="*/ 136 h 225"/>
                <a:gd name="T56" fmla="*/ 24 w 433"/>
                <a:gd name="T57" fmla="*/ 120 h 225"/>
                <a:gd name="T58" fmla="*/ 32 w 433"/>
                <a:gd name="T59" fmla="*/ 96 h 225"/>
                <a:gd name="T60" fmla="*/ 40 w 433"/>
                <a:gd name="T61" fmla="*/ 64 h 225"/>
                <a:gd name="T62" fmla="*/ 56 w 433"/>
                <a:gd name="T63" fmla="*/ 40 h 225"/>
                <a:gd name="T64" fmla="*/ 64 w 433"/>
                <a:gd name="T65" fmla="*/ 24 h 225"/>
                <a:gd name="T66" fmla="*/ 64 w 433"/>
                <a:gd name="T67" fmla="*/ 0 h 225"/>
                <a:gd name="T68" fmla="*/ 88 w 433"/>
                <a:gd name="T69" fmla="*/ 0 h 225"/>
                <a:gd name="T70" fmla="*/ 104 w 433"/>
                <a:gd name="T71" fmla="*/ 0 h 225"/>
                <a:gd name="T72" fmla="*/ 128 w 433"/>
                <a:gd name="T73" fmla="*/ 8 h 225"/>
                <a:gd name="T74" fmla="*/ 160 w 433"/>
                <a:gd name="T75" fmla="*/ 24 h 225"/>
                <a:gd name="T76" fmla="*/ 192 w 433"/>
                <a:gd name="T77" fmla="*/ 32 h 225"/>
                <a:gd name="T78" fmla="*/ 208 w 433"/>
                <a:gd name="T79" fmla="*/ 32 h 225"/>
                <a:gd name="T80" fmla="*/ 232 w 433"/>
                <a:gd name="T81" fmla="*/ 32 h 225"/>
                <a:gd name="T82" fmla="*/ 264 w 433"/>
                <a:gd name="T83" fmla="*/ 32 h 225"/>
                <a:gd name="T84" fmla="*/ 296 w 433"/>
                <a:gd name="T85" fmla="*/ 32 h 225"/>
                <a:gd name="T86" fmla="*/ 320 w 433"/>
                <a:gd name="T87" fmla="*/ 32 h 225"/>
                <a:gd name="T88" fmla="*/ 336 w 433"/>
                <a:gd name="T89" fmla="*/ 24 h 225"/>
                <a:gd name="T90" fmla="*/ 360 w 433"/>
                <a:gd name="T91" fmla="*/ 24 h 225"/>
                <a:gd name="T92" fmla="*/ 392 w 433"/>
                <a:gd name="T93" fmla="*/ 24 h 225"/>
                <a:gd name="T94" fmla="*/ 408 w 433"/>
                <a:gd name="T95" fmla="*/ 32 h 2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3"/>
                <a:gd name="T145" fmla="*/ 0 h 225"/>
                <a:gd name="T146" fmla="*/ 433 w 433"/>
                <a:gd name="T147" fmla="*/ 225 h 2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3" h="225">
                  <a:moveTo>
                    <a:pt x="408" y="40"/>
                  </a:moveTo>
                  <a:lnTo>
                    <a:pt x="432" y="72"/>
                  </a:lnTo>
                  <a:lnTo>
                    <a:pt x="432" y="88"/>
                  </a:lnTo>
                  <a:lnTo>
                    <a:pt x="432" y="96"/>
                  </a:lnTo>
                  <a:lnTo>
                    <a:pt x="424" y="104"/>
                  </a:lnTo>
                  <a:lnTo>
                    <a:pt x="408" y="120"/>
                  </a:lnTo>
                  <a:lnTo>
                    <a:pt x="400" y="128"/>
                  </a:lnTo>
                  <a:lnTo>
                    <a:pt x="400" y="136"/>
                  </a:lnTo>
                  <a:lnTo>
                    <a:pt x="392" y="144"/>
                  </a:lnTo>
                  <a:lnTo>
                    <a:pt x="392" y="160"/>
                  </a:lnTo>
                  <a:lnTo>
                    <a:pt x="376" y="176"/>
                  </a:lnTo>
                  <a:lnTo>
                    <a:pt x="376" y="192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68" y="208"/>
                  </a:lnTo>
                  <a:lnTo>
                    <a:pt x="360" y="208"/>
                  </a:lnTo>
                  <a:lnTo>
                    <a:pt x="344" y="224"/>
                  </a:lnTo>
                  <a:lnTo>
                    <a:pt x="336" y="224"/>
                  </a:lnTo>
                  <a:lnTo>
                    <a:pt x="328" y="224"/>
                  </a:lnTo>
                  <a:lnTo>
                    <a:pt x="320" y="224"/>
                  </a:lnTo>
                  <a:lnTo>
                    <a:pt x="304" y="208"/>
                  </a:lnTo>
                  <a:lnTo>
                    <a:pt x="296" y="208"/>
                  </a:lnTo>
                  <a:lnTo>
                    <a:pt x="288" y="208"/>
                  </a:lnTo>
                  <a:lnTo>
                    <a:pt x="264" y="208"/>
                  </a:lnTo>
                  <a:lnTo>
                    <a:pt x="256" y="200"/>
                  </a:lnTo>
                  <a:lnTo>
                    <a:pt x="240" y="200"/>
                  </a:lnTo>
                  <a:lnTo>
                    <a:pt x="232" y="200"/>
                  </a:lnTo>
                  <a:lnTo>
                    <a:pt x="224" y="200"/>
                  </a:lnTo>
                  <a:lnTo>
                    <a:pt x="208" y="192"/>
                  </a:lnTo>
                  <a:lnTo>
                    <a:pt x="200" y="192"/>
                  </a:lnTo>
                  <a:lnTo>
                    <a:pt x="192" y="192"/>
                  </a:lnTo>
                  <a:lnTo>
                    <a:pt x="176" y="192"/>
                  </a:lnTo>
                  <a:lnTo>
                    <a:pt x="168" y="192"/>
                  </a:lnTo>
                  <a:lnTo>
                    <a:pt x="160" y="192"/>
                  </a:lnTo>
                  <a:lnTo>
                    <a:pt x="152" y="192"/>
                  </a:lnTo>
                  <a:lnTo>
                    <a:pt x="136" y="192"/>
                  </a:lnTo>
                  <a:lnTo>
                    <a:pt x="120" y="192"/>
                  </a:lnTo>
                  <a:lnTo>
                    <a:pt x="104" y="192"/>
                  </a:lnTo>
                  <a:lnTo>
                    <a:pt x="96" y="192"/>
                  </a:lnTo>
                  <a:lnTo>
                    <a:pt x="88" y="192"/>
                  </a:lnTo>
                  <a:lnTo>
                    <a:pt x="72" y="192"/>
                  </a:lnTo>
                  <a:lnTo>
                    <a:pt x="64" y="192"/>
                  </a:lnTo>
                  <a:lnTo>
                    <a:pt x="56" y="192"/>
                  </a:lnTo>
                  <a:lnTo>
                    <a:pt x="56" y="200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8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0" y="168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8" y="128"/>
                  </a:lnTo>
                  <a:lnTo>
                    <a:pt x="24" y="120"/>
                  </a:lnTo>
                  <a:lnTo>
                    <a:pt x="24" y="104"/>
                  </a:lnTo>
                  <a:lnTo>
                    <a:pt x="32" y="96"/>
                  </a:lnTo>
                  <a:lnTo>
                    <a:pt x="32" y="88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64" y="24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60" y="24"/>
                  </a:lnTo>
                  <a:lnTo>
                    <a:pt x="168" y="32"/>
                  </a:lnTo>
                  <a:lnTo>
                    <a:pt x="192" y="32"/>
                  </a:lnTo>
                  <a:lnTo>
                    <a:pt x="200" y="32"/>
                  </a:lnTo>
                  <a:lnTo>
                    <a:pt x="208" y="32"/>
                  </a:lnTo>
                  <a:lnTo>
                    <a:pt x="224" y="32"/>
                  </a:lnTo>
                  <a:lnTo>
                    <a:pt x="232" y="32"/>
                  </a:lnTo>
                  <a:lnTo>
                    <a:pt x="256" y="32"/>
                  </a:lnTo>
                  <a:lnTo>
                    <a:pt x="264" y="32"/>
                  </a:lnTo>
                  <a:lnTo>
                    <a:pt x="272" y="32"/>
                  </a:lnTo>
                  <a:lnTo>
                    <a:pt x="296" y="32"/>
                  </a:lnTo>
                  <a:lnTo>
                    <a:pt x="304" y="32"/>
                  </a:lnTo>
                  <a:lnTo>
                    <a:pt x="320" y="32"/>
                  </a:lnTo>
                  <a:lnTo>
                    <a:pt x="328" y="24"/>
                  </a:lnTo>
                  <a:lnTo>
                    <a:pt x="336" y="24"/>
                  </a:lnTo>
                  <a:lnTo>
                    <a:pt x="344" y="24"/>
                  </a:lnTo>
                  <a:lnTo>
                    <a:pt x="360" y="24"/>
                  </a:lnTo>
                  <a:lnTo>
                    <a:pt x="368" y="24"/>
                  </a:lnTo>
                  <a:lnTo>
                    <a:pt x="392" y="24"/>
                  </a:lnTo>
                  <a:lnTo>
                    <a:pt x="400" y="24"/>
                  </a:lnTo>
                  <a:lnTo>
                    <a:pt x="408" y="32"/>
                  </a:lnTo>
                  <a:lnTo>
                    <a:pt x="400" y="32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A848D30-3558-C428-7379-48FD2CFC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352"/>
              <a:ext cx="569" cy="265"/>
            </a:xfrm>
            <a:custGeom>
              <a:avLst/>
              <a:gdLst>
                <a:gd name="T0" fmla="*/ 488 w 569"/>
                <a:gd name="T1" fmla="*/ 24 h 265"/>
                <a:gd name="T2" fmla="*/ 512 w 569"/>
                <a:gd name="T3" fmla="*/ 24 h 265"/>
                <a:gd name="T4" fmla="*/ 536 w 569"/>
                <a:gd name="T5" fmla="*/ 24 h 265"/>
                <a:gd name="T6" fmla="*/ 552 w 569"/>
                <a:gd name="T7" fmla="*/ 40 h 265"/>
                <a:gd name="T8" fmla="*/ 568 w 569"/>
                <a:gd name="T9" fmla="*/ 64 h 265"/>
                <a:gd name="T10" fmla="*/ 568 w 569"/>
                <a:gd name="T11" fmla="*/ 88 h 265"/>
                <a:gd name="T12" fmla="*/ 544 w 569"/>
                <a:gd name="T13" fmla="*/ 104 h 265"/>
                <a:gd name="T14" fmla="*/ 520 w 569"/>
                <a:gd name="T15" fmla="*/ 136 h 265"/>
                <a:gd name="T16" fmla="*/ 512 w 569"/>
                <a:gd name="T17" fmla="*/ 168 h 265"/>
                <a:gd name="T18" fmla="*/ 512 w 569"/>
                <a:gd name="T19" fmla="*/ 192 h 265"/>
                <a:gd name="T20" fmla="*/ 512 w 569"/>
                <a:gd name="T21" fmla="*/ 208 h 265"/>
                <a:gd name="T22" fmla="*/ 504 w 569"/>
                <a:gd name="T23" fmla="*/ 224 h 265"/>
                <a:gd name="T24" fmla="*/ 488 w 569"/>
                <a:gd name="T25" fmla="*/ 232 h 265"/>
                <a:gd name="T26" fmla="*/ 480 w 569"/>
                <a:gd name="T27" fmla="*/ 240 h 265"/>
                <a:gd name="T28" fmla="*/ 456 w 569"/>
                <a:gd name="T29" fmla="*/ 256 h 265"/>
                <a:gd name="T30" fmla="*/ 440 w 569"/>
                <a:gd name="T31" fmla="*/ 264 h 265"/>
                <a:gd name="T32" fmla="*/ 408 w 569"/>
                <a:gd name="T33" fmla="*/ 264 h 265"/>
                <a:gd name="T34" fmla="*/ 376 w 569"/>
                <a:gd name="T35" fmla="*/ 256 h 265"/>
                <a:gd name="T36" fmla="*/ 344 w 569"/>
                <a:gd name="T37" fmla="*/ 240 h 265"/>
                <a:gd name="T38" fmla="*/ 312 w 569"/>
                <a:gd name="T39" fmla="*/ 232 h 265"/>
                <a:gd name="T40" fmla="*/ 280 w 569"/>
                <a:gd name="T41" fmla="*/ 224 h 265"/>
                <a:gd name="T42" fmla="*/ 248 w 569"/>
                <a:gd name="T43" fmla="*/ 208 h 265"/>
                <a:gd name="T44" fmla="*/ 232 w 569"/>
                <a:gd name="T45" fmla="*/ 208 h 265"/>
                <a:gd name="T46" fmla="*/ 200 w 569"/>
                <a:gd name="T47" fmla="*/ 208 h 265"/>
                <a:gd name="T48" fmla="*/ 168 w 569"/>
                <a:gd name="T49" fmla="*/ 208 h 265"/>
                <a:gd name="T50" fmla="*/ 136 w 569"/>
                <a:gd name="T51" fmla="*/ 208 h 265"/>
                <a:gd name="T52" fmla="*/ 104 w 569"/>
                <a:gd name="T53" fmla="*/ 224 h 265"/>
                <a:gd name="T54" fmla="*/ 80 w 569"/>
                <a:gd name="T55" fmla="*/ 232 h 265"/>
                <a:gd name="T56" fmla="*/ 64 w 569"/>
                <a:gd name="T57" fmla="*/ 232 h 265"/>
                <a:gd name="T58" fmla="*/ 40 w 569"/>
                <a:gd name="T59" fmla="*/ 232 h 265"/>
                <a:gd name="T60" fmla="*/ 32 w 569"/>
                <a:gd name="T61" fmla="*/ 224 h 265"/>
                <a:gd name="T62" fmla="*/ 8 w 569"/>
                <a:gd name="T63" fmla="*/ 208 h 265"/>
                <a:gd name="T64" fmla="*/ 0 w 569"/>
                <a:gd name="T65" fmla="*/ 200 h 265"/>
                <a:gd name="T66" fmla="*/ 0 w 569"/>
                <a:gd name="T67" fmla="*/ 176 h 265"/>
                <a:gd name="T68" fmla="*/ 0 w 569"/>
                <a:gd name="T69" fmla="*/ 152 h 265"/>
                <a:gd name="T70" fmla="*/ 0 w 569"/>
                <a:gd name="T71" fmla="*/ 128 h 265"/>
                <a:gd name="T72" fmla="*/ 32 w 569"/>
                <a:gd name="T73" fmla="*/ 104 h 265"/>
                <a:gd name="T74" fmla="*/ 40 w 569"/>
                <a:gd name="T75" fmla="*/ 64 h 265"/>
                <a:gd name="T76" fmla="*/ 48 w 569"/>
                <a:gd name="T77" fmla="*/ 40 h 265"/>
                <a:gd name="T78" fmla="*/ 64 w 569"/>
                <a:gd name="T79" fmla="*/ 32 h 265"/>
                <a:gd name="T80" fmla="*/ 80 w 569"/>
                <a:gd name="T81" fmla="*/ 8 h 265"/>
                <a:gd name="T82" fmla="*/ 104 w 569"/>
                <a:gd name="T83" fmla="*/ 0 h 265"/>
                <a:gd name="T84" fmla="*/ 120 w 569"/>
                <a:gd name="T85" fmla="*/ 0 h 265"/>
                <a:gd name="T86" fmla="*/ 144 w 569"/>
                <a:gd name="T87" fmla="*/ 0 h 265"/>
                <a:gd name="T88" fmla="*/ 168 w 569"/>
                <a:gd name="T89" fmla="*/ 0 h 265"/>
                <a:gd name="T90" fmla="*/ 200 w 569"/>
                <a:gd name="T91" fmla="*/ 0 h 265"/>
                <a:gd name="T92" fmla="*/ 232 w 569"/>
                <a:gd name="T93" fmla="*/ 0 h 265"/>
                <a:gd name="T94" fmla="*/ 248 w 569"/>
                <a:gd name="T95" fmla="*/ 8 h 265"/>
                <a:gd name="T96" fmla="*/ 280 w 569"/>
                <a:gd name="T97" fmla="*/ 8 h 265"/>
                <a:gd name="T98" fmla="*/ 304 w 569"/>
                <a:gd name="T99" fmla="*/ 8 h 265"/>
                <a:gd name="T100" fmla="*/ 320 w 569"/>
                <a:gd name="T101" fmla="*/ 8 h 265"/>
                <a:gd name="T102" fmla="*/ 352 w 569"/>
                <a:gd name="T103" fmla="*/ 24 h 265"/>
                <a:gd name="T104" fmla="*/ 376 w 569"/>
                <a:gd name="T105" fmla="*/ 24 h 265"/>
                <a:gd name="T106" fmla="*/ 400 w 569"/>
                <a:gd name="T107" fmla="*/ 24 h 265"/>
                <a:gd name="T108" fmla="*/ 416 w 569"/>
                <a:gd name="T109" fmla="*/ 24 h 265"/>
                <a:gd name="T110" fmla="*/ 440 w 569"/>
                <a:gd name="T111" fmla="*/ 8 h 265"/>
                <a:gd name="T112" fmla="*/ 456 w 569"/>
                <a:gd name="T113" fmla="*/ 8 h 2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265"/>
                <a:gd name="T173" fmla="*/ 569 w 569"/>
                <a:gd name="T174" fmla="*/ 265 h 2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265">
                  <a:moveTo>
                    <a:pt x="472" y="24"/>
                  </a:moveTo>
                  <a:lnTo>
                    <a:pt x="488" y="24"/>
                  </a:lnTo>
                  <a:lnTo>
                    <a:pt x="504" y="24"/>
                  </a:lnTo>
                  <a:lnTo>
                    <a:pt x="512" y="24"/>
                  </a:lnTo>
                  <a:lnTo>
                    <a:pt x="520" y="24"/>
                  </a:lnTo>
                  <a:lnTo>
                    <a:pt x="536" y="24"/>
                  </a:lnTo>
                  <a:lnTo>
                    <a:pt x="544" y="32"/>
                  </a:lnTo>
                  <a:lnTo>
                    <a:pt x="552" y="40"/>
                  </a:lnTo>
                  <a:lnTo>
                    <a:pt x="568" y="56"/>
                  </a:lnTo>
                  <a:lnTo>
                    <a:pt x="568" y="64"/>
                  </a:lnTo>
                  <a:lnTo>
                    <a:pt x="568" y="72"/>
                  </a:lnTo>
                  <a:lnTo>
                    <a:pt x="568" y="88"/>
                  </a:lnTo>
                  <a:lnTo>
                    <a:pt x="552" y="96"/>
                  </a:lnTo>
                  <a:lnTo>
                    <a:pt x="544" y="104"/>
                  </a:lnTo>
                  <a:lnTo>
                    <a:pt x="536" y="120"/>
                  </a:lnTo>
                  <a:lnTo>
                    <a:pt x="520" y="136"/>
                  </a:lnTo>
                  <a:lnTo>
                    <a:pt x="520" y="152"/>
                  </a:lnTo>
                  <a:lnTo>
                    <a:pt x="512" y="168"/>
                  </a:lnTo>
                  <a:lnTo>
                    <a:pt x="512" y="176"/>
                  </a:lnTo>
                  <a:lnTo>
                    <a:pt x="512" y="192"/>
                  </a:lnTo>
                  <a:lnTo>
                    <a:pt x="512" y="200"/>
                  </a:lnTo>
                  <a:lnTo>
                    <a:pt x="512" y="208"/>
                  </a:lnTo>
                  <a:lnTo>
                    <a:pt x="504" y="208"/>
                  </a:lnTo>
                  <a:lnTo>
                    <a:pt x="504" y="224"/>
                  </a:lnTo>
                  <a:lnTo>
                    <a:pt x="504" y="232"/>
                  </a:lnTo>
                  <a:lnTo>
                    <a:pt x="488" y="232"/>
                  </a:lnTo>
                  <a:lnTo>
                    <a:pt x="488" y="240"/>
                  </a:lnTo>
                  <a:lnTo>
                    <a:pt x="480" y="240"/>
                  </a:lnTo>
                  <a:lnTo>
                    <a:pt x="472" y="256"/>
                  </a:lnTo>
                  <a:lnTo>
                    <a:pt x="456" y="256"/>
                  </a:lnTo>
                  <a:lnTo>
                    <a:pt x="448" y="256"/>
                  </a:lnTo>
                  <a:lnTo>
                    <a:pt x="440" y="264"/>
                  </a:lnTo>
                  <a:lnTo>
                    <a:pt x="424" y="264"/>
                  </a:lnTo>
                  <a:lnTo>
                    <a:pt x="408" y="264"/>
                  </a:lnTo>
                  <a:lnTo>
                    <a:pt x="384" y="264"/>
                  </a:lnTo>
                  <a:lnTo>
                    <a:pt x="376" y="256"/>
                  </a:lnTo>
                  <a:lnTo>
                    <a:pt x="352" y="256"/>
                  </a:lnTo>
                  <a:lnTo>
                    <a:pt x="344" y="240"/>
                  </a:lnTo>
                  <a:lnTo>
                    <a:pt x="336" y="240"/>
                  </a:lnTo>
                  <a:lnTo>
                    <a:pt x="312" y="232"/>
                  </a:lnTo>
                  <a:lnTo>
                    <a:pt x="304" y="232"/>
                  </a:lnTo>
                  <a:lnTo>
                    <a:pt x="280" y="224"/>
                  </a:lnTo>
                  <a:lnTo>
                    <a:pt x="272" y="224"/>
                  </a:lnTo>
                  <a:lnTo>
                    <a:pt x="248" y="208"/>
                  </a:lnTo>
                  <a:lnTo>
                    <a:pt x="240" y="208"/>
                  </a:lnTo>
                  <a:lnTo>
                    <a:pt x="232" y="208"/>
                  </a:lnTo>
                  <a:lnTo>
                    <a:pt x="216" y="208"/>
                  </a:lnTo>
                  <a:lnTo>
                    <a:pt x="200" y="208"/>
                  </a:lnTo>
                  <a:lnTo>
                    <a:pt x="184" y="208"/>
                  </a:lnTo>
                  <a:lnTo>
                    <a:pt x="168" y="208"/>
                  </a:lnTo>
                  <a:lnTo>
                    <a:pt x="152" y="208"/>
                  </a:lnTo>
                  <a:lnTo>
                    <a:pt x="136" y="208"/>
                  </a:lnTo>
                  <a:lnTo>
                    <a:pt x="120" y="224"/>
                  </a:lnTo>
                  <a:lnTo>
                    <a:pt x="104" y="224"/>
                  </a:lnTo>
                  <a:lnTo>
                    <a:pt x="88" y="232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64" y="232"/>
                  </a:lnTo>
                  <a:lnTo>
                    <a:pt x="48" y="232"/>
                  </a:lnTo>
                  <a:lnTo>
                    <a:pt x="40" y="232"/>
                  </a:lnTo>
                  <a:lnTo>
                    <a:pt x="32" y="232"/>
                  </a:lnTo>
                  <a:lnTo>
                    <a:pt x="32" y="224"/>
                  </a:lnTo>
                  <a:lnTo>
                    <a:pt x="16" y="224"/>
                  </a:lnTo>
                  <a:lnTo>
                    <a:pt x="8" y="208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0" y="168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8" y="120"/>
                  </a:lnTo>
                  <a:lnTo>
                    <a:pt x="32" y="104"/>
                  </a:lnTo>
                  <a:lnTo>
                    <a:pt x="32" y="88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4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32" y="0"/>
                  </a:lnTo>
                  <a:lnTo>
                    <a:pt x="240" y="0"/>
                  </a:lnTo>
                  <a:lnTo>
                    <a:pt x="248" y="8"/>
                  </a:lnTo>
                  <a:lnTo>
                    <a:pt x="272" y="8"/>
                  </a:lnTo>
                  <a:lnTo>
                    <a:pt x="280" y="8"/>
                  </a:lnTo>
                  <a:lnTo>
                    <a:pt x="288" y="8"/>
                  </a:lnTo>
                  <a:lnTo>
                    <a:pt x="304" y="8"/>
                  </a:lnTo>
                  <a:lnTo>
                    <a:pt x="312" y="8"/>
                  </a:lnTo>
                  <a:lnTo>
                    <a:pt x="320" y="8"/>
                  </a:lnTo>
                  <a:lnTo>
                    <a:pt x="344" y="24"/>
                  </a:lnTo>
                  <a:lnTo>
                    <a:pt x="352" y="24"/>
                  </a:lnTo>
                  <a:lnTo>
                    <a:pt x="368" y="24"/>
                  </a:lnTo>
                  <a:lnTo>
                    <a:pt x="376" y="24"/>
                  </a:lnTo>
                  <a:lnTo>
                    <a:pt x="384" y="24"/>
                  </a:lnTo>
                  <a:lnTo>
                    <a:pt x="400" y="24"/>
                  </a:lnTo>
                  <a:lnTo>
                    <a:pt x="408" y="24"/>
                  </a:lnTo>
                  <a:lnTo>
                    <a:pt x="416" y="24"/>
                  </a:lnTo>
                  <a:lnTo>
                    <a:pt x="424" y="8"/>
                  </a:lnTo>
                  <a:lnTo>
                    <a:pt x="440" y="8"/>
                  </a:lnTo>
                  <a:lnTo>
                    <a:pt x="448" y="8"/>
                  </a:lnTo>
                  <a:lnTo>
                    <a:pt x="456" y="8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1E16D962-5CE3-82DF-66C4-8C16A3083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2360"/>
              <a:ext cx="2329" cy="401"/>
            </a:xfrm>
            <a:custGeom>
              <a:avLst/>
              <a:gdLst>
                <a:gd name="T0" fmla="*/ 2304 w 2329"/>
                <a:gd name="T1" fmla="*/ 24 h 401"/>
                <a:gd name="T2" fmla="*/ 2328 w 2329"/>
                <a:gd name="T3" fmla="*/ 80 h 401"/>
                <a:gd name="T4" fmla="*/ 2296 w 2329"/>
                <a:gd name="T5" fmla="*/ 128 h 401"/>
                <a:gd name="T6" fmla="*/ 2280 w 2329"/>
                <a:gd name="T7" fmla="*/ 168 h 401"/>
                <a:gd name="T8" fmla="*/ 2248 w 2329"/>
                <a:gd name="T9" fmla="*/ 224 h 401"/>
                <a:gd name="T10" fmla="*/ 2200 w 2329"/>
                <a:gd name="T11" fmla="*/ 224 h 401"/>
                <a:gd name="T12" fmla="*/ 2160 w 2329"/>
                <a:gd name="T13" fmla="*/ 200 h 401"/>
                <a:gd name="T14" fmla="*/ 2080 w 2329"/>
                <a:gd name="T15" fmla="*/ 160 h 401"/>
                <a:gd name="T16" fmla="*/ 2016 w 2329"/>
                <a:gd name="T17" fmla="*/ 144 h 401"/>
                <a:gd name="T18" fmla="*/ 1944 w 2329"/>
                <a:gd name="T19" fmla="*/ 144 h 401"/>
                <a:gd name="T20" fmla="*/ 1880 w 2329"/>
                <a:gd name="T21" fmla="*/ 144 h 401"/>
                <a:gd name="T22" fmla="*/ 1824 w 2329"/>
                <a:gd name="T23" fmla="*/ 152 h 401"/>
                <a:gd name="T24" fmla="*/ 1760 w 2329"/>
                <a:gd name="T25" fmla="*/ 168 h 401"/>
                <a:gd name="T26" fmla="*/ 1664 w 2329"/>
                <a:gd name="T27" fmla="*/ 192 h 401"/>
                <a:gd name="T28" fmla="*/ 1608 w 2329"/>
                <a:gd name="T29" fmla="*/ 216 h 401"/>
                <a:gd name="T30" fmla="*/ 1544 w 2329"/>
                <a:gd name="T31" fmla="*/ 232 h 401"/>
                <a:gd name="T32" fmla="*/ 1488 w 2329"/>
                <a:gd name="T33" fmla="*/ 248 h 401"/>
                <a:gd name="T34" fmla="*/ 1424 w 2329"/>
                <a:gd name="T35" fmla="*/ 256 h 401"/>
                <a:gd name="T36" fmla="*/ 1376 w 2329"/>
                <a:gd name="T37" fmla="*/ 248 h 401"/>
                <a:gd name="T38" fmla="*/ 1320 w 2329"/>
                <a:gd name="T39" fmla="*/ 232 h 401"/>
                <a:gd name="T40" fmla="*/ 1272 w 2329"/>
                <a:gd name="T41" fmla="*/ 224 h 401"/>
                <a:gd name="T42" fmla="*/ 1216 w 2329"/>
                <a:gd name="T43" fmla="*/ 232 h 401"/>
                <a:gd name="T44" fmla="*/ 1160 w 2329"/>
                <a:gd name="T45" fmla="*/ 248 h 401"/>
                <a:gd name="T46" fmla="*/ 1112 w 2329"/>
                <a:gd name="T47" fmla="*/ 256 h 401"/>
                <a:gd name="T48" fmla="*/ 1024 w 2329"/>
                <a:gd name="T49" fmla="*/ 264 h 401"/>
                <a:gd name="T50" fmla="*/ 912 w 2329"/>
                <a:gd name="T51" fmla="*/ 296 h 401"/>
                <a:gd name="T52" fmla="*/ 776 w 2329"/>
                <a:gd name="T53" fmla="*/ 328 h 401"/>
                <a:gd name="T54" fmla="*/ 640 w 2329"/>
                <a:gd name="T55" fmla="*/ 360 h 401"/>
                <a:gd name="T56" fmla="*/ 536 w 2329"/>
                <a:gd name="T57" fmla="*/ 368 h 401"/>
                <a:gd name="T58" fmla="*/ 408 w 2329"/>
                <a:gd name="T59" fmla="*/ 360 h 401"/>
                <a:gd name="T60" fmla="*/ 288 w 2329"/>
                <a:gd name="T61" fmla="*/ 360 h 401"/>
                <a:gd name="T62" fmla="*/ 176 w 2329"/>
                <a:gd name="T63" fmla="*/ 392 h 401"/>
                <a:gd name="T64" fmla="*/ 72 w 2329"/>
                <a:gd name="T65" fmla="*/ 400 h 401"/>
                <a:gd name="T66" fmla="*/ 32 w 2329"/>
                <a:gd name="T67" fmla="*/ 392 h 401"/>
                <a:gd name="T68" fmla="*/ 8 w 2329"/>
                <a:gd name="T69" fmla="*/ 328 h 401"/>
                <a:gd name="T70" fmla="*/ 40 w 2329"/>
                <a:gd name="T71" fmla="*/ 288 h 401"/>
                <a:gd name="T72" fmla="*/ 80 w 2329"/>
                <a:gd name="T73" fmla="*/ 264 h 401"/>
                <a:gd name="T74" fmla="*/ 136 w 2329"/>
                <a:gd name="T75" fmla="*/ 264 h 401"/>
                <a:gd name="T76" fmla="*/ 200 w 2329"/>
                <a:gd name="T77" fmla="*/ 264 h 401"/>
                <a:gd name="T78" fmla="*/ 368 w 2329"/>
                <a:gd name="T79" fmla="*/ 264 h 401"/>
                <a:gd name="T80" fmla="*/ 448 w 2329"/>
                <a:gd name="T81" fmla="*/ 264 h 401"/>
                <a:gd name="T82" fmla="*/ 552 w 2329"/>
                <a:gd name="T83" fmla="*/ 256 h 401"/>
                <a:gd name="T84" fmla="*/ 672 w 2329"/>
                <a:gd name="T85" fmla="*/ 248 h 401"/>
                <a:gd name="T86" fmla="*/ 808 w 2329"/>
                <a:gd name="T87" fmla="*/ 216 h 401"/>
                <a:gd name="T88" fmla="*/ 920 w 2329"/>
                <a:gd name="T89" fmla="*/ 192 h 401"/>
                <a:gd name="T90" fmla="*/ 992 w 2329"/>
                <a:gd name="T91" fmla="*/ 160 h 401"/>
                <a:gd name="T92" fmla="*/ 1120 w 2329"/>
                <a:gd name="T93" fmla="*/ 144 h 401"/>
                <a:gd name="T94" fmla="*/ 1272 w 2329"/>
                <a:gd name="T95" fmla="*/ 128 h 401"/>
                <a:gd name="T96" fmla="*/ 1424 w 2329"/>
                <a:gd name="T97" fmla="*/ 120 h 401"/>
                <a:gd name="T98" fmla="*/ 1560 w 2329"/>
                <a:gd name="T99" fmla="*/ 112 h 401"/>
                <a:gd name="T100" fmla="*/ 1688 w 2329"/>
                <a:gd name="T101" fmla="*/ 88 h 401"/>
                <a:gd name="T102" fmla="*/ 1776 w 2329"/>
                <a:gd name="T103" fmla="*/ 80 h 401"/>
                <a:gd name="T104" fmla="*/ 1912 w 2329"/>
                <a:gd name="T105" fmla="*/ 56 h 401"/>
                <a:gd name="T106" fmla="*/ 2088 w 2329"/>
                <a:gd name="T107" fmla="*/ 24 h 401"/>
                <a:gd name="T108" fmla="*/ 2192 w 2329"/>
                <a:gd name="T109" fmla="*/ 0 h 401"/>
                <a:gd name="T110" fmla="*/ 2248 w 2329"/>
                <a:gd name="T111" fmla="*/ 0 h 4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29"/>
                <a:gd name="T169" fmla="*/ 0 h 401"/>
                <a:gd name="T170" fmla="*/ 2329 w 2329"/>
                <a:gd name="T171" fmla="*/ 401 h 4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29" h="401">
                  <a:moveTo>
                    <a:pt x="2264" y="16"/>
                  </a:moveTo>
                  <a:lnTo>
                    <a:pt x="2280" y="16"/>
                  </a:lnTo>
                  <a:lnTo>
                    <a:pt x="2288" y="16"/>
                  </a:lnTo>
                  <a:lnTo>
                    <a:pt x="2296" y="24"/>
                  </a:lnTo>
                  <a:lnTo>
                    <a:pt x="2304" y="24"/>
                  </a:lnTo>
                  <a:lnTo>
                    <a:pt x="2320" y="32"/>
                  </a:lnTo>
                  <a:lnTo>
                    <a:pt x="2328" y="48"/>
                  </a:lnTo>
                  <a:lnTo>
                    <a:pt x="2328" y="56"/>
                  </a:lnTo>
                  <a:lnTo>
                    <a:pt x="2328" y="64"/>
                  </a:lnTo>
                  <a:lnTo>
                    <a:pt x="2328" y="80"/>
                  </a:lnTo>
                  <a:lnTo>
                    <a:pt x="2328" y="88"/>
                  </a:lnTo>
                  <a:lnTo>
                    <a:pt x="2320" y="96"/>
                  </a:lnTo>
                  <a:lnTo>
                    <a:pt x="2320" y="112"/>
                  </a:lnTo>
                  <a:lnTo>
                    <a:pt x="2304" y="120"/>
                  </a:lnTo>
                  <a:lnTo>
                    <a:pt x="2296" y="128"/>
                  </a:lnTo>
                  <a:lnTo>
                    <a:pt x="2296" y="144"/>
                  </a:lnTo>
                  <a:lnTo>
                    <a:pt x="2288" y="152"/>
                  </a:lnTo>
                  <a:lnTo>
                    <a:pt x="2288" y="160"/>
                  </a:lnTo>
                  <a:lnTo>
                    <a:pt x="2280" y="160"/>
                  </a:lnTo>
                  <a:lnTo>
                    <a:pt x="2280" y="168"/>
                  </a:lnTo>
                  <a:lnTo>
                    <a:pt x="2264" y="192"/>
                  </a:lnTo>
                  <a:lnTo>
                    <a:pt x="2264" y="200"/>
                  </a:lnTo>
                  <a:lnTo>
                    <a:pt x="2256" y="200"/>
                  </a:lnTo>
                  <a:lnTo>
                    <a:pt x="2248" y="216"/>
                  </a:lnTo>
                  <a:lnTo>
                    <a:pt x="2248" y="224"/>
                  </a:lnTo>
                  <a:lnTo>
                    <a:pt x="2232" y="224"/>
                  </a:lnTo>
                  <a:lnTo>
                    <a:pt x="2232" y="232"/>
                  </a:lnTo>
                  <a:lnTo>
                    <a:pt x="2224" y="232"/>
                  </a:lnTo>
                  <a:lnTo>
                    <a:pt x="2216" y="232"/>
                  </a:lnTo>
                  <a:lnTo>
                    <a:pt x="2200" y="224"/>
                  </a:lnTo>
                  <a:lnTo>
                    <a:pt x="2192" y="224"/>
                  </a:lnTo>
                  <a:lnTo>
                    <a:pt x="2184" y="224"/>
                  </a:lnTo>
                  <a:lnTo>
                    <a:pt x="2168" y="224"/>
                  </a:lnTo>
                  <a:lnTo>
                    <a:pt x="2160" y="216"/>
                  </a:lnTo>
                  <a:lnTo>
                    <a:pt x="2160" y="200"/>
                  </a:lnTo>
                  <a:lnTo>
                    <a:pt x="2152" y="192"/>
                  </a:lnTo>
                  <a:lnTo>
                    <a:pt x="2120" y="184"/>
                  </a:lnTo>
                  <a:lnTo>
                    <a:pt x="2112" y="184"/>
                  </a:lnTo>
                  <a:lnTo>
                    <a:pt x="2096" y="168"/>
                  </a:lnTo>
                  <a:lnTo>
                    <a:pt x="2080" y="160"/>
                  </a:lnTo>
                  <a:lnTo>
                    <a:pt x="2064" y="160"/>
                  </a:lnTo>
                  <a:lnTo>
                    <a:pt x="2056" y="152"/>
                  </a:lnTo>
                  <a:lnTo>
                    <a:pt x="2032" y="152"/>
                  </a:lnTo>
                  <a:lnTo>
                    <a:pt x="2024" y="144"/>
                  </a:lnTo>
                  <a:lnTo>
                    <a:pt x="2016" y="144"/>
                  </a:lnTo>
                  <a:lnTo>
                    <a:pt x="1992" y="144"/>
                  </a:lnTo>
                  <a:lnTo>
                    <a:pt x="1968" y="144"/>
                  </a:lnTo>
                  <a:lnTo>
                    <a:pt x="1960" y="144"/>
                  </a:lnTo>
                  <a:lnTo>
                    <a:pt x="1952" y="144"/>
                  </a:lnTo>
                  <a:lnTo>
                    <a:pt x="1944" y="144"/>
                  </a:lnTo>
                  <a:lnTo>
                    <a:pt x="1928" y="144"/>
                  </a:lnTo>
                  <a:lnTo>
                    <a:pt x="1920" y="144"/>
                  </a:lnTo>
                  <a:lnTo>
                    <a:pt x="1912" y="144"/>
                  </a:lnTo>
                  <a:lnTo>
                    <a:pt x="1896" y="144"/>
                  </a:lnTo>
                  <a:lnTo>
                    <a:pt x="1880" y="144"/>
                  </a:lnTo>
                  <a:lnTo>
                    <a:pt x="1864" y="152"/>
                  </a:lnTo>
                  <a:lnTo>
                    <a:pt x="1856" y="152"/>
                  </a:lnTo>
                  <a:lnTo>
                    <a:pt x="1848" y="152"/>
                  </a:lnTo>
                  <a:lnTo>
                    <a:pt x="1832" y="152"/>
                  </a:lnTo>
                  <a:lnTo>
                    <a:pt x="1824" y="152"/>
                  </a:lnTo>
                  <a:lnTo>
                    <a:pt x="1816" y="160"/>
                  </a:lnTo>
                  <a:lnTo>
                    <a:pt x="1800" y="160"/>
                  </a:lnTo>
                  <a:lnTo>
                    <a:pt x="1784" y="160"/>
                  </a:lnTo>
                  <a:lnTo>
                    <a:pt x="1776" y="160"/>
                  </a:lnTo>
                  <a:lnTo>
                    <a:pt x="1760" y="168"/>
                  </a:lnTo>
                  <a:lnTo>
                    <a:pt x="1744" y="184"/>
                  </a:lnTo>
                  <a:lnTo>
                    <a:pt x="1720" y="184"/>
                  </a:lnTo>
                  <a:lnTo>
                    <a:pt x="1696" y="184"/>
                  </a:lnTo>
                  <a:lnTo>
                    <a:pt x="1688" y="192"/>
                  </a:lnTo>
                  <a:lnTo>
                    <a:pt x="1664" y="192"/>
                  </a:lnTo>
                  <a:lnTo>
                    <a:pt x="1656" y="192"/>
                  </a:lnTo>
                  <a:lnTo>
                    <a:pt x="1648" y="192"/>
                  </a:lnTo>
                  <a:lnTo>
                    <a:pt x="1632" y="200"/>
                  </a:lnTo>
                  <a:lnTo>
                    <a:pt x="1616" y="200"/>
                  </a:lnTo>
                  <a:lnTo>
                    <a:pt x="1608" y="216"/>
                  </a:lnTo>
                  <a:lnTo>
                    <a:pt x="1584" y="216"/>
                  </a:lnTo>
                  <a:lnTo>
                    <a:pt x="1576" y="216"/>
                  </a:lnTo>
                  <a:lnTo>
                    <a:pt x="1576" y="224"/>
                  </a:lnTo>
                  <a:lnTo>
                    <a:pt x="1552" y="232"/>
                  </a:lnTo>
                  <a:lnTo>
                    <a:pt x="1544" y="232"/>
                  </a:lnTo>
                  <a:lnTo>
                    <a:pt x="1528" y="248"/>
                  </a:lnTo>
                  <a:lnTo>
                    <a:pt x="1520" y="248"/>
                  </a:lnTo>
                  <a:lnTo>
                    <a:pt x="1512" y="248"/>
                  </a:lnTo>
                  <a:lnTo>
                    <a:pt x="1496" y="248"/>
                  </a:lnTo>
                  <a:lnTo>
                    <a:pt x="1488" y="248"/>
                  </a:lnTo>
                  <a:lnTo>
                    <a:pt x="1480" y="256"/>
                  </a:lnTo>
                  <a:lnTo>
                    <a:pt x="1464" y="256"/>
                  </a:lnTo>
                  <a:lnTo>
                    <a:pt x="1456" y="256"/>
                  </a:lnTo>
                  <a:lnTo>
                    <a:pt x="1448" y="256"/>
                  </a:lnTo>
                  <a:lnTo>
                    <a:pt x="1424" y="256"/>
                  </a:lnTo>
                  <a:lnTo>
                    <a:pt x="1416" y="256"/>
                  </a:lnTo>
                  <a:lnTo>
                    <a:pt x="1408" y="256"/>
                  </a:lnTo>
                  <a:lnTo>
                    <a:pt x="1392" y="248"/>
                  </a:lnTo>
                  <a:lnTo>
                    <a:pt x="1384" y="248"/>
                  </a:lnTo>
                  <a:lnTo>
                    <a:pt x="1376" y="248"/>
                  </a:lnTo>
                  <a:lnTo>
                    <a:pt x="1360" y="248"/>
                  </a:lnTo>
                  <a:lnTo>
                    <a:pt x="1352" y="232"/>
                  </a:lnTo>
                  <a:lnTo>
                    <a:pt x="1344" y="232"/>
                  </a:lnTo>
                  <a:lnTo>
                    <a:pt x="1328" y="232"/>
                  </a:lnTo>
                  <a:lnTo>
                    <a:pt x="1320" y="232"/>
                  </a:lnTo>
                  <a:lnTo>
                    <a:pt x="1312" y="232"/>
                  </a:lnTo>
                  <a:lnTo>
                    <a:pt x="1296" y="224"/>
                  </a:lnTo>
                  <a:lnTo>
                    <a:pt x="1288" y="224"/>
                  </a:lnTo>
                  <a:lnTo>
                    <a:pt x="1280" y="224"/>
                  </a:lnTo>
                  <a:lnTo>
                    <a:pt x="1272" y="224"/>
                  </a:lnTo>
                  <a:lnTo>
                    <a:pt x="1256" y="224"/>
                  </a:lnTo>
                  <a:lnTo>
                    <a:pt x="1248" y="224"/>
                  </a:lnTo>
                  <a:lnTo>
                    <a:pt x="1240" y="232"/>
                  </a:lnTo>
                  <a:lnTo>
                    <a:pt x="1224" y="232"/>
                  </a:lnTo>
                  <a:lnTo>
                    <a:pt x="1216" y="232"/>
                  </a:lnTo>
                  <a:lnTo>
                    <a:pt x="1208" y="248"/>
                  </a:lnTo>
                  <a:lnTo>
                    <a:pt x="1192" y="248"/>
                  </a:lnTo>
                  <a:lnTo>
                    <a:pt x="1184" y="248"/>
                  </a:lnTo>
                  <a:lnTo>
                    <a:pt x="1176" y="248"/>
                  </a:lnTo>
                  <a:lnTo>
                    <a:pt x="1160" y="248"/>
                  </a:lnTo>
                  <a:lnTo>
                    <a:pt x="1152" y="248"/>
                  </a:lnTo>
                  <a:lnTo>
                    <a:pt x="1128" y="248"/>
                  </a:lnTo>
                  <a:lnTo>
                    <a:pt x="1120" y="248"/>
                  </a:lnTo>
                  <a:lnTo>
                    <a:pt x="1112" y="248"/>
                  </a:lnTo>
                  <a:lnTo>
                    <a:pt x="1112" y="256"/>
                  </a:lnTo>
                  <a:lnTo>
                    <a:pt x="1104" y="256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48" y="256"/>
                  </a:lnTo>
                  <a:lnTo>
                    <a:pt x="1024" y="264"/>
                  </a:lnTo>
                  <a:lnTo>
                    <a:pt x="1008" y="264"/>
                  </a:lnTo>
                  <a:lnTo>
                    <a:pt x="984" y="264"/>
                  </a:lnTo>
                  <a:lnTo>
                    <a:pt x="952" y="280"/>
                  </a:lnTo>
                  <a:lnTo>
                    <a:pt x="936" y="288"/>
                  </a:lnTo>
                  <a:lnTo>
                    <a:pt x="912" y="296"/>
                  </a:lnTo>
                  <a:lnTo>
                    <a:pt x="880" y="296"/>
                  </a:lnTo>
                  <a:lnTo>
                    <a:pt x="848" y="312"/>
                  </a:lnTo>
                  <a:lnTo>
                    <a:pt x="816" y="320"/>
                  </a:lnTo>
                  <a:lnTo>
                    <a:pt x="784" y="328"/>
                  </a:lnTo>
                  <a:lnTo>
                    <a:pt x="776" y="328"/>
                  </a:lnTo>
                  <a:lnTo>
                    <a:pt x="744" y="336"/>
                  </a:lnTo>
                  <a:lnTo>
                    <a:pt x="712" y="352"/>
                  </a:lnTo>
                  <a:lnTo>
                    <a:pt x="688" y="360"/>
                  </a:lnTo>
                  <a:lnTo>
                    <a:pt x="656" y="360"/>
                  </a:lnTo>
                  <a:lnTo>
                    <a:pt x="640" y="360"/>
                  </a:lnTo>
                  <a:lnTo>
                    <a:pt x="616" y="360"/>
                  </a:lnTo>
                  <a:lnTo>
                    <a:pt x="600" y="368"/>
                  </a:lnTo>
                  <a:lnTo>
                    <a:pt x="576" y="368"/>
                  </a:lnTo>
                  <a:lnTo>
                    <a:pt x="568" y="368"/>
                  </a:lnTo>
                  <a:lnTo>
                    <a:pt x="536" y="368"/>
                  </a:lnTo>
                  <a:lnTo>
                    <a:pt x="520" y="368"/>
                  </a:lnTo>
                  <a:lnTo>
                    <a:pt x="488" y="368"/>
                  </a:lnTo>
                  <a:lnTo>
                    <a:pt x="480" y="360"/>
                  </a:lnTo>
                  <a:lnTo>
                    <a:pt x="448" y="360"/>
                  </a:lnTo>
                  <a:lnTo>
                    <a:pt x="408" y="360"/>
                  </a:lnTo>
                  <a:lnTo>
                    <a:pt x="384" y="360"/>
                  </a:lnTo>
                  <a:lnTo>
                    <a:pt x="368" y="360"/>
                  </a:lnTo>
                  <a:lnTo>
                    <a:pt x="336" y="360"/>
                  </a:lnTo>
                  <a:lnTo>
                    <a:pt x="312" y="360"/>
                  </a:lnTo>
                  <a:lnTo>
                    <a:pt x="288" y="360"/>
                  </a:lnTo>
                  <a:lnTo>
                    <a:pt x="280" y="368"/>
                  </a:lnTo>
                  <a:lnTo>
                    <a:pt x="248" y="368"/>
                  </a:lnTo>
                  <a:lnTo>
                    <a:pt x="232" y="384"/>
                  </a:lnTo>
                  <a:lnTo>
                    <a:pt x="216" y="384"/>
                  </a:lnTo>
                  <a:lnTo>
                    <a:pt x="176" y="392"/>
                  </a:lnTo>
                  <a:lnTo>
                    <a:pt x="152" y="392"/>
                  </a:lnTo>
                  <a:lnTo>
                    <a:pt x="136" y="400"/>
                  </a:lnTo>
                  <a:lnTo>
                    <a:pt x="112" y="400"/>
                  </a:lnTo>
                  <a:lnTo>
                    <a:pt x="96" y="400"/>
                  </a:lnTo>
                  <a:lnTo>
                    <a:pt x="72" y="400"/>
                  </a:lnTo>
                  <a:lnTo>
                    <a:pt x="64" y="400"/>
                  </a:lnTo>
                  <a:lnTo>
                    <a:pt x="48" y="400"/>
                  </a:lnTo>
                  <a:lnTo>
                    <a:pt x="40" y="400"/>
                  </a:lnTo>
                  <a:lnTo>
                    <a:pt x="32" y="400"/>
                  </a:lnTo>
                  <a:lnTo>
                    <a:pt x="32" y="392"/>
                  </a:lnTo>
                  <a:lnTo>
                    <a:pt x="16" y="384"/>
                  </a:lnTo>
                  <a:lnTo>
                    <a:pt x="8" y="368"/>
                  </a:lnTo>
                  <a:lnTo>
                    <a:pt x="0" y="360"/>
                  </a:lnTo>
                  <a:lnTo>
                    <a:pt x="0" y="352"/>
                  </a:lnTo>
                  <a:lnTo>
                    <a:pt x="8" y="328"/>
                  </a:lnTo>
                  <a:lnTo>
                    <a:pt x="8" y="320"/>
                  </a:lnTo>
                  <a:lnTo>
                    <a:pt x="8" y="312"/>
                  </a:lnTo>
                  <a:lnTo>
                    <a:pt x="16" y="296"/>
                  </a:lnTo>
                  <a:lnTo>
                    <a:pt x="32" y="288"/>
                  </a:lnTo>
                  <a:lnTo>
                    <a:pt x="40" y="288"/>
                  </a:lnTo>
                  <a:lnTo>
                    <a:pt x="48" y="280"/>
                  </a:lnTo>
                  <a:lnTo>
                    <a:pt x="64" y="280"/>
                  </a:lnTo>
                  <a:lnTo>
                    <a:pt x="64" y="264"/>
                  </a:lnTo>
                  <a:lnTo>
                    <a:pt x="72" y="264"/>
                  </a:lnTo>
                  <a:lnTo>
                    <a:pt x="80" y="264"/>
                  </a:lnTo>
                  <a:lnTo>
                    <a:pt x="96" y="264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20" y="264"/>
                  </a:lnTo>
                  <a:lnTo>
                    <a:pt x="136" y="264"/>
                  </a:lnTo>
                  <a:lnTo>
                    <a:pt x="152" y="264"/>
                  </a:lnTo>
                  <a:lnTo>
                    <a:pt x="168" y="264"/>
                  </a:lnTo>
                  <a:lnTo>
                    <a:pt x="176" y="264"/>
                  </a:lnTo>
                  <a:lnTo>
                    <a:pt x="184" y="264"/>
                  </a:lnTo>
                  <a:lnTo>
                    <a:pt x="200" y="264"/>
                  </a:lnTo>
                  <a:lnTo>
                    <a:pt x="216" y="264"/>
                  </a:lnTo>
                  <a:lnTo>
                    <a:pt x="240" y="264"/>
                  </a:lnTo>
                  <a:lnTo>
                    <a:pt x="272" y="264"/>
                  </a:lnTo>
                  <a:lnTo>
                    <a:pt x="320" y="264"/>
                  </a:lnTo>
                  <a:lnTo>
                    <a:pt x="368" y="264"/>
                  </a:lnTo>
                  <a:lnTo>
                    <a:pt x="384" y="264"/>
                  </a:lnTo>
                  <a:lnTo>
                    <a:pt x="400" y="264"/>
                  </a:lnTo>
                  <a:lnTo>
                    <a:pt x="416" y="264"/>
                  </a:lnTo>
                  <a:lnTo>
                    <a:pt x="440" y="264"/>
                  </a:lnTo>
                  <a:lnTo>
                    <a:pt x="448" y="264"/>
                  </a:lnTo>
                  <a:lnTo>
                    <a:pt x="472" y="264"/>
                  </a:lnTo>
                  <a:lnTo>
                    <a:pt x="488" y="264"/>
                  </a:lnTo>
                  <a:lnTo>
                    <a:pt x="520" y="264"/>
                  </a:lnTo>
                  <a:lnTo>
                    <a:pt x="544" y="264"/>
                  </a:lnTo>
                  <a:lnTo>
                    <a:pt x="552" y="256"/>
                  </a:lnTo>
                  <a:lnTo>
                    <a:pt x="576" y="256"/>
                  </a:lnTo>
                  <a:lnTo>
                    <a:pt x="600" y="256"/>
                  </a:lnTo>
                  <a:lnTo>
                    <a:pt x="616" y="256"/>
                  </a:lnTo>
                  <a:lnTo>
                    <a:pt x="640" y="256"/>
                  </a:lnTo>
                  <a:lnTo>
                    <a:pt x="672" y="248"/>
                  </a:lnTo>
                  <a:lnTo>
                    <a:pt x="680" y="248"/>
                  </a:lnTo>
                  <a:lnTo>
                    <a:pt x="712" y="232"/>
                  </a:lnTo>
                  <a:lnTo>
                    <a:pt x="768" y="232"/>
                  </a:lnTo>
                  <a:lnTo>
                    <a:pt x="792" y="224"/>
                  </a:lnTo>
                  <a:lnTo>
                    <a:pt x="808" y="216"/>
                  </a:lnTo>
                  <a:lnTo>
                    <a:pt x="840" y="216"/>
                  </a:lnTo>
                  <a:lnTo>
                    <a:pt x="848" y="216"/>
                  </a:lnTo>
                  <a:lnTo>
                    <a:pt x="880" y="200"/>
                  </a:lnTo>
                  <a:lnTo>
                    <a:pt x="912" y="192"/>
                  </a:lnTo>
                  <a:lnTo>
                    <a:pt x="920" y="192"/>
                  </a:lnTo>
                  <a:lnTo>
                    <a:pt x="936" y="184"/>
                  </a:lnTo>
                  <a:lnTo>
                    <a:pt x="952" y="184"/>
                  </a:lnTo>
                  <a:lnTo>
                    <a:pt x="976" y="168"/>
                  </a:lnTo>
                  <a:lnTo>
                    <a:pt x="984" y="168"/>
                  </a:lnTo>
                  <a:lnTo>
                    <a:pt x="992" y="160"/>
                  </a:lnTo>
                  <a:lnTo>
                    <a:pt x="1016" y="160"/>
                  </a:lnTo>
                  <a:lnTo>
                    <a:pt x="1040" y="160"/>
                  </a:lnTo>
                  <a:lnTo>
                    <a:pt x="1072" y="152"/>
                  </a:lnTo>
                  <a:lnTo>
                    <a:pt x="1088" y="152"/>
                  </a:lnTo>
                  <a:lnTo>
                    <a:pt x="1120" y="144"/>
                  </a:lnTo>
                  <a:lnTo>
                    <a:pt x="1152" y="144"/>
                  </a:lnTo>
                  <a:lnTo>
                    <a:pt x="1184" y="144"/>
                  </a:lnTo>
                  <a:lnTo>
                    <a:pt x="1216" y="128"/>
                  </a:lnTo>
                  <a:lnTo>
                    <a:pt x="1224" y="128"/>
                  </a:lnTo>
                  <a:lnTo>
                    <a:pt x="1272" y="128"/>
                  </a:lnTo>
                  <a:lnTo>
                    <a:pt x="1296" y="128"/>
                  </a:lnTo>
                  <a:lnTo>
                    <a:pt x="1328" y="128"/>
                  </a:lnTo>
                  <a:lnTo>
                    <a:pt x="1376" y="120"/>
                  </a:lnTo>
                  <a:lnTo>
                    <a:pt x="1392" y="120"/>
                  </a:lnTo>
                  <a:lnTo>
                    <a:pt x="1424" y="120"/>
                  </a:lnTo>
                  <a:lnTo>
                    <a:pt x="1448" y="120"/>
                  </a:lnTo>
                  <a:lnTo>
                    <a:pt x="1480" y="112"/>
                  </a:lnTo>
                  <a:lnTo>
                    <a:pt x="1496" y="112"/>
                  </a:lnTo>
                  <a:lnTo>
                    <a:pt x="1544" y="112"/>
                  </a:lnTo>
                  <a:lnTo>
                    <a:pt x="1560" y="112"/>
                  </a:lnTo>
                  <a:lnTo>
                    <a:pt x="1616" y="96"/>
                  </a:lnTo>
                  <a:lnTo>
                    <a:pt x="1648" y="88"/>
                  </a:lnTo>
                  <a:lnTo>
                    <a:pt x="1664" y="88"/>
                  </a:lnTo>
                  <a:lnTo>
                    <a:pt x="1680" y="88"/>
                  </a:lnTo>
                  <a:lnTo>
                    <a:pt x="1688" y="88"/>
                  </a:lnTo>
                  <a:lnTo>
                    <a:pt x="1712" y="80"/>
                  </a:lnTo>
                  <a:lnTo>
                    <a:pt x="1728" y="80"/>
                  </a:lnTo>
                  <a:lnTo>
                    <a:pt x="1752" y="80"/>
                  </a:lnTo>
                  <a:lnTo>
                    <a:pt x="1760" y="80"/>
                  </a:lnTo>
                  <a:lnTo>
                    <a:pt x="1776" y="80"/>
                  </a:lnTo>
                  <a:lnTo>
                    <a:pt x="1824" y="64"/>
                  </a:lnTo>
                  <a:lnTo>
                    <a:pt x="1832" y="64"/>
                  </a:lnTo>
                  <a:lnTo>
                    <a:pt x="1856" y="56"/>
                  </a:lnTo>
                  <a:lnTo>
                    <a:pt x="1880" y="56"/>
                  </a:lnTo>
                  <a:lnTo>
                    <a:pt x="1912" y="56"/>
                  </a:lnTo>
                  <a:lnTo>
                    <a:pt x="1928" y="56"/>
                  </a:lnTo>
                  <a:lnTo>
                    <a:pt x="1984" y="48"/>
                  </a:lnTo>
                  <a:lnTo>
                    <a:pt x="2016" y="32"/>
                  </a:lnTo>
                  <a:lnTo>
                    <a:pt x="2048" y="32"/>
                  </a:lnTo>
                  <a:lnTo>
                    <a:pt x="2088" y="24"/>
                  </a:lnTo>
                  <a:lnTo>
                    <a:pt x="2096" y="24"/>
                  </a:lnTo>
                  <a:lnTo>
                    <a:pt x="2112" y="16"/>
                  </a:lnTo>
                  <a:lnTo>
                    <a:pt x="2136" y="16"/>
                  </a:lnTo>
                  <a:lnTo>
                    <a:pt x="2160" y="16"/>
                  </a:lnTo>
                  <a:lnTo>
                    <a:pt x="2192" y="0"/>
                  </a:lnTo>
                  <a:lnTo>
                    <a:pt x="2200" y="0"/>
                  </a:lnTo>
                  <a:lnTo>
                    <a:pt x="2216" y="0"/>
                  </a:lnTo>
                  <a:lnTo>
                    <a:pt x="2224" y="0"/>
                  </a:lnTo>
                  <a:lnTo>
                    <a:pt x="2232" y="0"/>
                  </a:lnTo>
                  <a:lnTo>
                    <a:pt x="2248" y="0"/>
                  </a:lnTo>
                  <a:lnTo>
                    <a:pt x="2256" y="0"/>
                  </a:lnTo>
                  <a:lnTo>
                    <a:pt x="2264" y="0"/>
                  </a:lnTo>
                  <a:lnTo>
                    <a:pt x="2280" y="0"/>
                  </a:lnTo>
                  <a:lnTo>
                    <a:pt x="2288" y="0"/>
                  </a:lnTo>
                </a:path>
              </a:pathLst>
            </a:custGeom>
            <a:solidFill>
              <a:srgbClr val="00554F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3956E93-CFBA-F718-1B9F-25A65EF15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" y="2248"/>
              <a:ext cx="1185" cy="297"/>
            </a:xfrm>
            <a:custGeom>
              <a:avLst/>
              <a:gdLst>
                <a:gd name="T0" fmla="*/ 72 w 1185"/>
                <a:gd name="T1" fmla="*/ 0 h 297"/>
                <a:gd name="T2" fmla="*/ 104 w 1185"/>
                <a:gd name="T3" fmla="*/ 0 h 297"/>
                <a:gd name="T4" fmla="*/ 144 w 1185"/>
                <a:gd name="T5" fmla="*/ 0 h 297"/>
                <a:gd name="T6" fmla="*/ 176 w 1185"/>
                <a:gd name="T7" fmla="*/ 0 h 297"/>
                <a:gd name="T8" fmla="*/ 208 w 1185"/>
                <a:gd name="T9" fmla="*/ 0 h 297"/>
                <a:gd name="T10" fmla="*/ 240 w 1185"/>
                <a:gd name="T11" fmla="*/ 0 h 297"/>
                <a:gd name="T12" fmla="*/ 296 w 1185"/>
                <a:gd name="T13" fmla="*/ 0 h 297"/>
                <a:gd name="T14" fmla="*/ 336 w 1185"/>
                <a:gd name="T15" fmla="*/ 0 h 297"/>
                <a:gd name="T16" fmla="*/ 376 w 1185"/>
                <a:gd name="T17" fmla="*/ 0 h 297"/>
                <a:gd name="T18" fmla="*/ 424 w 1185"/>
                <a:gd name="T19" fmla="*/ 16 h 297"/>
                <a:gd name="T20" fmla="*/ 496 w 1185"/>
                <a:gd name="T21" fmla="*/ 24 h 297"/>
                <a:gd name="T22" fmla="*/ 528 w 1185"/>
                <a:gd name="T23" fmla="*/ 32 h 297"/>
                <a:gd name="T24" fmla="*/ 608 w 1185"/>
                <a:gd name="T25" fmla="*/ 48 h 297"/>
                <a:gd name="T26" fmla="*/ 664 w 1185"/>
                <a:gd name="T27" fmla="*/ 56 h 297"/>
                <a:gd name="T28" fmla="*/ 712 w 1185"/>
                <a:gd name="T29" fmla="*/ 56 h 297"/>
                <a:gd name="T30" fmla="*/ 792 w 1185"/>
                <a:gd name="T31" fmla="*/ 80 h 297"/>
                <a:gd name="T32" fmla="*/ 816 w 1185"/>
                <a:gd name="T33" fmla="*/ 88 h 297"/>
                <a:gd name="T34" fmla="*/ 880 w 1185"/>
                <a:gd name="T35" fmla="*/ 96 h 297"/>
                <a:gd name="T36" fmla="*/ 928 w 1185"/>
                <a:gd name="T37" fmla="*/ 104 h 297"/>
                <a:gd name="T38" fmla="*/ 968 w 1185"/>
                <a:gd name="T39" fmla="*/ 120 h 297"/>
                <a:gd name="T40" fmla="*/ 1000 w 1185"/>
                <a:gd name="T41" fmla="*/ 128 h 297"/>
                <a:gd name="T42" fmla="*/ 1032 w 1185"/>
                <a:gd name="T43" fmla="*/ 128 h 297"/>
                <a:gd name="T44" fmla="*/ 1064 w 1185"/>
                <a:gd name="T45" fmla="*/ 128 h 297"/>
                <a:gd name="T46" fmla="*/ 1096 w 1185"/>
                <a:gd name="T47" fmla="*/ 128 h 297"/>
                <a:gd name="T48" fmla="*/ 1128 w 1185"/>
                <a:gd name="T49" fmla="*/ 128 h 297"/>
                <a:gd name="T50" fmla="*/ 1152 w 1185"/>
                <a:gd name="T51" fmla="*/ 128 h 297"/>
                <a:gd name="T52" fmla="*/ 1184 w 1185"/>
                <a:gd name="T53" fmla="*/ 128 h 297"/>
                <a:gd name="T54" fmla="*/ 1184 w 1185"/>
                <a:gd name="T55" fmla="*/ 160 h 297"/>
                <a:gd name="T56" fmla="*/ 1152 w 1185"/>
                <a:gd name="T57" fmla="*/ 160 h 297"/>
                <a:gd name="T58" fmla="*/ 1128 w 1185"/>
                <a:gd name="T59" fmla="*/ 160 h 297"/>
                <a:gd name="T60" fmla="*/ 1096 w 1185"/>
                <a:gd name="T61" fmla="*/ 168 h 297"/>
                <a:gd name="T62" fmla="*/ 1072 w 1185"/>
                <a:gd name="T63" fmla="*/ 184 h 297"/>
                <a:gd name="T64" fmla="*/ 1040 w 1185"/>
                <a:gd name="T65" fmla="*/ 184 h 297"/>
                <a:gd name="T66" fmla="*/ 1008 w 1185"/>
                <a:gd name="T67" fmla="*/ 192 h 297"/>
                <a:gd name="T68" fmla="*/ 968 w 1185"/>
                <a:gd name="T69" fmla="*/ 200 h 297"/>
                <a:gd name="T70" fmla="*/ 944 w 1185"/>
                <a:gd name="T71" fmla="*/ 216 h 297"/>
                <a:gd name="T72" fmla="*/ 912 w 1185"/>
                <a:gd name="T73" fmla="*/ 224 h 297"/>
                <a:gd name="T74" fmla="*/ 872 w 1185"/>
                <a:gd name="T75" fmla="*/ 224 h 297"/>
                <a:gd name="T76" fmla="*/ 832 w 1185"/>
                <a:gd name="T77" fmla="*/ 232 h 297"/>
                <a:gd name="T78" fmla="*/ 728 w 1185"/>
                <a:gd name="T79" fmla="*/ 248 h 297"/>
                <a:gd name="T80" fmla="*/ 648 w 1185"/>
                <a:gd name="T81" fmla="*/ 256 h 297"/>
                <a:gd name="T82" fmla="*/ 624 w 1185"/>
                <a:gd name="T83" fmla="*/ 256 h 297"/>
                <a:gd name="T84" fmla="*/ 592 w 1185"/>
                <a:gd name="T85" fmla="*/ 264 h 297"/>
                <a:gd name="T86" fmla="*/ 512 w 1185"/>
                <a:gd name="T87" fmla="*/ 272 h 297"/>
                <a:gd name="T88" fmla="*/ 440 w 1185"/>
                <a:gd name="T89" fmla="*/ 288 h 297"/>
                <a:gd name="T90" fmla="*/ 376 w 1185"/>
                <a:gd name="T91" fmla="*/ 296 h 297"/>
                <a:gd name="T92" fmla="*/ 296 w 1185"/>
                <a:gd name="T93" fmla="*/ 296 h 297"/>
                <a:gd name="T94" fmla="*/ 192 w 1185"/>
                <a:gd name="T95" fmla="*/ 296 h 297"/>
                <a:gd name="T96" fmla="*/ 136 w 1185"/>
                <a:gd name="T97" fmla="*/ 296 h 297"/>
                <a:gd name="T98" fmla="*/ 96 w 1185"/>
                <a:gd name="T99" fmla="*/ 296 h 297"/>
                <a:gd name="T100" fmla="*/ 56 w 1185"/>
                <a:gd name="T101" fmla="*/ 296 h 297"/>
                <a:gd name="T102" fmla="*/ 8 w 1185"/>
                <a:gd name="T103" fmla="*/ 296 h 2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5"/>
                <a:gd name="T157" fmla="*/ 0 h 297"/>
                <a:gd name="T158" fmla="*/ 1185 w 1185"/>
                <a:gd name="T159" fmla="*/ 297 h 2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5" h="297">
                  <a:moveTo>
                    <a:pt x="56" y="0"/>
                  </a:moveTo>
                  <a:lnTo>
                    <a:pt x="64" y="0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72" y="0"/>
                  </a:lnTo>
                  <a:lnTo>
                    <a:pt x="296" y="0"/>
                  </a:lnTo>
                  <a:lnTo>
                    <a:pt x="304" y="0"/>
                  </a:lnTo>
                  <a:lnTo>
                    <a:pt x="312" y="0"/>
                  </a:lnTo>
                  <a:lnTo>
                    <a:pt x="336" y="0"/>
                  </a:lnTo>
                  <a:lnTo>
                    <a:pt x="344" y="0"/>
                  </a:lnTo>
                  <a:lnTo>
                    <a:pt x="368" y="0"/>
                  </a:lnTo>
                  <a:lnTo>
                    <a:pt x="376" y="0"/>
                  </a:lnTo>
                  <a:lnTo>
                    <a:pt x="400" y="0"/>
                  </a:lnTo>
                  <a:lnTo>
                    <a:pt x="408" y="16"/>
                  </a:lnTo>
                  <a:lnTo>
                    <a:pt x="424" y="16"/>
                  </a:lnTo>
                  <a:lnTo>
                    <a:pt x="440" y="16"/>
                  </a:lnTo>
                  <a:lnTo>
                    <a:pt x="464" y="16"/>
                  </a:lnTo>
                  <a:lnTo>
                    <a:pt x="496" y="24"/>
                  </a:lnTo>
                  <a:lnTo>
                    <a:pt x="504" y="24"/>
                  </a:lnTo>
                  <a:lnTo>
                    <a:pt x="512" y="24"/>
                  </a:lnTo>
                  <a:lnTo>
                    <a:pt x="528" y="32"/>
                  </a:lnTo>
                  <a:lnTo>
                    <a:pt x="568" y="32"/>
                  </a:lnTo>
                  <a:lnTo>
                    <a:pt x="592" y="32"/>
                  </a:lnTo>
                  <a:lnTo>
                    <a:pt x="608" y="48"/>
                  </a:lnTo>
                  <a:lnTo>
                    <a:pt x="624" y="48"/>
                  </a:lnTo>
                  <a:lnTo>
                    <a:pt x="640" y="48"/>
                  </a:lnTo>
                  <a:lnTo>
                    <a:pt x="664" y="56"/>
                  </a:lnTo>
                  <a:lnTo>
                    <a:pt x="672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728" y="64"/>
                  </a:lnTo>
                  <a:lnTo>
                    <a:pt x="760" y="64"/>
                  </a:lnTo>
                  <a:lnTo>
                    <a:pt x="792" y="80"/>
                  </a:lnTo>
                  <a:lnTo>
                    <a:pt x="800" y="80"/>
                  </a:lnTo>
                  <a:lnTo>
                    <a:pt x="808" y="80"/>
                  </a:lnTo>
                  <a:lnTo>
                    <a:pt x="816" y="88"/>
                  </a:lnTo>
                  <a:lnTo>
                    <a:pt x="848" y="88"/>
                  </a:lnTo>
                  <a:lnTo>
                    <a:pt x="872" y="96"/>
                  </a:lnTo>
                  <a:lnTo>
                    <a:pt x="880" y="96"/>
                  </a:lnTo>
                  <a:lnTo>
                    <a:pt x="896" y="96"/>
                  </a:lnTo>
                  <a:lnTo>
                    <a:pt x="904" y="104"/>
                  </a:lnTo>
                  <a:lnTo>
                    <a:pt x="928" y="104"/>
                  </a:lnTo>
                  <a:lnTo>
                    <a:pt x="936" y="104"/>
                  </a:lnTo>
                  <a:lnTo>
                    <a:pt x="960" y="120"/>
                  </a:lnTo>
                  <a:lnTo>
                    <a:pt x="968" y="120"/>
                  </a:lnTo>
                  <a:lnTo>
                    <a:pt x="976" y="120"/>
                  </a:lnTo>
                  <a:lnTo>
                    <a:pt x="984" y="128"/>
                  </a:lnTo>
                  <a:lnTo>
                    <a:pt x="1000" y="128"/>
                  </a:lnTo>
                  <a:lnTo>
                    <a:pt x="1008" y="128"/>
                  </a:lnTo>
                  <a:lnTo>
                    <a:pt x="1016" y="128"/>
                  </a:lnTo>
                  <a:lnTo>
                    <a:pt x="1032" y="128"/>
                  </a:lnTo>
                  <a:lnTo>
                    <a:pt x="1040" y="128"/>
                  </a:lnTo>
                  <a:lnTo>
                    <a:pt x="1048" y="128"/>
                  </a:lnTo>
                  <a:lnTo>
                    <a:pt x="1064" y="128"/>
                  </a:lnTo>
                  <a:lnTo>
                    <a:pt x="1072" y="128"/>
                  </a:lnTo>
                  <a:lnTo>
                    <a:pt x="1080" y="128"/>
                  </a:lnTo>
                  <a:lnTo>
                    <a:pt x="1096" y="128"/>
                  </a:lnTo>
                  <a:lnTo>
                    <a:pt x="1104" y="128"/>
                  </a:lnTo>
                  <a:lnTo>
                    <a:pt x="1112" y="128"/>
                  </a:lnTo>
                  <a:lnTo>
                    <a:pt x="1128" y="128"/>
                  </a:lnTo>
                  <a:lnTo>
                    <a:pt x="1136" y="128"/>
                  </a:lnTo>
                  <a:lnTo>
                    <a:pt x="1144" y="128"/>
                  </a:lnTo>
                  <a:lnTo>
                    <a:pt x="1152" y="128"/>
                  </a:lnTo>
                  <a:lnTo>
                    <a:pt x="1168" y="128"/>
                  </a:lnTo>
                  <a:lnTo>
                    <a:pt x="1176" y="128"/>
                  </a:lnTo>
                  <a:lnTo>
                    <a:pt x="1184" y="128"/>
                  </a:lnTo>
                  <a:lnTo>
                    <a:pt x="1184" y="136"/>
                  </a:lnTo>
                  <a:lnTo>
                    <a:pt x="1184" y="152"/>
                  </a:lnTo>
                  <a:lnTo>
                    <a:pt x="1184" y="160"/>
                  </a:lnTo>
                  <a:lnTo>
                    <a:pt x="1176" y="160"/>
                  </a:lnTo>
                  <a:lnTo>
                    <a:pt x="1168" y="160"/>
                  </a:lnTo>
                  <a:lnTo>
                    <a:pt x="1152" y="160"/>
                  </a:lnTo>
                  <a:lnTo>
                    <a:pt x="1144" y="160"/>
                  </a:lnTo>
                  <a:lnTo>
                    <a:pt x="1136" y="160"/>
                  </a:lnTo>
                  <a:lnTo>
                    <a:pt x="1128" y="160"/>
                  </a:lnTo>
                  <a:lnTo>
                    <a:pt x="1112" y="160"/>
                  </a:lnTo>
                  <a:lnTo>
                    <a:pt x="1104" y="168"/>
                  </a:lnTo>
                  <a:lnTo>
                    <a:pt x="1096" y="168"/>
                  </a:lnTo>
                  <a:lnTo>
                    <a:pt x="1080" y="168"/>
                  </a:lnTo>
                  <a:lnTo>
                    <a:pt x="1072" y="168"/>
                  </a:lnTo>
                  <a:lnTo>
                    <a:pt x="1072" y="184"/>
                  </a:lnTo>
                  <a:lnTo>
                    <a:pt x="1064" y="184"/>
                  </a:lnTo>
                  <a:lnTo>
                    <a:pt x="1048" y="184"/>
                  </a:lnTo>
                  <a:lnTo>
                    <a:pt x="1040" y="184"/>
                  </a:lnTo>
                  <a:lnTo>
                    <a:pt x="1032" y="192"/>
                  </a:lnTo>
                  <a:lnTo>
                    <a:pt x="1016" y="192"/>
                  </a:lnTo>
                  <a:lnTo>
                    <a:pt x="1008" y="192"/>
                  </a:lnTo>
                  <a:lnTo>
                    <a:pt x="1000" y="200"/>
                  </a:lnTo>
                  <a:lnTo>
                    <a:pt x="984" y="200"/>
                  </a:lnTo>
                  <a:lnTo>
                    <a:pt x="968" y="200"/>
                  </a:lnTo>
                  <a:lnTo>
                    <a:pt x="968" y="216"/>
                  </a:lnTo>
                  <a:lnTo>
                    <a:pt x="960" y="216"/>
                  </a:lnTo>
                  <a:lnTo>
                    <a:pt x="944" y="216"/>
                  </a:lnTo>
                  <a:lnTo>
                    <a:pt x="936" y="216"/>
                  </a:lnTo>
                  <a:lnTo>
                    <a:pt x="928" y="224"/>
                  </a:lnTo>
                  <a:lnTo>
                    <a:pt x="912" y="224"/>
                  </a:lnTo>
                  <a:lnTo>
                    <a:pt x="904" y="224"/>
                  </a:lnTo>
                  <a:lnTo>
                    <a:pt x="896" y="224"/>
                  </a:lnTo>
                  <a:lnTo>
                    <a:pt x="872" y="224"/>
                  </a:lnTo>
                  <a:lnTo>
                    <a:pt x="848" y="232"/>
                  </a:lnTo>
                  <a:lnTo>
                    <a:pt x="840" y="232"/>
                  </a:lnTo>
                  <a:lnTo>
                    <a:pt x="832" y="232"/>
                  </a:lnTo>
                  <a:lnTo>
                    <a:pt x="792" y="232"/>
                  </a:lnTo>
                  <a:lnTo>
                    <a:pt x="760" y="248"/>
                  </a:lnTo>
                  <a:lnTo>
                    <a:pt x="728" y="248"/>
                  </a:lnTo>
                  <a:lnTo>
                    <a:pt x="680" y="248"/>
                  </a:lnTo>
                  <a:lnTo>
                    <a:pt x="664" y="248"/>
                  </a:lnTo>
                  <a:lnTo>
                    <a:pt x="648" y="256"/>
                  </a:lnTo>
                  <a:lnTo>
                    <a:pt x="640" y="256"/>
                  </a:lnTo>
                  <a:lnTo>
                    <a:pt x="632" y="256"/>
                  </a:lnTo>
                  <a:lnTo>
                    <a:pt x="624" y="256"/>
                  </a:lnTo>
                  <a:lnTo>
                    <a:pt x="608" y="256"/>
                  </a:lnTo>
                  <a:lnTo>
                    <a:pt x="600" y="264"/>
                  </a:lnTo>
                  <a:lnTo>
                    <a:pt x="592" y="264"/>
                  </a:lnTo>
                  <a:lnTo>
                    <a:pt x="568" y="264"/>
                  </a:lnTo>
                  <a:lnTo>
                    <a:pt x="536" y="272"/>
                  </a:lnTo>
                  <a:lnTo>
                    <a:pt x="512" y="272"/>
                  </a:lnTo>
                  <a:lnTo>
                    <a:pt x="480" y="272"/>
                  </a:lnTo>
                  <a:lnTo>
                    <a:pt x="464" y="288"/>
                  </a:lnTo>
                  <a:lnTo>
                    <a:pt x="440" y="288"/>
                  </a:lnTo>
                  <a:lnTo>
                    <a:pt x="432" y="288"/>
                  </a:lnTo>
                  <a:lnTo>
                    <a:pt x="400" y="288"/>
                  </a:lnTo>
                  <a:lnTo>
                    <a:pt x="376" y="296"/>
                  </a:lnTo>
                  <a:lnTo>
                    <a:pt x="344" y="296"/>
                  </a:lnTo>
                  <a:lnTo>
                    <a:pt x="328" y="296"/>
                  </a:lnTo>
                  <a:lnTo>
                    <a:pt x="296" y="296"/>
                  </a:lnTo>
                  <a:lnTo>
                    <a:pt x="264" y="296"/>
                  </a:lnTo>
                  <a:lnTo>
                    <a:pt x="232" y="296"/>
                  </a:lnTo>
                  <a:lnTo>
                    <a:pt x="192" y="296"/>
                  </a:lnTo>
                  <a:lnTo>
                    <a:pt x="176" y="296"/>
                  </a:lnTo>
                  <a:lnTo>
                    <a:pt x="160" y="296"/>
                  </a:lnTo>
                  <a:lnTo>
                    <a:pt x="136" y="296"/>
                  </a:lnTo>
                  <a:lnTo>
                    <a:pt x="120" y="296"/>
                  </a:lnTo>
                  <a:lnTo>
                    <a:pt x="104" y="296"/>
                  </a:lnTo>
                  <a:lnTo>
                    <a:pt x="96" y="296"/>
                  </a:lnTo>
                  <a:lnTo>
                    <a:pt x="72" y="296"/>
                  </a:lnTo>
                  <a:lnTo>
                    <a:pt x="64" y="296"/>
                  </a:lnTo>
                  <a:lnTo>
                    <a:pt x="56" y="296"/>
                  </a:lnTo>
                  <a:lnTo>
                    <a:pt x="40" y="296"/>
                  </a:lnTo>
                  <a:lnTo>
                    <a:pt x="24" y="296"/>
                  </a:lnTo>
                  <a:lnTo>
                    <a:pt x="8" y="296"/>
                  </a:lnTo>
                  <a:lnTo>
                    <a:pt x="0" y="296"/>
                  </a:lnTo>
                </a:path>
              </a:pathLst>
            </a:custGeom>
            <a:solidFill>
              <a:srgbClr val="EBC494"/>
            </a:solidFill>
            <a:ln w="5080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F203FAB-FA93-6716-579D-86A0D062A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2344"/>
              <a:ext cx="841" cy="129"/>
            </a:xfrm>
            <a:custGeom>
              <a:avLst/>
              <a:gdLst>
                <a:gd name="T0" fmla="*/ 64 w 841"/>
                <a:gd name="T1" fmla="*/ 0 h 129"/>
                <a:gd name="T2" fmla="*/ 96 w 841"/>
                <a:gd name="T3" fmla="*/ 0 h 129"/>
                <a:gd name="T4" fmla="*/ 128 w 841"/>
                <a:gd name="T5" fmla="*/ 0 h 129"/>
                <a:gd name="T6" fmla="*/ 184 w 841"/>
                <a:gd name="T7" fmla="*/ 0 h 129"/>
                <a:gd name="T8" fmla="*/ 224 w 841"/>
                <a:gd name="T9" fmla="*/ 0 h 129"/>
                <a:gd name="T10" fmla="*/ 248 w 841"/>
                <a:gd name="T11" fmla="*/ 0 h 129"/>
                <a:gd name="T12" fmla="*/ 288 w 841"/>
                <a:gd name="T13" fmla="*/ 0 h 129"/>
                <a:gd name="T14" fmla="*/ 304 w 841"/>
                <a:gd name="T15" fmla="*/ 8 h 129"/>
                <a:gd name="T16" fmla="*/ 336 w 841"/>
                <a:gd name="T17" fmla="*/ 8 h 129"/>
                <a:gd name="T18" fmla="*/ 360 w 841"/>
                <a:gd name="T19" fmla="*/ 8 h 129"/>
                <a:gd name="T20" fmla="*/ 384 w 841"/>
                <a:gd name="T21" fmla="*/ 8 h 129"/>
                <a:gd name="T22" fmla="*/ 424 w 841"/>
                <a:gd name="T23" fmla="*/ 8 h 129"/>
                <a:gd name="T24" fmla="*/ 456 w 841"/>
                <a:gd name="T25" fmla="*/ 24 h 129"/>
                <a:gd name="T26" fmla="*/ 520 w 841"/>
                <a:gd name="T27" fmla="*/ 24 h 129"/>
                <a:gd name="T28" fmla="*/ 568 w 841"/>
                <a:gd name="T29" fmla="*/ 32 h 129"/>
                <a:gd name="T30" fmla="*/ 616 w 841"/>
                <a:gd name="T31" fmla="*/ 32 h 129"/>
                <a:gd name="T32" fmla="*/ 632 w 841"/>
                <a:gd name="T33" fmla="*/ 32 h 129"/>
                <a:gd name="T34" fmla="*/ 664 w 841"/>
                <a:gd name="T35" fmla="*/ 32 h 129"/>
                <a:gd name="T36" fmla="*/ 704 w 841"/>
                <a:gd name="T37" fmla="*/ 40 h 129"/>
                <a:gd name="T38" fmla="*/ 752 w 841"/>
                <a:gd name="T39" fmla="*/ 56 h 129"/>
                <a:gd name="T40" fmla="*/ 792 w 841"/>
                <a:gd name="T41" fmla="*/ 56 h 129"/>
                <a:gd name="T42" fmla="*/ 832 w 841"/>
                <a:gd name="T43" fmla="*/ 72 h 129"/>
                <a:gd name="T44" fmla="*/ 832 w 841"/>
                <a:gd name="T45" fmla="*/ 72 h 129"/>
                <a:gd name="T46" fmla="*/ 808 w 841"/>
                <a:gd name="T47" fmla="*/ 72 h 129"/>
                <a:gd name="T48" fmla="*/ 792 w 841"/>
                <a:gd name="T49" fmla="*/ 88 h 129"/>
                <a:gd name="T50" fmla="*/ 768 w 841"/>
                <a:gd name="T51" fmla="*/ 88 h 129"/>
                <a:gd name="T52" fmla="*/ 752 w 841"/>
                <a:gd name="T53" fmla="*/ 88 h 129"/>
                <a:gd name="T54" fmla="*/ 728 w 841"/>
                <a:gd name="T55" fmla="*/ 96 h 129"/>
                <a:gd name="T56" fmla="*/ 704 w 841"/>
                <a:gd name="T57" fmla="*/ 104 h 129"/>
                <a:gd name="T58" fmla="*/ 672 w 841"/>
                <a:gd name="T59" fmla="*/ 104 h 129"/>
                <a:gd name="T60" fmla="*/ 640 w 841"/>
                <a:gd name="T61" fmla="*/ 104 h 129"/>
                <a:gd name="T62" fmla="*/ 616 w 841"/>
                <a:gd name="T63" fmla="*/ 120 h 129"/>
                <a:gd name="T64" fmla="*/ 592 w 841"/>
                <a:gd name="T65" fmla="*/ 120 h 129"/>
                <a:gd name="T66" fmla="*/ 568 w 841"/>
                <a:gd name="T67" fmla="*/ 120 h 129"/>
                <a:gd name="T68" fmla="*/ 536 w 841"/>
                <a:gd name="T69" fmla="*/ 120 h 129"/>
                <a:gd name="T70" fmla="*/ 520 w 841"/>
                <a:gd name="T71" fmla="*/ 120 h 129"/>
                <a:gd name="T72" fmla="*/ 488 w 841"/>
                <a:gd name="T73" fmla="*/ 120 h 129"/>
                <a:gd name="T74" fmla="*/ 432 w 841"/>
                <a:gd name="T75" fmla="*/ 120 h 129"/>
                <a:gd name="T76" fmla="*/ 392 w 841"/>
                <a:gd name="T77" fmla="*/ 128 h 129"/>
                <a:gd name="T78" fmla="*/ 336 w 841"/>
                <a:gd name="T79" fmla="*/ 128 h 129"/>
                <a:gd name="T80" fmla="*/ 280 w 841"/>
                <a:gd name="T81" fmla="*/ 128 h 129"/>
                <a:gd name="T82" fmla="*/ 224 w 841"/>
                <a:gd name="T83" fmla="*/ 128 h 129"/>
                <a:gd name="T84" fmla="*/ 192 w 841"/>
                <a:gd name="T85" fmla="*/ 128 h 129"/>
                <a:gd name="T86" fmla="*/ 160 w 841"/>
                <a:gd name="T87" fmla="*/ 128 h 129"/>
                <a:gd name="T88" fmla="*/ 136 w 841"/>
                <a:gd name="T89" fmla="*/ 128 h 129"/>
                <a:gd name="T90" fmla="*/ 112 w 841"/>
                <a:gd name="T91" fmla="*/ 128 h 129"/>
                <a:gd name="T92" fmla="*/ 80 w 841"/>
                <a:gd name="T93" fmla="*/ 128 h 129"/>
                <a:gd name="T94" fmla="*/ 48 w 841"/>
                <a:gd name="T95" fmla="*/ 120 h 129"/>
                <a:gd name="T96" fmla="*/ 24 w 841"/>
                <a:gd name="T97" fmla="*/ 120 h 129"/>
                <a:gd name="T98" fmla="*/ 0 w 841"/>
                <a:gd name="T99" fmla="*/ 120 h 1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1"/>
                <a:gd name="T151" fmla="*/ 0 h 129"/>
                <a:gd name="T152" fmla="*/ 841 w 841"/>
                <a:gd name="T153" fmla="*/ 129 h 1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1" h="129">
                  <a:moveTo>
                    <a:pt x="24" y="0"/>
                  </a:moveTo>
                  <a:lnTo>
                    <a:pt x="64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184" y="0"/>
                  </a:lnTo>
                  <a:lnTo>
                    <a:pt x="200" y="0"/>
                  </a:lnTo>
                  <a:lnTo>
                    <a:pt x="224" y="0"/>
                  </a:lnTo>
                  <a:lnTo>
                    <a:pt x="232" y="0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296" y="8"/>
                  </a:lnTo>
                  <a:lnTo>
                    <a:pt x="304" y="8"/>
                  </a:lnTo>
                  <a:lnTo>
                    <a:pt x="320" y="8"/>
                  </a:lnTo>
                  <a:lnTo>
                    <a:pt x="336" y="8"/>
                  </a:lnTo>
                  <a:lnTo>
                    <a:pt x="352" y="8"/>
                  </a:lnTo>
                  <a:lnTo>
                    <a:pt x="360" y="8"/>
                  </a:lnTo>
                  <a:lnTo>
                    <a:pt x="368" y="8"/>
                  </a:lnTo>
                  <a:lnTo>
                    <a:pt x="384" y="8"/>
                  </a:lnTo>
                  <a:lnTo>
                    <a:pt x="400" y="8"/>
                  </a:lnTo>
                  <a:lnTo>
                    <a:pt x="424" y="8"/>
                  </a:lnTo>
                  <a:lnTo>
                    <a:pt x="448" y="24"/>
                  </a:lnTo>
                  <a:lnTo>
                    <a:pt x="456" y="24"/>
                  </a:lnTo>
                  <a:lnTo>
                    <a:pt x="464" y="24"/>
                  </a:lnTo>
                  <a:lnTo>
                    <a:pt x="520" y="24"/>
                  </a:lnTo>
                  <a:lnTo>
                    <a:pt x="536" y="32"/>
                  </a:lnTo>
                  <a:lnTo>
                    <a:pt x="568" y="32"/>
                  </a:lnTo>
                  <a:lnTo>
                    <a:pt x="592" y="32"/>
                  </a:lnTo>
                  <a:lnTo>
                    <a:pt x="616" y="32"/>
                  </a:lnTo>
                  <a:lnTo>
                    <a:pt x="624" y="32"/>
                  </a:lnTo>
                  <a:lnTo>
                    <a:pt x="632" y="32"/>
                  </a:lnTo>
                  <a:lnTo>
                    <a:pt x="640" y="32"/>
                  </a:lnTo>
                  <a:lnTo>
                    <a:pt x="664" y="32"/>
                  </a:lnTo>
                  <a:lnTo>
                    <a:pt x="696" y="40"/>
                  </a:lnTo>
                  <a:lnTo>
                    <a:pt x="704" y="40"/>
                  </a:lnTo>
                  <a:lnTo>
                    <a:pt x="728" y="40"/>
                  </a:lnTo>
                  <a:lnTo>
                    <a:pt x="752" y="56"/>
                  </a:lnTo>
                  <a:lnTo>
                    <a:pt x="768" y="56"/>
                  </a:lnTo>
                  <a:lnTo>
                    <a:pt x="792" y="56"/>
                  </a:lnTo>
                  <a:lnTo>
                    <a:pt x="824" y="64"/>
                  </a:lnTo>
                  <a:lnTo>
                    <a:pt x="832" y="72"/>
                  </a:lnTo>
                  <a:lnTo>
                    <a:pt x="840" y="72"/>
                  </a:lnTo>
                  <a:lnTo>
                    <a:pt x="832" y="72"/>
                  </a:lnTo>
                  <a:lnTo>
                    <a:pt x="824" y="72"/>
                  </a:lnTo>
                  <a:lnTo>
                    <a:pt x="808" y="72"/>
                  </a:lnTo>
                  <a:lnTo>
                    <a:pt x="808" y="88"/>
                  </a:lnTo>
                  <a:lnTo>
                    <a:pt x="792" y="88"/>
                  </a:lnTo>
                  <a:lnTo>
                    <a:pt x="784" y="88"/>
                  </a:lnTo>
                  <a:lnTo>
                    <a:pt x="768" y="88"/>
                  </a:lnTo>
                  <a:lnTo>
                    <a:pt x="760" y="88"/>
                  </a:lnTo>
                  <a:lnTo>
                    <a:pt x="752" y="88"/>
                  </a:lnTo>
                  <a:lnTo>
                    <a:pt x="736" y="96"/>
                  </a:lnTo>
                  <a:lnTo>
                    <a:pt x="728" y="96"/>
                  </a:lnTo>
                  <a:lnTo>
                    <a:pt x="720" y="96"/>
                  </a:lnTo>
                  <a:lnTo>
                    <a:pt x="704" y="104"/>
                  </a:lnTo>
                  <a:lnTo>
                    <a:pt x="696" y="104"/>
                  </a:lnTo>
                  <a:lnTo>
                    <a:pt x="672" y="104"/>
                  </a:lnTo>
                  <a:lnTo>
                    <a:pt x="664" y="104"/>
                  </a:lnTo>
                  <a:lnTo>
                    <a:pt x="640" y="104"/>
                  </a:lnTo>
                  <a:lnTo>
                    <a:pt x="632" y="104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2" y="120"/>
                  </a:lnTo>
                  <a:lnTo>
                    <a:pt x="584" y="120"/>
                  </a:lnTo>
                  <a:lnTo>
                    <a:pt x="568" y="120"/>
                  </a:lnTo>
                  <a:lnTo>
                    <a:pt x="560" y="120"/>
                  </a:lnTo>
                  <a:lnTo>
                    <a:pt x="536" y="120"/>
                  </a:lnTo>
                  <a:lnTo>
                    <a:pt x="528" y="120"/>
                  </a:lnTo>
                  <a:lnTo>
                    <a:pt x="520" y="120"/>
                  </a:lnTo>
                  <a:lnTo>
                    <a:pt x="496" y="120"/>
                  </a:lnTo>
                  <a:lnTo>
                    <a:pt x="488" y="120"/>
                  </a:lnTo>
                  <a:lnTo>
                    <a:pt x="456" y="120"/>
                  </a:lnTo>
                  <a:lnTo>
                    <a:pt x="432" y="120"/>
                  </a:lnTo>
                  <a:lnTo>
                    <a:pt x="424" y="120"/>
                  </a:lnTo>
                  <a:lnTo>
                    <a:pt x="392" y="128"/>
                  </a:lnTo>
                  <a:lnTo>
                    <a:pt x="368" y="128"/>
                  </a:lnTo>
                  <a:lnTo>
                    <a:pt x="336" y="128"/>
                  </a:lnTo>
                  <a:lnTo>
                    <a:pt x="304" y="128"/>
                  </a:lnTo>
                  <a:lnTo>
                    <a:pt x="280" y="128"/>
                  </a:lnTo>
                  <a:lnTo>
                    <a:pt x="256" y="128"/>
                  </a:lnTo>
                  <a:lnTo>
                    <a:pt x="224" y="128"/>
                  </a:lnTo>
                  <a:lnTo>
                    <a:pt x="216" y="128"/>
                  </a:lnTo>
                  <a:lnTo>
                    <a:pt x="192" y="128"/>
                  </a:lnTo>
                  <a:lnTo>
                    <a:pt x="168" y="128"/>
                  </a:lnTo>
                  <a:lnTo>
                    <a:pt x="160" y="128"/>
                  </a:lnTo>
                  <a:lnTo>
                    <a:pt x="152" y="128"/>
                  </a:lnTo>
                  <a:lnTo>
                    <a:pt x="136" y="128"/>
                  </a:lnTo>
                  <a:lnTo>
                    <a:pt x="120" y="128"/>
                  </a:lnTo>
                  <a:lnTo>
                    <a:pt x="112" y="128"/>
                  </a:lnTo>
                  <a:lnTo>
                    <a:pt x="96" y="128"/>
                  </a:lnTo>
                  <a:lnTo>
                    <a:pt x="80" y="128"/>
                  </a:lnTo>
                  <a:lnTo>
                    <a:pt x="64" y="128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0" y="120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714B4530-C397-B8C9-6F63-F251126E9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2192"/>
              <a:ext cx="3289" cy="361"/>
            </a:xfrm>
            <a:custGeom>
              <a:avLst/>
              <a:gdLst>
                <a:gd name="T0" fmla="*/ 8 w 3289"/>
                <a:gd name="T1" fmla="*/ 168 h 361"/>
                <a:gd name="T2" fmla="*/ 40 w 3289"/>
                <a:gd name="T3" fmla="*/ 168 h 361"/>
                <a:gd name="T4" fmla="*/ 96 w 3289"/>
                <a:gd name="T5" fmla="*/ 168 h 361"/>
                <a:gd name="T6" fmla="*/ 112 w 3289"/>
                <a:gd name="T7" fmla="*/ 168 h 361"/>
                <a:gd name="T8" fmla="*/ 136 w 3289"/>
                <a:gd name="T9" fmla="*/ 168 h 361"/>
                <a:gd name="T10" fmla="*/ 168 w 3289"/>
                <a:gd name="T11" fmla="*/ 160 h 361"/>
                <a:gd name="T12" fmla="*/ 200 w 3289"/>
                <a:gd name="T13" fmla="*/ 160 h 361"/>
                <a:gd name="T14" fmla="*/ 248 w 3289"/>
                <a:gd name="T15" fmla="*/ 160 h 361"/>
                <a:gd name="T16" fmla="*/ 272 w 3289"/>
                <a:gd name="T17" fmla="*/ 160 h 361"/>
                <a:gd name="T18" fmla="*/ 312 w 3289"/>
                <a:gd name="T19" fmla="*/ 160 h 361"/>
                <a:gd name="T20" fmla="*/ 344 w 3289"/>
                <a:gd name="T21" fmla="*/ 136 h 361"/>
                <a:gd name="T22" fmla="*/ 408 w 3289"/>
                <a:gd name="T23" fmla="*/ 136 h 361"/>
                <a:gd name="T24" fmla="*/ 480 w 3289"/>
                <a:gd name="T25" fmla="*/ 120 h 361"/>
                <a:gd name="T26" fmla="*/ 512 w 3289"/>
                <a:gd name="T27" fmla="*/ 104 h 361"/>
                <a:gd name="T28" fmla="*/ 568 w 3289"/>
                <a:gd name="T29" fmla="*/ 96 h 361"/>
                <a:gd name="T30" fmla="*/ 648 w 3289"/>
                <a:gd name="T31" fmla="*/ 88 h 361"/>
                <a:gd name="T32" fmla="*/ 736 w 3289"/>
                <a:gd name="T33" fmla="*/ 64 h 361"/>
                <a:gd name="T34" fmla="*/ 816 w 3289"/>
                <a:gd name="T35" fmla="*/ 64 h 361"/>
                <a:gd name="T36" fmla="*/ 880 w 3289"/>
                <a:gd name="T37" fmla="*/ 32 h 361"/>
                <a:gd name="T38" fmla="*/ 976 w 3289"/>
                <a:gd name="T39" fmla="*/ 32 h 361"/>
                <a:gd name="T40" fmla="*/ 1048 w 3289"/>
                <a:gd name="T41" fmla="*/ 24 h 361"/>
                <a:gd name="T42" fmla="*/ 1144 w 3289"/>
                <a:gd name="T43" fmla="*/ 24 h 361"/>
                <a:gd name="T44" fmla="*/ 1208 w 3289"/>
                <a:gd name="T45" fmla="*/ 0 h 361"/>
                <a:gd name="T46" fmla="*/ 1312 w 3289"/>
                <a:gd name="T47" fmla="*/ 0 h 361"/>
                <a:gd name="T48" fmla="*/ 1344 w 3289"/>
                <a:gd name="T49" fmla="*/ 0 h 361"/>
                <a:gd name="T50" fmla="*/ 1376 w 3289"/>
                <a:gd name="T51" fmla="*/ 0 h 361"/>
                <a:gd name="T52" fmla="*/ 1440 w 3289"/>
                <a:gd name="T53" fmla="*/ 0 h 361"/>
                <a:gd name="T54" fmla="*/ 1480 w 3289"/>
                <a:gd name="T55" fmla="*/ 0 h 361"/>
                <a:gd name="T56" fmla="*/ 1552 w 3289"/>
                <a:gd name="T57" fmla="*/ 0 h 361"/>
                <a:gd name="T58" fmla="*/ 1688 w 3289"/>
                <a:gd name="T59" fmla="*/ 0 h 361"/>
                <a:gd name="T60" fmla="*/ 1784 w 3289"/>
                <a:gd name="T61" fmla="*/ 0 h 361"/>
                <a:gd name="T62" fmla="*/ 1944 w 3289"/>
                <a:gd name="T63" fmla="*/ 32 h 361"/>
                <a:gd name="T64" fmla="*/ 2056 w 3289"/>
                <a:gd name="T65" fmla="*/ 64 h 361"/>
                <a:gd name="T66" fmla="*/ 2144 w 3289"/>
                <a:gd name="T67" fmla="*/ 72 h 361"/>
                <a:gd name="T68" fmla="*/ 2224 w 3289"/>
                <a:gd name="T69" fmla="*/ 96 h 361"/>
                <a:gd name="T70" fmla="*/ 2280 w 3289"/>
                <a:gd name="T71" fmla="*/ 104 h 361"/>
                <a:gd name="T72" fmla="*/ 2360 w 3289"/>
                <a:gd name="T73" fmla="*/ 120 h 361"/>
                <a:gd name="T74" fmla="*/ 2392 w 3289"/>
                <a:gd name="T75" fmla="*/ 128 h 361"/>
                <a:gd name="T76" fmla="*/ 2464 w 3289"/>
                <a:gd name="T77" fmla="*/ 136 h 361"/>
                <a:gd name="T78" fmla="*/ 2520 w 3289"/>
                <a:gd name="T79" fmla="*/ 160 h 361"/>
                <a:gd name="T80" fmla="*/ 2528 w 3289"/>
                <a:gd name="T81" fmla="*/ 168 h 361"/>
                <a:gd name="T82" fmla="*/ 2624 w 3289"/>
                <a:gd name="T83" fmla="*/ 200 h 361"/>
                <a:gd name="T84" fmla="*/ 2648 w 3289"/>
                <a:gd name="T85" fmla="*/ 200 h 361"/>
                <a:gd name="T86" fmla="*/ 2664 w 3289"/>
                <a:gd name="T87" fmla="*/ 200 h 361"/>
                <a:gd name="T88" fmla="*/ 2696 w 3289"/>
                <a:gd name="T89" fmla="*/ 224 h 361"/>
                <a:gd name="T90" fmla="*/ 2784 w 3289"/>
                <a:gd name="T91" fmla="*/ 240 h 361"/>
                <a:gd name="T92" fmla="*/ 2824 w 3289"/>
                <a:gd name="T93" fmla="*/ 256 h 361"/>
                <a:gd name="T94" fmla="*/ 2856 w 3289"/>
                <a:gd name="T95" fmla="*/ 264 h 361"/>
                <a:gd name="T96" fmla="*/ 2920 w 3289"/>
                <a:gd name="T97" fmla="*/ 272 h 361"/>
                <a:gd name="T98" fmla="*/ 2960 w 3289"/>
                <a:gd name="T99" fmla="*/ 272 h 361"/>
                <a:gd name="T100" fmla="*/ 3000 w 3289"/>
                <a:gd name="T101" fmla="*/ 288 h 361"/>
                <a:gd name="T102" fmla="*/ 3288 w 3289"/>
                <a:gd name="T103" fmla="*/ 360 h 3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89"/>
                <a:gd name="T157" fmla="*/ 0 h 361"/>
                <a:gd name="T158" fmla="*/ 3289 w 3289"/>
                <a:gd name="T159" fmla="*/ 361 h 3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89" h="361">
                  <a:moveTo>
                    <a:pt x="0" y="168"/>
                  </a:moveTo>
                  <a:lnTo>
                    <a:pt x="8" y="168"/>
                  </a:lnTo>
                  <a:lnTo>
                    <a:pt x="32" y="168"/>
                  </a:lnTo>
                  <a:lnTo>
                    <a:pt x="40" y="168"/>
                  </a:lnTo>
                  <a:lnTo>
                    <a:pt x="80" y="168"/>
                  </a:lnTo>
                  <a:lnTo>
                    <a:pt x="96" y="168"/>
                  </a:lnTo>
                  <a:lnTo>
                    <a:pt x="104" y="168"/>
                  </a:lnTo>
                  <a:lnTo>
                    <a:pt x="112" y="168"/>
                  </a:lnTo>
                  <a:lnTo>
                    <a:pt x="128" y="168"/>
                  </a:lnTo>
                  <a:lnTo>
                    <a:pt x="136" y="168"/>
                  </a:lnTo>
                  <a:lnTo>
                    <a:pt x="144" y="160"/>
                  </a:lnTo>
                  <a:lnTo>
                    <a:pt x="168" y="160"/>
                  </a:lnTo>
                  <a:lnTo>
                    <a:pt x="176" y="160"/>
                  </a:lnTo>
                  <a:lnTo>
                    <a:pt x="200" y="160"/>
                  </a:lnTo>
                  <a:lnTo>
                    <a:pt x="208" y="160"/>
                  </a:lnTo>
                  <a:lnTo>
                    <a:pt x="248" y="160"/>
                  </a:lnTo>
                  <a:lnTo>
                    <a:pt x="264" y="160"/>
                  </a:lnTo>
                  <a:lnTo>
                    <a:pt x="272" y="160"/>
                  </a:lnTo>
                  <a:lnTo>
                    <a:pt x="296" y="160"/>
                  </a:lnTo>
                  <a:lnTo>
                    <a:pt x="312" y="160"/>
                  </a:lnTo>
                  <a:lnTo>
                    <a:pt x="336" y="136"/>
                  </a:lnTo>
                  <a:lnTo>
                    <a:pt x="344" y="136"/>
                  </a:lnTo>
                  <a:lnTo>
                    <a:pt x="376" y="136"/>
                  </a:lnTo>
                  <a:lnTo>
                    <a:pt x="408" y="136"/>
                  </a:lnTo>
                  <a:lnTo>
                    <a:pt x="440" y="136"/>
                  </a:lnTo>
                  <a:lnTo>
                    <a:pt x="480" y="120"/>
                  </a:lnTo>
                  <a:lnTo>
                    <a:pt x="504" y="104"/>
                  </a:lnTo>
                  <a:lnTo>
                    <a:pt x="512" y="104"/>
                  </a:lnTo>
                  <a:lnTo>
                    <a:pt x="544" y="104"/>
                  </a:lnTo>
                  <a:lnTo>
                    <a:pt x="568" y="96"/>
                  </a:lnTo>
                  <a:lnTo>
                    <a:pt x="616" y="88"/>
                  </a:lnTo>
                  <a:lnTo>
                    <a:pt x="648" y="88"/>
                  </a:lnTo>
                  <a:lnTo>
                    <a:pt x="680" y="72"/>
                  </a:lnTo>
                  <a:lnTo>
                    <a:pt x="736" y="64"/>
                  </a:lnTo>
                  <a:lnTo>
                    <a:pt x="776" y="64"/>
                  </a:lnTo>
                  <a:lnTo>
                    <a:pt x="816" y="64"/>
                  </a:lnTo>
                  <a:lnTo>
                    <a:pt x="848" y="56"/>
                  </a:lnTo>
                  <a:lnTo>
                    <a:pt x="880" y="32"/>
                  </a:lnTo>
                  <a:lnTo>
                    <a:pt x="944" y="32"/>
                  </a:lnTo>
                  <a:lnTo>
                    <a:pt x="976" y="32"/>
                  </a:lnTo>
                  <a:lnTo>
                    <a:pt x="1008" y="32"/>
                  </a:lnTo>
                  <a:lnTo>
                    <a:pt x="1048" y="24"/>
                  </a:lnTo>
                  <a:lnTo>
                    <a:pt x="1104" y="24"/>
                  </a:lnTo>
                  <a:lnTo>
                    <a:pt x="1144" y="24"/>
                  </a:lnTo>
                  <a:lnTo>
                    <a:pt x="1176" y="0"/>
                  </a:lnTo>
                  <a:lnTo>
                    <a:pt x="1208" y="0"/>
                  </a:lnTo>
                  <a:lnTo>
                    <a:pt x="1248" y="0"/>
                  </a:lnTo>
                  <a:lnTo>
                    <a:pt x="1312" y="0"/>
                  </a:lnTo>
                  <a:lnTo>
                    <a:pt x="1320" y="0"/>
                  </a:lnTo>
                  <a:lnTo>
                    <a:pt x="1344" y="0"/>
                  </a:lnTo>
                  <a:lnTo>
                    <a:pt x="1352" y="0"/>
                  </a:lnTo>
                  <a:lnTo>
                    <a:pt x="1376" y="0"/>
                  </a:lnTo>
                  <a:lnTo>
                    <a:pt x="1416" y="0"/>
                  </a:lnTo>
                  <a:lnTo>
                    <a:pt x="1440" y="0"/>
                  </a:lnTo>
                  <a:lnTo>
                    <a:pt x="1472" y="0"/>
                  </a:lnTo>
                  <a:lnTo>
                    <a:pt x="1480" y="0"/>
                  </a:lnTo>
                  <a:lnTo>
                    <a:pt x="1520" y="0"/>
                  </a:lnTo>
                  <a:lnTo>
                    <a:pt x="1552" y="0"/>
                  </a:lnTo>
                  <a:lnTo>
                    <a:pt x="1616" y="0"/>
                  </a:lnTo>
                  <a:lnTo>
                    <a:pt x="1688" y="0"/>
                  </a:lnTo>
                  <a:lnTo>
                    <a:pt x="1720" y="0"/>
                  </a:lnTo>
                  <a:lnTo>
                    <a:pt x="1784" y="0"/>
                  </a:lnTo>
                  <a:lnTo>
                    <a:pt x="1856" y="0"/>
                  </a:lnTo>
                  <a:lnTo>
                    <a:pt x="1944" y="32"/>
                  </a:lnTo>
                  <a:lnTo>
                    <a:pt x="2016" y="32"/>
                  </a:lnTo>
                  <a:lnTo>
                    <a:pt x="2056" y="64"/>
                  </a:lnTo>
                  <a:lnTo>
                    <a:pt x="2088" y="64"/>
                  </a:lnTo>
                  <a:lnTo>
                    <a:pt x="2144" y="72"/>
                  </a:lnTo>
                  <a:lnTo>
                    <a:pt x="2184" y="72"/>
                  </a:lnTo>
                  <a:lnTo>
                    <a:pt x="2224" y="96"/>
                  </a:lnTo>
                  <a:lnTo>
                    <a:pt x="2248" y="96"/>
                  </a:lnTo>
                  <a:lnTo>
                    <a:pt x="2280" y="104"/>
                  </a:lnTo>
                  <a:lnTo>
                    <a:pt x="2328" y="104"/>
                  </a:lnTo>
                  <a:lnTo>
                    <a:pt x="2360" y="120"/>
                  </a:lnTo>
                  <a:lnTo>
                    <a:pt x="2392" y="120"/>
                  </a:lnTo>
                  <a:lnTo>
                    <a:pt x="2392" y="128"/>
                  </a:lnTo>
                  <a:lnTo>
                    <a:pt x="2448" y="136"/>
                  </a:lnTo>
                  <a:lnTo>
                    <a:pt x="2464" y="136"/>
                  </a:lnTo>
                  <a:lnTo>
                    <a:pt x="2496" y="136"/>
                  </a:lnTo>
                  <a:lnTo>
                    <a:pt x="2520" y="160"/>
                  </a:lnTo>
                  <a:lnTo>
                    <a:pt x="2528" y="160"/>
                  </a:lnTo>
                  <a:lnTo>
                    <a:pt x="2528" y="168"/>
                  </a:lnTo>
                  <a:lnTo>
                    <a:pt x="2584" y="168"/>
                  </a:lnTo>
                  <a:lnTo>
                    <a:pt x="2624" y="200"/>
                  </a:lnTo>
                  <a:lnTo>
                    <a:pt x="2632" y="200"/>
                  </a:lnTo>
                  <a:lnTo>
                    <a:pt x="2648" y="200"/>
                  </a:lnTo>
                  <a:lnTo>
                    <a:pt x="2656" y="200"/>
                  </a:lnTo>
                  <a:lnTo>
                    <a:pt x="2664" y="200"/>
                  </a:lnTo>
                  <a:lnTo>
                    <a:pt x="2688" y="200"/>
                  </a:lnTo>
                  <a:lnTo>
                    <a:pt x="2696" y="224"/>
                  </a:lnTo>
                  <a:lnTo>
                    <a:pt x="2760" y="240"/>
                  </a:lnTo>
                  <a:lnTo>
                    <a:pt x="2784" y="240"/>
                  </a:lnTo>
                  <a:lnTo>
                    <a:pt x="2800" y="256"/>
                  </a:lnTo>
                  <a:lnTo>
                    <a:pt x="2824" y="256"/>
                  </a:lnTo>
                  <a:lnTo>
                    <a:pt x="2832" y="256"/>
                  </a:lnTo>
                  <a:lnTo>
                    <a:pt x="2856" y="264"/>
                  </a:lnTo>
                  <a:lnTo>
                    <a:pt x="2888" y="264"/>
                  </a:lnTo>
                  <a:lnTo>
                    <a:pt x="2920" y="272"/>
                  </a:lnTo>
                  <a:lnTo>
                    <a:pt x="2928" y="272"/>
                  </a:lnTo>
                  <a:lnTo>
                    <a:pt x="2960" y="272"/>
                  </a:lnTo>
                  <a:lnTo>
                    <a:pt x="2984" y="288"/>
                  </a:lnTo>
                  <a:lnTo>
                    <a:pt x="3000" y="288"/>
                  </a:lnTo>
                  <a:lnTo>
                    <a:pt x="3264" y="360"/>
                  </a:lnTo>
                  <a:lnTo>
                    <a:pt x="3288" y="360"/>
                  </a:lnTo>
                  <a:lnTo>
                    <a:pt x="3032" y="288"/>
                  </a:lnTo>
                </a:path>
              </a:pathLst>
            </a:custGeom>
            <a:noFill/>
            <a:ln w="7620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5F20922A-C798-E2EC-0CF2-983ECACC5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2348"/>
              <a:ext cx="112" cy="5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" name="Group 32">
              <a:extLst>
                <a:ext uri="{FF2B5EF4-FFF2-40B4-BE49-F238E27FC236}">
                  <a16:creationId xmlns:a16="http://schemas.microsoft.com/office/drawing/2014/main" id="{DDF7EFBB-03EB-6306-5003-063D498143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6" y="1120"/>
              <a:ext cx="624" cy="920"/>
              <a:chOff x="2856" y="1120"/>
              <a:chExt cx="624" cy="920"/>
            </a:xfrm>
          </p:grpSpPr>
          <p:sp>
            <p:nvSpPr>
              <p:cNvPr id="29" name="Freeform 23">
                <a:extLst>
                  <a:ext uri="{FF2B5EF4-FFF2-40B4-BE49-F238E27FC236}">
                    <a16:creationId xmlns:a16="http://schemas.microsoft.com/office/drawing/2014/main" id="{34D9D33A-F1E9-996C-8F42-810041499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1464"/>
                <a:ext cx="201" cy="217"/>
              </a:xfrm>
              <a:custGeom>
                <a:avLst/>
                <a:gdLst>
                  <a:gd name="T0" fmla="*/ 88 w 201"/>
                  <a:gd name="T1" fmla="*/ 0 h 217"/>
                  <a:gd name="T2" fmla="*/ 0 w 201"/>
                  <a:gd name="T3" fmla="*/ 168 h 217"/>
                  <a:gd name="T4" fmla="*/ 80 w 201"/>
                  <a:gd name="T5" fmla="*/ 208 h 217"/>
                  <a:gd name="T6" fmla="*/ 96 w 201"/>
                  <a:gd name="T7" fmla="*/ 216 h 217"/>
                  <a:gd name="T8" fmla="*/ 200 w 201"/>
                  <a:gd name="T9" fmla="*/ 40 h 217"/>
                  <a:gd name="T10" fmla="*/ 96 w 201"/>
                  <a:gd name="T11" fmla="*/ 0 h 2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1"/>
                  <a:gd name="T19" fmla="*/ 0 h 217"/>
                  <a:gd name="T20" fmla="*/ 201 w 201"/>
                  <a:gd name="T21" fmla="*/ 217 h 2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1" h="217">
                    <a:moveTo>
                      <a:pt x="88" y="0"/>
                    </a:moveTo>
                    <a:lnTo>
                      <a:pt x="0" y="168"/>
                    </a:lnTo>
                    <a:lnTo>
                      <a:pt x="80" y="208"/>
                    </a:lnTo>
                    <a:lnTo>
                      <a:pt x="96" y="216"/>
                    </a:lnTo>
                    <a:lnTo>
                      <a:pt x="200" y="40"/>
                    </a:lnTo>
                    <a:lnTo>
                      <a:pt x="96" y="0"/>
                    </a:lnTo>
                  </a:path>
                </a:pathLst>
              </a:custGeom>
              <a:solidFill>
                <a:srgbClr val="55F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95E5B269-68FB-4016-8E39-4D22EA60D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1408"/>
                <a:ext cx="113" cy="81"/>
              </a:xfrm>
              <a:custGeom>
                <a:avLst/>
                <a:gdLst>
                  <a:gd name="T0" fmla="*/ 16 w 113"/>
                  <a:gd name="T1" fmla="*/ 0 h 81"/>
                  <a:gd name="T2" fmla="*/ 112 w 113"/>
                  <a:gd name="T3" fmla="*/ 40 h 81"/>
                  <a:gd name="T4" fmla="*/ 88 w 113"/>
                  <a:gd name="T5" fmla="*/ 80 h 81"/>
                  <a:gd name="T6" fmla="*/ 0 w 113"/>
                  <a:gd name="T7" fmla="*/ 40 h 81"/>
                  <a:gd name="T8" fmla="*/ 16 w 113"/>
                  <a:gd name="T9" fmla="*/ 8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81">
                    <a:moveTo>
                      <a:pt x="16" y="0"/>
                    </a:moveTo>
                    <a:lnTo>
                      <a:pt x="112" y="40"/>
                    </a:lnTo>
                    <a:lnTo>
                      <a:pt x="88" y="80"/>
                    </a:lnTo>
                    <a:lnTo>
                      <a:pt x="0" y="4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FEFF2A"/>
              </a:solidFill>
              <a:ln w="50800" cap="rnd" cmpd="sng">
                <a:solidFill>
                  <a:srgbClr val="FEFF2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61645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Line 25">
                <a:extLst>
                  <a:ext uri="{FF2B5EF4-FFF2-40B4-BE49-F238E27FC236}">
                    <a16:creationId xmlns:a16="http://schemas.microsoft.com/office/drawing/2014/main" id="{1D0063E3-67D6-BEF4-2E52-B439E4814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6" y="1648"/>
                <a:ext cx="248" cy="392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" name="Line 26">
                <a:extLst>
                  <a:ext uri="{FF2B5EF4-FFF2-40B4-BE49-F238E27FC236}">
                    <a16:creationId xmlns:a16="http://schemas.microsoft.com/office/drawing/2014/main" id="{7E305C3B-1179-2CCA-211B-49BBBA5B1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1328"/>
                <a:ext cx="176" cy="26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" name="Line 27">
                <a:extLst>
                  <a:ext uri="{FF2B5EF4-FFF2-40B4-BE49-F238E27FC236}">
                    <a16:creationId xmlns:a16="http://schemas.microsoft.com/office/drawing/2014/main" id="{D339B1B5-13C7-F359-0656-EC3A16F73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8" y="1624"/>
                <a:ext cx="72" cy="2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Line 28">
                <a:extLst>
                  <a:ext uri="{FF2B5EF4-FFF2-40B4-BE49-F238E27FC236}">
                    <a16:creationId xmlns:a16="http://schemas.microsoft.com/office/drawing/2014/main" id="{C9764191-9BDF-395E-F998-4B3323F63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2" y="1360"/>
                <a:ext cx="152" cy="30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Line 29">
                <a:extLst>
                  <a:ext uri="{FF2B5EF4-FFF2-40B4-BE49-F238E27FC236}">
                    <a16:creationId xmlns:a16="http://schemas.microsoft.com/office/drawing/2014/main" id="{5D22C055-2913-4F47-B289-A1CF69A93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4" y="1152"/>
                <a:ext cx="144" cy="29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" name="Line 30">
                <a:extLst>
                  <a:ext uri="{FF2B5EF4-FFF2-40B4-BE49-F238E27FC236}">
                    <a16:creationId xmlns:a16="http://schemas.microsoft.com/office/drawing/2014/main" id="{07598763-962A-DD48-0A62-2F25849D4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2" y="1136"/>
                <a:ext cx="144" cy="296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" name="Line 31">
                <a:extLst>
                  <a:ext uri="{FF2B5EF4-FFF2-40B4-BE49-F238E27FC236}">
                    <a16:creationId xmlns:a16="http://schemas.microsoft.com/office/drawing/2014/main" id="{71A9C18B-3B29-3B7A-B206-5BB8C48D2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8" y="1120"/>
                <a:ext cx="112" cy="24"/>
              </a:xfrm>
              <a:prstGeom prst="line">
                <a:avLst/>
              </a:prstGeom>
              <a:noFill/>
              <a:ln w="50800">
                <a:solidFill>
                  <a:srgbClr val="F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" name="Rectangle 33">
              <a:extLst>
                <a:ext uri="{FF2B5EF4-FFF2-40B4-BE49-F238E27FC236}">
                  <a16:creationId xmlns:a16="http://schemas.microsoft.com/office/drawing/2014/main" id="{EF7A4040-B8AD-1ECC-0F36-7830E66C6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744"/>
              <a:ext cx="165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7" rIns="19050" bIns="26987"/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Anesthésique local</a:t>
              </a:r>
            </a:p>
            <a:p>
              <a:pPr>
                <a:lnSpc>
                  <a:spcPts val="2600"/>
                </a:lnSpc>
              </a:pPr>
              <a:r>
                <a:rPr lang="fr-FR" altLang="fr-FR">
                  <a:solidFill>
                    <a:srgbClr val="000000"/>
                  </a:solidFill>
                  <a:latin typeface="Times" charset="0"/>
                </a:rPr>
                <a:t>(10-50 ml)</a:t>
              </a:r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257847AE-BA64-C592-6B7E-EF3EACFB6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208"/>
              <a:ext cx="537" cy="9"/>
            </a:xfrm>
            <a:custGeom>
              <a:avLst/>
              <a:gdLst>
                <a:gd name="T0" fmla="*/ 0 w 537"/>
                <a:gd name="T1" fmla="*/ 0 h 9"/>
                <a:gd name="T2" fmla="*/ 24 w 537"/>
                <a:gd name="T3" fmla="*/ 0 h 9"/>
                <a:gd name="T4" fmla="*/ 32 w 537"/>
                <a:gd name="T5" fmla="*/ 0 h 9"/>
                <a:gd name="T6" fmla="*/ 56 w 537"/>
                <a:gd name="T7" fmla="*/ 0 h 9"/>
                <a:gd name="T8" fmla="*/ 72 w 537"/>
                <a:gd name="T9" fmla="*/ 0 h 9"/>
                <a:gd name="T10" fmla="*/ 104 w 537"/>
                <a:gd name="T11" fmla="*/ 8 h 9"/>
                <a:gd name="T12" fmla="*/ 136 w 537"/>
                <a:gd name="T13" fmla="*/ 8 h 9"/>
                <a:gd name="T14" fmla="*/ 152 w 537"/>
                <a:gd name="T15" fmla="*/ 8 h 9"/>
                <a:gd name="T16" fmla="*/ 160 w 537"/>
                <a:gd name="T17" fmla="*/ 8 h 9"/>
                <a:gd name="T18" fmla="*/ 168 w 537"/>
                <a:gd name="T19" fmla="*/ 8 h 9"/>
                <a:gd name="T20" fmla="*/ 184 w 537"/>
                <a:gd name="T21" fmla="*/ 8 h 9"/>
                <a:gd name="T22" fmla="*/ 216 w 537"/>
                <a:gd name="T23" fmla="*/ 8 h 9"/>
                <a:gd name="T24" fmla="*/ 224 w 537"/>
                <a:gd name="T25" fmla="*/ 8 h 9"/>
                <a:gd name="T26" fmla="*/ 240 w 537"/>
                <a:gd name="T27" fmla="*/ 8 h 9"/>
                <a:gd name="T28" fmla="*/ 264 w 537"/>
                <a:gd name="T29" fmla="*/ 8 h 9"/>
                <a:gd name="T30" fmla="*/ 272 w 537"/>
                <a:gd name="T31" fmla="*/ 8 h 9"/>
                <a:gd name="T32" fmla="*/ 288 w 537"/>
                <a:gd name="T33" fmla="*/ 8 h 9"/>
                <a:gd name="T34" fmla="*/ 296 w 537"/>
                <a:gd name="T35" fmla="*/ 8 h 9"/>
                <a:gd name="T36" fmla="*/ 320 w 537"/>
                <a:gd name="T37" fmla="*/ 8 h 9"/>
                <a:gd name="T38" fmla="*/ 336 w 537"/>
                <a:gd name="T39" fmla="*/ 8 h 9"/>
                <a:gd name="T40" fmla="*/ 360 w 537"/>
                <a:gd name="T41" fmla="*/ 8 h 9"/>
                <a:gd name="T42" fmla="*/ 384 w 537"/>
                <a:gd name="T43" fmla="*/ 8 h 9"/>
                <a:gd name="T44" fmla="*/ 408 w 537"/>
                <a:gd name="T45" fmla="*/ 8 h 9"/>
                <a:gd name="T46" fmla="*/ 424 w 537"/>
                <a:gd name="T47" fmla="*/ 8 h 9"/>
                <a:gd name="T48" fmla="*/ 432 w 537"/>
                <a:gd name="T49" fmla="*/ 8 h 9"/>
                <a:gd name="T50" fmla="*/ 456 w 537"/>
                <a:gd name="T51" fmla="*/ 8 h 9"/>
                <a:gd name="T52" fmla="*/ 464 w 537"/>
                <a:gd name="T53" fmla="*/ 8 h 9"/>
                <a:gd name="T54" fmla="*/ 472 w 537"/>
                <a:gd name="T55" fmla="*/ 8 h 9"/>
                <a:gd name="T56" fmla="*/ 496 w 537"/>
                <a:gd name="T57" fmla="*/ 8 h 9"/>
                <a:gd name="T58" fmla="*/ 504 w 537"/>
                <a:gd name="T59" fmla="*/ 8 h 9"/>
                <a:gd name="T60" fmla="*/ 520 w 537"/>
                <a:gd name="T61" fmla="*/ 8 h 9"/>
                <a:gd name="T62" fmla="*/ 528 w 537"/>
                <a:gd name="T63" fmla="*/ 8 h 9"/>
                <a:gd name="T64" fmla="*/ 536 w 537"/>
                <a:gd name="T65" fmla="*/ 8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7"/>
                <a:gd name="T100" fmla="*/ 0 h 9"/>
                <a:gd name="T101" fmla="*/ 537 w 537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7" h="9">
                  <a:moveTo>
                    <a:pt x="0" y="0"/>
                  </a:moveTo>
                  <a:lnTo>
                    <a:pt x="24" y="0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104" y="8"/>
                  </a:lnTo>
                  <a:lnTo>
                    <a:pt x="136" y="8"/>
                  </a:lnTo>
                  <a:lnTo>
                    <a:pt x="152" y="8"/>
                  </a:lnTo>
                  <a:lnTo>
                    <a:pt x="160" y="8"/>
                  </a:lnTo>
                  <a:lnTo>
                    <a:pt x="168" y="8"/>
                  </a:lnTo>
                  <a:lnTo>
                    <a:pt x="184" y="8"/>
                  </a:lnTo>
                  <a:lnTo>
                    <a:pt x="216" y="8"/>
                  </a:lnTo>
                  <a:lnTo>
                    <a:pt x="224" y="8"/>
                  </a:lnTo>
                  <a:lnTo>
                    <a:pt x="240" y="8"/>
                  </a:lnTo>
                  <a:lnTo>
                    <a:pt x="264" y="8"/>
                  </a:lnTo>
                  <a:lnTo>
                    <a:pt x="272" y="8"/>
                  </a:lnTo>
                  <a:lnTo>
                    <a:pt x="288" y="8"/>
                  </a:lnTo>
                  <a:lnTo>
                    <a:pt x="296" y="8"/>
                  </a:lnTo>
                  <a:lnTo>
                    <a:pt x="320" y="8"/>
                  </a:lnTo>
                  <a:lnTo>
                    <a:pt x="336" y="8"/>
                  </a:lnTo>
                  <a:lnTo>
                    <a:pt x="360" y="8"/>
                  </a:lnTo>
                  <a:lnTo>
                    <a:pt x="384" y="8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56" y="8"/>
                  </a:lnTo>
                  <a:lnTo>
                    <a:pt x="464" y="8"/>
                  </a:lnTo>
                  <a:lnTo>
                    <a:pt x="472" y="8"/>
                  </a:lnTo>
                  <a:lnTo>
                    <a:pt x="496" y="8"/>
                  </a:lnTo>
                  <a:lnTo>
                    <a:pt x="504" y="8"/>
                  </a:lnTo>
                  <a:lnTo>
                    <a:pt x="520" y="8"/>
                  </a:lnTo>
                  <a:lnTo>
                    <a:pt x="528" y="8"/>
                  </a:lnTo>
                  <a:lnTo>
                    <a:pt x="536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35" descr="10%">
              <a:extLst>
                <a:ext uri="{FF2B5EF4-FFF2-40B4-BE49-F238E27FC236}">
                  <a16:creationId xmlns:a16="http://schemas.microsoft.com/office/drawing/2014/main" id="{78983CD3-21A0-9251-18A1-9656262EB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" y="2064"/>
              <a:ext cx="2857" cy="561"/>
            </a:xfrm>
            <a:custGeom>
              <a:avLst/>
              <a:gdLst>
                <a:gd name="T0" fmla="*/ 2624 w 2857"/>
                <a:gd name="T1" fmla="*/ 0 h 561"/>
                <a:gd name="T2" fmla="*/ 2744 w 2857"/>
                <a:gd name="T3" fmla="*/ 8 h 561"/>
                <a:gd name="T4" fmla="*/ 2840 w 2857"/>
                <a:gd name="T5" fmla="*/ 112 h 561"/>
                <a:gd name="T6" fmla="*/ 2840 w 2857"/>
                <a:gd name="T7" fmla="*/ 192 h 561"/>
                <a:gd name="T8" fmla="*/ 2760 w 2857"/>
                <a:gd name="T9" fmla="*/ 224 h 561"/>
                <a:gd name="T10" fmla="*/ 2624 w 2857"/>
                <a:gd name="T11" fmla="*/ 232 h 561"/>
                <a:gd name="T12" fmla="*/ 2520 w 2857"/>
                <a:gd name="T13" fmla="*/ 216 h 561"/>
                <a:gd name="T14" fmla="*/ 2432 w 2857"/>
                <a:gd name="T15" fmla="*/ 216 h 561"/>
                <a:gd name="T16" fmla="*/ 2328 w 2857"/>
                <a:gd name="T17" fmla="*/ 232 h 561"/>
                <a:gd name="T18" fmla="*/ 2176 w 2857"/>
                <a:gd name="T19" fmla="*/ 248 h 561"/>
                <a:gd name="T20" fmla="*/ 2032 w 2857"/>
                <a:gd name="T21" fmla="*/ 256 h 561"/>
                <a:gd name="T22" fmla="*/ 1896 w 2857"/>
                <a:gd name="T23" fmla="*/ 280 h 561"/>
                <a:gd name="T24" fmla="*/ 1744 w 2857"/>
                <a:gd name="T25" fmla="*/ 312 h 561"/>
                <a:gd name="T26" fmla="*/ 1680 w 2857"/>
                <a:gd name="T27" fmla="*/ 328 h 561"/>
                <a:gd name="T28" fmla="*/ 1584 w 2857"/>
                <a:gd name="T29" fmla="*/ 344 h 561"/>
                <a:gd name="T30" fmla="*/ 1472 w 2857"/>
                <a:gd name="T31" fmla="*/ 368 h 561"/>
                <a:gd name="T32" fmla="*/ 1360 w 2857"/>
                <a:gd name="T33" fmla="*/ 376 h 561"/>
                <a:gd name="T34" fmla="*/ 1200 w 2857"/>
                <a:gd name="T35" fmla="*/ 408 h 561"/>
                <a:gd name="T36" fmla="*/ 1080 w 2857"/>
                <a:gd name="T37" fmla="*/ 408 h 561"/>
                <a:gd name="T38" fmla="*/ 1000 w 2857"/>
                <a:gd name="T39" fmla="*/ 432 h 561"/>
                <a:gd name="T40" fmla="*/ 888 w 2857"/>
                <a:gd name="T41" fmla="*/ 464 h 561"/>
                <a:gd name="T42" fmla="*/ 784 w 2857"/>
                <a:gd name="T43" fmla="*/ 472 h 561"/>
                <a:gd name="T44" fmla="*/ 680 w 2857"/>
                <a:gd name="T45" fmla="*/ 512 h 561"/>
                <a:gd name="T46" fmla="*/ 616 w 2857"/>
                <a:gd name="T47" fmla="*/ 528 h 561"/>
                <a:gd name="T48" fmla="*/ 544 w 2857"/>
                <a:gd name="T49" fmla="*/ 552 h 561"/>
                <a:gd name="T50" fmla="*/ 472 w 2857"/>
                <a:gd name="T51" fmla="*/ 552 h 561"/>
                <a:gd name="T52" fmla="*/ 432 w 2857"/>
                <a:gd name="T53" fmla="*/ 544 h 561"/>
                <a:gd name="T54" fmla="*/ 448 w 2857"/>
                <a:gd name="T55" fmla="*/ 488 h 561"/>
                <a:gd name="T56" fmla="*/ 408 w 2857"/>
                <a:gd name="T57" fmla="*/ 552 h 561"/>
                <a:gd name="T58" fmla="*/ 344 w 2857"/>
                <a:gd name="T59" fmla="*/ 552 h 561"/>
                <a:gd name="T60" fmla="*/ 248 w 2857"/>
                <a:gd name="T61" fmla="*/ 552 h 561"/>
                <a:gd name="T62" fmla="*/ 168 w 2857"/>
                <a:gd name="T63" fmla="*/ 552 h 561"/>
                <a:gd name="T64" fmla="*/ 88 w 2857"/>
                <a:gd name="T65" fmla="*/ 552 h 561"/>
                <a:gd name="T66" fmla="*/ 32 w 2857"/>
                <a:gd name="T67" fmla="*/ 560 h 561"/>
                <a:gd name="T68" fmla="*/ 0 w 2857"/>
                <a:gd name="T69" fmla="*/ 512 h 561"/>
                <a:gd name="T70" fmla="*/ 8 w 2857"/>
                <a:gd name="T71" fmla="*/ 368 h 561"/>
                <a:gd name="T72" fmla="*/ 40 w 2857"/>
                <a:gd name="T73" fmla="*/ 232 h 561"/>
                <a:gd name="T74" fmla="*/ 88 w 2857"/>
                <a:gd name="T75" fmla="*/ 192 h 561"/>
                <a:gd name="T76" fmla="*/ 168 w 2857"/>
                <a:gd name="T77" fmla="*/ 152 h 561"/>
                <a:gd name="T78" fmla="*/ 248 w 2857"/>
                <a:gd name="T79" fmla="*/ 144 h 561"/>
                <a:gd name="T80" fmla="*/ 344 w 2857"/>
                <a:gd name="T81" fmla="*/ 152 h 561"/>
                <a:gd name="T82" fmla="*/ 440 w 2857"/>
                <a:gd name="T83" fmla="*/ 152 h 561"/>
                <a:gd name="T84" fmla="*/ 544 w 2857"/>
                <a:gd name="T85" fmla="*/ 144 h 561"/>
                <a:gd name="T86" fmla="*/ 632 w 2857"/>
                <a:gd name="T87" fmla="*/ 144 h 561"/>
                <a:gd name="T88" fmla="*/ 704 w 2857"/>
                <a:gd name="T89" fmla="*/ 160 h 561"/>
                <a:gd name="T90" fmla="*/ 776 w 2857"/>
                <a:gd name="T91" fmla="*/ 192 h 561"/>
                <a:gd name="T92" fmla="*/ 880 w 2857"/>
                <a:gd name="T93" fmla="*/ 224 h 561"/>
                <a:gd name="T94" fmla="*/ 952 w 2857"/>
                <a:gd name="T95" fmla="*/ 264 h 561"/>
                <a:gd name="T96" fmla="*/ 1072 w 2857"/>
                <a:gd name="T97" fmla="*/ 304 h 561"/>
                <a:gd name="T98" fmla="*/ 1200 w 2857"/>
                <a:gd name="T99" fmla="*/ 296 h 561"/>
                <a:gd name="T100" fmla="*/ 1280 w 2857"/>
                <a:gd name="T101" fmla="*/ 264 h 561"/>
                <a:gd name="T102" fmla="*/ 1440 w 2857"/>
                <a:gd name="T103" fmla="*/ 192 h 561"/>
                <a:gd name="T104" fmla="*/ 1536 w 2857"/>
                <a:gd name="T105" fmla="*/ 160 h 561"/>
                <a:gd name="T106" fmla="*/ 1648 w 2857"/>
                <a:gd name="T107" fmla="*/ 112 h 561"/>
                <a:gd name="T108" fmla="*/ 1808 w 2857"/>
                <a:gd name="T109" fmla="*/ 48 h 561"/>
                <a:gd name="T110" fmla="*/ 1944 w 2857"/>
                <a:gd name="T111" fmla="*/ 32 h 561"/>
                <a:gd name="T112" fmla="*/ 2048 w 2857"/>
                <a:gd name="T113" fmla="*/ 48 h 561"/>
                <a:gd name="T114" fmla="*/ 2240 w 2857"/>
                <a:gd name="T115" fmla="*/ 48 h 561"/>
                <a:gd name="T116" fmla="*/ 2408 w 2857"/>
                <a:gd name="T117" fmla="*/ 48 h 5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57"/>
                <a:gd name="T178" fmla="*/ 0 h 561"/>
                <a:gd name="T179" fmla="*/ 2857 w 2857"/>
                <a:gd name="T180" fmla="*/ 561 h 5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57" h="561">
                  <a:moveTo>
                    <a:pt x="2504" y="8"/>
                  </a:moveTo>
                  <a:lnTo>
                    <a:pt x="2520" y="8"/>
                  </a:lnTo>
                  <a:lnTo>
                    <a:pt x="2528" y="8"/>
                  </a:lnTo>
                  <a:lnTo>
                    <a:pt x="2544" y="8"/>
                  </a:lnTo>
                  <a:lnTo>
                    <a:pt x="2576" y="8"/>
                  </a:lnTo>
                  <a:lnTo>
                    <a:pt x="2608" y="0"/>
                  </a:lnTo>
                  <a:lnTo>
                    <a:pt x="2624" y="0"/>
                  </a:lnTo>
                  <a:lnTo>
                    <a:pt x="2640" y="0"/>
                  </a:lnTo>
                  <a:lnTo>
                    <a:pt x="2688" y="0"/>
                  </a:lnTo>
                  <a:lnTo>
                    <a:pt x="2696" y="0"/>
                  </a:lnTo>
                  <a:lnTo>
                    <a:pt x="2704" y="0"/>
                  </a:lnTo>
                  <a:lnTo>
                    <a:pt x="2712" y="0"/>
                  </a:lnTo>
                  <a:lnTo>
                    <a:pt x="2736" y="0"/>
                  </a:lnTo>
                  <a:lnTo>
                    <a:pt x="2744" y="8"/>
                  </a:lnTo>
                  <a:lnTo>
                    <a:pt x="2760" y="16"/>
                  </a:lnTo>
                  <a:lnTo>
                    <a:pt x="2768" y="32"/>
                  </a:lnTo>
                  <a:lnTo>
                    <a:pt x="2776" y="40"/>
                  </a:lnTo>
                  <a:lnTo>
                    <a:pt x="2808" y="72"/>
                  </a:lnTo>
                  <a:lnTo>
                    <a:pt x="2824" y="80"/>
                  </a:lnTo>
                  <a:lnTo>
                    <a:pt x="2832" y="88"/>
                  </a:lnTo>
                  <a:lnTo>
                    <a:pt x="2840" y="112"/>
                  </a:lnTo>
                  <a:lnTo>
                    <a:pt x="2856" y="128"/>
                  </a:lnTo>
                  <a:lnTo>
                    <a:pt x="2856" y="144"/>
                  </a:lnTo>
                  <a:lnTo>
                    <a:pt x="2856" y="152"/>
                  </a:lnTo>
                  <a:lnTo>
                    <a:pt x="2856" y="160"/>
                  </a:lnTo>
                  <a:lnTo>
                    <a:pt x="2856" y="184"/>
                  </a:lnTo>
                  <a:lnTo>
                    <a:pt x="2856" y="192"/>
                  </a:lnTo>
                  <a:lnTo>
                    <a:pt x="2840" y="192"/>
                  </a:lnTo>
                  <a:lnTo>
                    <a:pt x="2832" y="200"/>
                  </a:lnTo>
                  <a:lnTo>
                    <a:pt x="2824" y="200"/>
                  </a:lnTo>
                  <a:lnTo>
                    <a:pt x="2808" y="216"/>
                  </a:lnTo>
                  <a:lnTo>
                    <a:pt x="2800" y="216"/>
                  </a:lnTo>
                  <a:lnTo>
                    <a:pt x="2792" y="224"/>
                  </a:lnTo>
                  <a:lnTo>
                    <a:pt x="2768" y="224"/>
                  </a:lnTo>
                  <a:lnTo>
                    <a:pt x="2760" y="224"/>
                  </a:lnTo>
                  <a:lnTo>
                    <a:pt x="2736" y="224"/>
                  </a:lnTo>
                  <a:lnTo>
                    <a:pt x="2728" y="224"/>
                  </a:lnTo>
                  <a:lnTo>
                    <a:pt x="2704" y="232"/>
                  </a:lnTo>
                  <a:lnTo>
                    <a:pt x="2696" y="232"/>
                  </a:lnTo>
                  <a:lnTo>
                    <a:pt x="2688" y="232"/>
                  </a:lnTo>
                  <a:lnTo>
                    <a:pt x="2656" y="232"/>
                  </a:lnTo>
                  <a:lnTo>
                    <a:pt x="2624" y="232"/>
                  </a:lnTo>
                  <a:lnTo>
                    <a:pt x="2608" y="232"/>
                  </a:lnTo>
                  <a:lnTo>
                    <a:pt x="2600" y="232"/>
                  </a:lnTo>
                  <a:lnTo>
                    <a:pt x="2592" y="224"/>
                  </a:lnTo>
                  <a:lnTo>
                    <a:pt x="2576" y="224"/>
                  </a:lnTo>
                  <a:lnTo>
                    <a:pt x="2560" y="224"/>
                  </a:lnTo>
                  <a:lnTo>
                    <a:pt x="2544" y="224"/>
                  </a:lnTo>
                  <a:lnTo>
                    <a:pt x="2520" y="216"/>
                  </a:lnTo>
                  <a:lnTo>
                    <a:pt x="2504" y="216"/>
                  </a:lnTo>
                  <a:lnTo>
                    <a:pt x="2496" y="216"/>
                  </a:lnTo>
                  <a:lnTo>
                    <a:pt x="2472" y="216"/>
                  </a:lnTo>
                  <a:lnTo>
                    <a:pt x="2464" y="216"/>
                  </a:lnTo>
                  <a:lnTo>
                    <a:pt x="2448" y="216"/>
                  </a:lnTo>
                  <a:lnTo>
                    <a:pt x="2440" y="216"/>
                  </a:lnTo>
                  <a:lnTo>
                    <a:pt x="2432" y="216"/>
                  </a:lnTo>
                  <a:lnTo>
                    <a:pt x="2400" y="216"/>
                  </a:lnTo>
                  <a:lnTo>
                    <a:pt x="2384" y="216"/>
                  </a:lnTo>
                  <a:lnTo>
                    <a:pt x="2376" y="216"/>
                  </a:lnTo>
                  <a:lnTo>
                    <a:pt x="2360" y="224"/>
                  </a:lnTo>
                  <a:lnTo>
                    <a:pt x="2344" y="224"/>
                  </a:lnTo>
                  <a:lnTo>
                    <a:pt x="2336" y="232"/>
                  </a:lnTo>
                  <a:lnTo>
                    <a:pt x="2328" y="232"/>
                  </a:lnTo>
                  <a:lnTo>
                    <a:pt x="2304" y="232"/>
                  </a:lnTo>
                  <a:lnTo>
                    <a:pt x="2296" y="248"/>
                  </a:lnTo>
                  <a:lnTo>
                    <a:pt x="2264" y="248"/>
                  </a:lnTo>
                  <a:lnTo>
                    <a:pt x="2232" y="248"/>
                  </a:lnTo>
                  <a:lnTo>
                    <a:pt x="2200" y="248"/>
                  </a:lnTo>
                  <a:lnTo>
                    <a:pt x="2192" y="248"/>
                  </a:lnTo>
                  <a:lnTo>
                    <a:pt x="2176" y="248"/>
                  </a:lnTo>
                  <a:lnTo>
                    <a:pt x="2168" y="248"/>
                  </a:lnTo>
                  <a:lnTo>
                    <a:pt x="2160" y="248"/>
                  </a:lnTo>
                  <a:lnTo>
                    <a:pt x="2128" y="248"/>
                  </a:lnTo>
                  <a:lnTo>
                    <a:pt x="2096" y="248"/>
                  </a:lnTo>
                  <a:lnTo>
                    <a:pt x="2072" y="256"/>
                  </a:lnTo>
                  <a:lnTo>
                    <a:pt x="2048" y="256"/>
                  </a:lnTo>
                  <a:lnTo>
                    <a:pt x="2032" y="256"/>
                  </a:lnTo>
                  <a:lnTo>
                    <a:pt x="2000" y="264"/>
                  </a:lnTo>
                  <a:lnTo>
                    <a:pt x="1976" y="264"/>
                  </a:lnTo>
                  <a:lnTo>
                    <a:pt x="1968" y="264"/>
                  </a:lnTo>
                  <a:lnTo>
                    <a:pt x="1944" y="264"/>
                  </a:lnTo>
                  <a:lnTo>
                    <a:pt x="1928" y="280"/>
                  </a:lnTo>
                  <a:lnTo>
                    <a:pt x="1904" y="280"/>
                  </a:lnTo>
                  <a:lnTo>
                    <a:pt x="1896" y="280"/>
                  </a:lnTo>
                  <a:lnTo>
                    <a:pt x="1880" y="280"/>
                  </a:lnTo>
                  <a:lnTo>
                    <a:pt x="1864" y="296"/>
                  </a:lnTo>
                  <a:lnTo>
                    <a:pt x="1840" y="296"/>
                  </a:lnTo>
                  <a:lnTo>
                    <a:pt x="1832" y="296"/>
                  </a:lnTo>
                  <a:lnTo>
                    <a:pt x="1808" y="304"/>
                  </a:lnTo>
                  <a:lnTo>
                    <a:pt x="1784" y="304"/>
                  </a:lnTo>
                  <a:lnTo>
                    <a:pt x="1744" y="312"/>
                  </a:lnTo>
                  <a:lnTo>
                    <a:pt x="1736" y="312"/>
                  </a:lnTo>
                  <a:lnTo>
                    <a:pt x="1720" y="312"/>
                  </a:lnTo>
                  <a:lnTo>
                    <a:pt x="1712" y="312"/>
                  </a:lnTo>
                  <a:lnTo>
                    <a:pt x="1712" y="328"/>
                  </a:lnTo>
                  <a:lnTo>
                    <a:pt x="1704" y="328"/>
                  </a:lnTo>
                  <a:lnTo>
                    <a:pt x="1696" y="328"/>
                  </a:lnTo>
                  <a:lnTo>
                    <a:pt x="1680" y="328"/>
                  </a:lnTo>
                  <a:lnTo>
                    <a:pt x="1648" y="328"/>
                  </a:lnTo>
                  <a:lnTo>
                    <a:pt x="1640" y="336"/>
                  </a:lnTo>
                  <a:lnTo>
                    <a:pt x="1632" y="336"/>
                  </a:lnTo>
                  <a:lnTo>
                    <a:pt x="1616" y="336"/>
                  </a:lnTo>
                  <a:lnTo>
                    <a:pt x="1608" y="336"/>
                  </a:lnTo>
                  <a:lnTo>
                    <a:pt x="1600" y="344"/>
                  </a:lnTo>
                  <a:lnTo>
                    <a:pt x="1584" y="344"/>
                  </a:lnTo>
                  <a:lnTo>
                    <a:pt x="1544" y="360"/>
                  </a:lnTo>
                  <a:lnTo>
                    <a:pt x="1528" y="360"/>
                  </a:lnTo>
                  <a:lnTo>
                    <a:pt x="1512" y="360"/>
                  </a:lnTo>
                  <a:lnTo>
                    <a:pt x="1504" y="360"/>
                  </a:lnTo>
                  <a:lnTo>
                    <a:pt x="1496" y="360"/>
                  </a:lnTo>
                  <a:lnTo>
                    <a:pt x="1480" y="368"/>
                  </a:lnTo>
                  <a:lnTo>
                    <a:pt x="1472" y="368"/>
                  </a:lnTo>
                  <a:lnTo>
                    <a:pt x="1448" y="368"/>
                  </a:lnTo>
                  <a:lnTo>
                    <a:pt x="1432" y="376"/>
                  </a:lnTo>
                  <a:lnTo>
                    <a:pt x="1408" y="376"/>
                  </a:lnTo>
                  <a:lnTo>
                    <a:pt x="1400" y="376"/>
                  </a:lnTo>
                  <a:lnTo>
                    <a:pt x="1384" y="376"/>
                  </a:lnTo>
                  <a:lnTo>
                    <a:pt x="1368" y="376"/>
                  </a:lnTo>
                  <a:lnTo>
                    <a:pt x="1360" y="376"/>
                  </a:lnTo>
                  <a:lnTo>
                    <a:pt x="1344" y="376"/>
                  </a:lnTo>
                  <a:lnTo>
                    <a:pt x="1328" y="392"/>
                  </a:lnTo>
                  <a:lnTo>
                    <a:pt x="1304" y="392"/>
                  </a:lnTo>
                  <a:lnTo>
                    <a:pt x="1296" y="392"/>
                  </a:lnTo>
                  <a:lnTo>
                    <a:pt x="1264" y="392"/>
                  </a:lnTo>
                  <a:lnTo>
                    <a:pt x="1232" y="408"/>
                  </a:lnTo>
                  <a:lnTo>
                    <a:pt x="1200" y="408"/>
                  </a:lnTo>
                  <a:lnTo>
                    <a:pt x="1176" y="408"/>
                  </a:lnTo>
                  <a:lnTo>
                    <a:pt x="1168" y="408"/>
                  </a:lnTo>
                  <a:lnTo>
                    <a:pt x="1160" y="408"/>
                  </a:lnTo>
                  <a:lnTo>
                    <a:pt x="1144" y="408"/>
                  </a:lnTo>
                  <a:lnTo>
                    <a:pt x="1136" y="408"/>
                  </a:lnTo>
                  <a:lnTo>
                    <a:pt x="1128" y="408"/>
                  </a:lnTo>
                  <a:lnTo>
                    <a:pt x="1080" y="408"/>
                  </a:lnTo>
                  <a:lnTo>
                    <a:pt x="1072" y="416"/>
                  </a:lnTo>
                  <a:lnTo>
                    <a:pt x="1056" y="416"/>
                  </a:lnTo>
                  <a:lnTo>
                    <a:pt x="1048" y="416"/>
                  </a:lnTo>
                  <a:lnTo>
                    <a:pt x="1040" y="416"/>
                  </a:lnTo>
                  <a:lnTo>
                    <a:pt x="1016" y="432"/>
                  </a:lnTo>
                  <a:lnTo>
                    <a:pt x="1008" y="432"/>
                  </a:lnTo>
                  <a:lnTo>
                    <a:pt x="1000" y="432"/>
                  </a:lnTo>
                  <a:lnTo>
                    <a:pt x="976" y="440"/>
                  </a:lnTo>
                  <a:lnTo>
                    <a:pt x="968" y="440"/>
                  </a:lnTo>
                  <a:lnTo>
                    <a:pt x="944" y="448"/>
                  </a:lnTo>
                  <a:lnTo>
                    <a:pt x="920" y="464"/>
                  </a:lnTo>
                  <a:lnTo>
                    <a:pt x="912" y="464"/>
                  </a:lnTo>
                  <a:lnTo>
                    <a:pt x="904" y="464"/>
                  </a:lnTo>
                  <a:lnTo>
                    <a:pt x="888" y="464"/>
                  </a:lnTo>
                  <a:lnTo>
                    <a:pt x="880" y="464"/>
                  </a:lnTo>
                  <a:lnTo>
                    <a:pt x="872" y="464"/>
                  </a:lnTo>
                  <a:lnTo>
                    <a:pt x="840" y="464"/>
                  </a:lnTo>
                  <a:lnTo>
                    <a:pt x="832" y="472"/>
                  </a:lnTo>
                  <a:lnTo>
                    <a:pt x="808" y="472"/>
                  </a:lnTo>
                  <a:lnTo>
                    <a:pt x="800" y="472"/>
                  </a:lnTo>
                  <a:lnTo>
                    <a:pt x="784" y="472"/>
                  </a:lnTo>
                  <a:lnTo>
                    <a:pt x="776" y="480"/>
                  </a:lnTo>
                  <a:lnTo>
                    <a:pt x="768" y="480"/>
                  </a:lnTo>
                  <a:lnTo>
                    <a:pt x="736" y="488"/>
                  </a:lnTo>
                  <a:lnTo>
                    <a:pt x="720" y="488"/>
                  </a:lnTo>
                  <a:lnTo>
                    <a:pt x="712" y="504"/>
                  </a:lnTo>
                  <a:lnTo>
                    <a:pt x="704" y="504"/>
                  </a:lnTo>
                  <a:lnTo>
                    <a:pt x="680" y="512"/>
                  </a:lnTo>
                  <a:lnTo>
                    <a:pt x="672" y="512"/>
                  </a:lnTo>
                  <a:lnTo>
                    <a:pt x="672" y="528"/>
                  </a:lnTo>
                  <a:lnTo>
                    <a:pt x="664" y="528"/>
                  </a:lnTo>
                  <a:lnTo>
                    <a:pt x="648" y="528"/>
                  </a:lnTo>
                  <a:lnTo>
                    <a:pt x="640" y="528"/>
                  </a:lnTo>
                  <a:lnTo>
                    <a:pt x="632" y="528"/>
                  </a:lnTo>
                  <a:lnTo>
                    <a:pt x="616" y="528"/>
                  </a:lnTo>
                  <a:lnTo>
                    <a:pt x="608" y="544"/>
                  </a:lnTo>
                  <a:lnTo>
                    <a:pt x="600" y="544"/>
                  </a:lnTo>
                  <a:lnTo>
                    <a:pt x="576" y="544"/>
                  </a:lnTo>
                  <a:lnTo>
                    <a:pt x="576" y="552"/>
                  </a:lnTo>
                  <a:lnTo>
                    <a:pt x="568" y="552"/>
                  </a:lnTo>
                  <a:lnTo>
                    <a:pt x="552" y="552"/>
                  </a:lnTo>
                  <a:lnTo>
                    <a:pt x="544" y="552"/>
                  </a:lnTo>
                  <a:lnTo>
                    <a:pt x="536" y="552"/>
                  </a:lnTo>
                  <a:lnTo>
                    <a:pt x="528" y="552"/>
                  </a:lnTo>
                  <a:lnTo>
                    <a:pt x="512" y="552"/>
                  </a:lnTo>
                  <a:lnTo>
                    <a:pt x="504" y="552"/>
                  </a:lnTo>
                  <a:lnTo>
                    <a:pt x="496" y="552"/>
                  </a:lnTo>
                  <a:lnTo>
                    <a:pt x="480" y="552"/>
                  </a:lnTo>
                  <a:lnTo>
                    <a:pt x="472" y="552"/>
                  </a:lnTo>
                  <a:lnTo>
                    <a:pt x="464" y="552"/>
                  </a:lnTo>
                  <a:lnTo>
                    <a:pt x="448" y="552"/>
                  </a:lnTo>
                  <a:lnTo>
                    <a:pt x="440" y="552"/>
                  </a:lnTo>
                  <a:lnTo>
                    <a:pt x="432" y="552"/>
                  </a:lnTo>
                  <a:lnTo>
                    <a:pt x="416" y="552"/>
                  </a:lnTo>
                  <a:lnTo>
                    <a:pt x="432" y="552"/>
                  </a:lnTo>
                  <a:lnTo>
                    <a:pt x="432" y="544"/>
                  </a:lnTo>
                  <a:lnTo>
                    <a:pt x="432" y="528"/>
                  </a:lnTo>
                  <a:lnTo>
                    <a:pt x="440" y="512"/>
                  </a:lnTo>
                  <a:lnTo>
                    <a:pt x="440" y="504"/>
                  </a:lnTo>
                  <a:lnTo>
                    <a:pt x="448" y="504"/>
                  </a:lnTo>
                  <a:lnTo>
                    <a:pt x="448" y="488"/>
                  </a:lnTo>
                  <a:lnTo>
                    <a:pt x="448" y="480"/>
                  </a:lnTo>
                  <a:lnTo>
                    <a:pt x="448" y="488"/>
                  </a:lnTo>
                  <a:lnTo>
                    <a:pt x="440" y="488"/>
                  </a:lnTo>
                  <a:lnTo>
                    <a:pt x="440" y="504"/>
                  </a:lnTo>
                  <a:lnTo>
                    <a:pt x="432" y="512"/>
                  </a:lnTo>
                  <a:lnTo>
                    <a:pt x="432" y="528"/>
                  </a:lnTo>
                  <a:lnTo>
                    <a:pt x="416" y="544"/>
                  </a:lnTo>
                  <a:lnTo>
                    <a:pt x="408" y="544"/>
                  </a:lnTo>
                  <a:lnTo>
                    <a:pt x="408" y="552"/>
                  </a:lnTo>
                  <a:lnTo>
                    <a:pt x="400" y="552"/>
                  </a:lnTo>
                  <a:lnTo>
                    <a:pt x="384" y="552"/>
                  </a:lnTo>
                  <a:lnTo>
                    <a:pt x="376" y="552"/>
                  </a:lnTo>
                  <a:lnTo>
                    <a:pt x="368" y="552"/>
                  </a:lnTo>
                  <a:lnTo>
                    <a:pt x="360" y="552"/>
                  </a:lnTo>
                  <a:lnTo>
                    <a:pt x="352" y="552"/>
                  </a:lnTo>
                  <a:lnTo>
                    <a:pt x="344" y="552"/>
                  </a:lnTo>
                  <a:lnTo>
                    <a:pt x="320" y="552"/>
                  </a:lnTo>
                  <a:lnTo>
                    <a:pt x="304" y="552"/>
                  </a:lnTo>
                  <a:lnTo>
                    <a:pt x="288" y="552"/>
                  </a:lnTo>
                  <a:lnTo>
                    <a:pt x="280" y="552"/>
                  </a:lnTo>
                  <a:lnTo>
                    <a:pt x="272" y="552"/>
                  </a:lnTo>
                  <a:lnTo>
                    <a:pt x="256" y="552"/>
                  </a:lnTo>
                  <a:lnTo>
                    <a:pt x="248" y="552"/>
                  </a:lnTo>
                  <a:lnTo>
                    <a:pt x="224" y="552"/>
                  </a:lnTo>
                  <a:lnTo>
                    <a:pt x="216" y="552"/>
                  </a:lnTo>
                  <a:lnTo>
                    <a:pt x="208" y="552"/>
                  </a:lnTo>
                  <a:lnTo>
                    <a:pt x="200" y="552"/>
                  </a:lnTo>
                  <a:lnTo>
                    <a:pt x="184" y="552"/>
                  </a:lnTo>
                  <a:lnTo>
                    <a:pt x="176" y="552"/>
                  </a:lnTo>
                  <a:lnTo>
                    <a:pt x="168" y="552"/>
                  </a:lnTo>
                  <a:lnTo>
                    <a:pt x="152" y="552"/>
                  </a:lnTo>
                  <a:lnTo>
                    <a:pt x="144" y="552"/>
                  </a:lnTo>
                  <a:lnTo>
                    <a:pt x="136" y="552"/>
                  </a:lnTo>
                  <a:lnTo>
                    <a:pt x="120" y="552"/>
                  </a:lnTo>
                  <a:lnTo>
                    <a:pt x="112" y="552"/>
                  </a:lnTo>
                  <a:lnTo>
                    <a:pt x="104" y="552"/>
                  </a:lnTo>
                  <a:lnTo>
                    <a:pt x="88" y="552"/>
                  </a:lnTo>
                  <a:lnTo>
                    <a:pt x="80" y="552"/>
                  </a:lnTo>
                  <a:lnTo>
                    <a:pt x="80" y="560"/>
                  </a:lnTo>
                  <a:lnTo>
                    <a:pt x="72" y="560"/>
                  </a:lnTo>
                  <a:lnTo>
                    <a:pt x="56" y="560"/>
                  </a:lnTo>
                  <a:lnTo>
                    <a:pt x="48" y="560"/>
                  </a:lnTo>
                  <a:lnTo>
                    <a:pt x="40" y="560"/>
                  </a:lnTo>
                  <a:lnTo>
                    <a:pt x="32" y="560"/>
                  </a:lnTo>
                  <a:lnTo>
                    <a:pt x="16" y="560"/>
                  </a:lnTo>
                  <a:lnTo>
                    <a:pt x="8" y="560"/>
                  </a:lnTo>
                  <a:lnTo>
                    <a:pt x="0" y="560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0" y="528"/>
                  </a:lnTo>
                  <a:lnTo>
                    <a:pt x="0" y="512"/>
                  </a:lnTo>
                  <a:lnTo>
                    <a:pt x="0" y="504"/>
                  </a:lnTo>
                  <a:lnTo>
                    <a:pt x="0" y="488"/>
                  </a:lnTo>
                  <a:lnTo>
                    <a:pt x="0" y="480"/>
                  </a:lnTo>
                  <a:lnTo>
                    <a:pt x="0" y="464"/>
                  </a:lnTo>
                  <a:lnTo>
                    <a:pt x="0" y="440"/>
                  </a:lnTo>
                  <a:lnTo>
                    <a:pt x="0" y="416"/>
                  </a:lnTo>
                  <a:lnTo>
                    <a:pt x="8" y="368"/>
                  </a:lnTo>
                  <a:lnTo>
                    <a:pt x="8" y="336"/>
                  </a:lnTo>
                  <a:lnTo>
                    <a:pt x="16" y="296"/>
                  </a:lnTo>
                  <a:lnTo>
                    <a:pt x="16" y="264"/>
                  </a:lnTo>
                  <a:lnTo>
                    <a:pt x="16" y="256"/>
                  </a:lnTo>
                  <a:lnTo>
                    <a:pt x="32" y="248"/>
                  </a:lnTo>
                  <a:lnTo>
                    <a:pt x="32" y="232"/>
                  </a:lnTo>
                  <a:lnTo>
                    <a:pt x="40" y="232"/>
                  </a:lnTo>
                  <a:lnTo>
                    <a:pt x="40" y="224"/>
                  </a:lnTo>
                  <a:lnTo>
                    <a:pt x="48" y="216"/>
                  </a:lnTo>
                  <a:lnTo>
                    <a:pt x="56" y="200"/>
                  </a:lnTo>
                  <a:lnTo>
                    <a:pt x="72" y="200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0" y="160"/>
                  </a:lnTo>
                  <a:lnTo>
                    <a:pt x="136" y="160"/>
                  </a:lnTo>
                  <a:lnTo>
                    <a:pt x="144" y="152"/>
                  </a:lnTo>
                  <a:lnTo>
                    <a:pt x="152" y="152"/>
                  </a:lnTo>
                  <a:lnTo>
                    <a:pt x="168" y="152"/>
                  </a:lnTo>
                  <a:lnTo>
                    <a:pt x="184" y="144"/>
                  </a:lnTo>
                  <a:lnTo>
                    <a:pt x="200" y="144"/>
                  </a:lnTo>
                  <a:lnTo>
                    <a:pt x="208" y="144"/>
                  </a:lnTo>
                  <a:lnTo>
                    <a:pt x="216" y="144"/>
                  </a:lnTo>
                  <a:lnTo>
                    <a:pt x="224" y="144"/>
                  </a:lnTo>
                  <a:lnTo>
                    <a:pt x="240" y="144"/>
                  </a:lnTo>
                  <a:lnTo>
                    <a:pt x="248" y="144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8" y="152"/>
                  </a:lnTo>
                  <a:lnTo>
                    <a:pt x="312" y="152"/>
                  </a:lnTo>
                  <a:lnTo>
                    <a:pt x="320" y="152"/>
                  </a:lnTo>
                  <a:lnTo>
                    <a:pt x="336" y="152"/>
                  </a:lnTo>
                  <a:lnTo>
                    <a:pt x="344" y="152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76" y="152"/>
                  </a:lnTo>
                  <a:lnTo>
                    <a:pt x="384" y="152"/>
                  </a:lnTo>
                  <a:lnTo>
                    <a:pt x="400" y="152"/>
                  </a:lnTo>
                  <a:lnTo>
                    <a:pt x="408" y="152"/>
                  </a:lnTo>
                  <a:lnTo>
                    <a:pt x="440" y="152"/>
                  </a:lnTo>
                  <a:lnTo>
                    <a:pt x="464" y="152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6" y="152"/>
                  </a:lnTo>
                  <a:lnTo>
                    <a:pt x="504" y="152"/>
                  </a:lnTo>
                  <a:lnTo>
                    <a:pt x="528" y="152"/>
                  </a:lnTo>
                  <a:lnTo>
                    <a:pt x="544" y="144"/>
                  </a:lnTo>
                  <a:lnTo>
                    <a:pt x="552" y="144"/>
                  </a:lnTo>
                  <a:lnTo>
                    <a:pt x="568" y="144"/>
                  </a:lnTo>
                  <a:lnTo>
                    <a:pt x="576" y="144"/>
                  </a:lnTo>
                  <a:lnTo>
                    <a:pt x="584" y="144"/>
                  </a:lnTo>
                  <a:lnTo>
                    <a:pt x="600" y="144"/>
                  </a:lnTo>
                  <a:lnTo>
                    <a:pt x="616" y="144"/>
                  </a:lnTo>
                  <a:lnTo>
                    <a:pt x="632" y="144"/>
                  </a:lnTo>
                  <a:lnTo>
                    <a:pt x="640" y="144"/>
                  </a:lnTo>
                  <a:lnTo>
                    <a:pt x="648" y="152"/>
                  </a:lnTo>
                  <a:lnTo>
                    <a:pt x="664" y="152"/>
                  </a:lnTo>
                  <a:lnTo>
                    <a:pt x="672" y="152"/>
                  </a:lnTo>
                  <a:lnTo>
                    <a:pt x="680" y="152"/>
                  </a:lnTo>
                  <a:lnTo>
                    <a:pt x="696" y="152"/>
                  </a:lnTo>
                  <a:lnTo>
                    <a:pt x="704" y="160"/>
                  </a:lnTo>
                  <a:lnTo>
                    <a:pt x="712" y="160"/>
                  </a:lnTo>
                  <a:lnTo>
                    <a:pt x="720" y="160"/>
                  </a:lnTo>
                  <a:lnTo>
                    <a:pt x="720" y="184"/>
                  </a:lnTo>
                  <a:lnTo>
                    <a:pt x="736" y="184"/>
                  </a:lnTo>
                  <a:lnTo>
                    <a:pt x="744" y="184"/>
                  </a:lnTo>
                  <a:lnTo>
                    <a:pt x="768" y="192"/>
                  </a:lnTo>
                  <a:lnTo>
                    <a:pt x="776" y="192"/>
                  </a:lnTo>
                  <a:lnTo>
                    <a:pt x="800" y="200"/>
                  </a:lnTo>
                  <a:lnTo>
                    <a:pt x="808" y="200"/>
                  </a:lnTo>
                  <a:lnTo>
                    <a:pt x="840" y="216"/>
                  </a:lnTo>
                  <a:lnTo>
                    <a:pt x="848" y="216"/>
                  </a:lnTo>
                  <a:lnTo>
                    <a:pt x="864" y="216"/>
                  </a:lnTo>
                  <a:lnTo>
                    <a:pt x="872" y="216"/>
                  </a:lnTo>
                  <a:lnTo>
                    <a:pt x="880" y="224"/>
                  </a:lnTo>
                  <a:lnTo>
                    <a:pt x="888" y="224"/>
                  </a:lnTo>
                  <a:lnTo>
                    <a:pt x="904" y="232"/>
                  </a:lnTo>
                  <a:lnTo>
                    <a:pt x="912" y="232"/>
                  </a:lnTo>
                  <a:lnTo>
                    <a:pt x="920" y="248"/>
                  </a:lnTo>
                  <a:lnTo>
                    <a:pt x="936" y="248"/>
                  </a:lnTo>
                  <a:lnTo>
                    <a:pt x="944" y="256"/>
                  </a:lnTo>
                  <a:lnTo>
                    <a:pt x="952" y="264"/>
                  </a:lnTo>
                  <a:lnTo>
                    <a:pt x="968" y="264"/>
                  </a:lnTo>
                  <a:lnTo>
                    <a:pt x="968" y="280"/>
                  </a:lnTo>
                  <a:lnTo>
                    <a:pt x="976" y="280"/>
                  </a:lnTo>
                  <a:lnTo>
                    <a:pt x="984" y="296"/>
                  </a:lnTo>
                  <a:lnTo>
                    <a:pt x="1000" y="296"/>
                  </a:lnTo>
                  <a:lnTo>
                    <a:pt x="1040" y="296"/>
                  </a:lnTo>
                  <a:lnTo>
                    <a:pt x="1072" y="304"/>
                  </a:lnTo>
                  <a:lnTo>
                    <a:pt x="1080" y="304"/>
                  </a:lnTo>
                  <a:lnTo>
                    <a:pt x="1096" y="304"/>
                  </a:lnTo>
                  <a:lnTo>
                    <a:pt x="1112" y="304"/>
                  </a:lnTo>
                  <a:lnTo>
                    <a:pt x="1136" y="304"/>
                  </a:lnTo>
                  <a:lnTo>
                    <a:pt x="1144" y="304"/>
                  </a:lnTo>
                  <a:lnTo>
                    <a:pt x="1168" y="304"/>
                  </a:lnTo>
                  <a:lnTo>
                    <a:pt x="1200" y="296"/>
                  </a:lnTo>
                  <a:lnTo>
                    <a:pt x="1216" y="296"/>
                  </a:lnTo>
                  <a:lnTo>
                    <a:pt x="1232" y="296"/>
                  </a:lnTo>
                  <a:lnTo>
                    <a:pt x="1232" y="280"/>
                  </a:lnTo>
                  <a:lnTo>
                    <a:pt x="1248" y="280"/>
                  </a:lnTo>
                  <a:lnTo>
                    <a:pt x="1264" y="280"/>
                  </a:lnTo>
                  <a:lnTo>
                    <a:pt x="1272" y="280"/>
                  </a:lnTo>
                  <a:lnTo>
                    <a:pt x="1280" y="264"/>
                  </a:lnTo>
                  <a:lnTo>
                    <a:pt x="1328" y="256"/>
                  </a:lnTo>
                  <a:lnTo>
                    <a:pt x="1336" y="248"/>
                  </a:lnTo>
                  <a:lnTo>
                    <a:pt x="1368" y="232"/>
                  </a:lnTo>
                  <a:lnTo>
                    <a:pt x="1376" y="224"/>
                  </a:lnTo>
                  <a:lnTo>
                    <a:pt x="1408" y="216"/>
                  </a:lnTo>
                  <a:lnTo>
                    <a:pt x="1416" y="200"/>
                  </a:lnTo>
                  <a:lnTo>
                    <a:pt x="1440" y="192"/>
                  </a:lnTo>
                  <a:lnTo>
                    <a:pt x="1448" y="192"/>
                  </a:lnTo>
                  <a:lnTo>
                    <a:pt x="1464" y="192"/>
                  </a:lnTo>
                  <a:lnTo>
                    <a:pt x="1472" y="184"/>
                  </a:lnTo>
                  <a:lnTo>
                    <a:pt x="1480" y="184"/>
                  </a:lnTo>
                  <a:lnTo>
                    <a:pt x="1512" y="160"/>
                  </a:lnTo>
                  <a:lnTo>
                    <a:pt x="1528" y="160"/>
                  </a:lnTo>
                  <a:lnTo>
                    <a:pt x="1536" y="160"/>
                  </a:lnTo>
                  <a:lnTo>
                    <a:pt x="1552" y="152"/>
                  </a:lnTo>
                  <a:lnTo>
                    <a:pt x="1568" y="152"/>
                  </a:lnTo>
                  <a:lnTo>
                    <a:pt x="1584" y="128"/>
                  </a:lnTo>
                  <a:lnTo>
                    <a:pt x="1608" y="128"/>
                  </a:lnTo>
                  <a:lnTo>
                    <a:pt x="1632" y="120"/>
                  </a:lnTo>
                  <a:lnTo>
                    <a:pt x="1640" y="112"/>
                  </a:lnTo>
                  <a:lnTo>
                    <a:pt x="1648" y="112"/>
                  </a:lnTo>
                  <a:lnTo>
                    <a:pt x="1680" y="104"/>
                  </a:lnTo>
                  <a:lnTo>
                    <a:pt x="1712" y="88"/>
                  </a:lnTo>
                  <a:lnTo>
                    <a:pt x="1736" y="80"/>
                  </a:lnTo>
                  <a:lnTo>
                    <a:pt x="1744" y="72"/>
                  </a:lnTo>
                  <a:lnTo>
                    <a:pt x="1752" y="72"/>
                  </a:lnTo>
                  <a:lnTo>
                    <a:pt x="1776" y="72"/>
                  </a:lnTo>
                  <a:lnTo>
                    <a:pt x="1808" y="48"/>
                  </a:lnTo>
                  <a:lnTo>
                    <a:pt x="1864" y="40"/>
                  </a:lnTo>
                  <a:lnTo>
                    <a:pt x="1880" y="40"/>
                  </a:lnTo>
                  <a:lnTo>
                    <a:pt x="1896" y="40"/>
                  </a:lnTo>
                  <a:lnTo>
                    <a:pt x="1912" y="32"/>
                  </a:lnTo>
                  <a:lnTo>
                    <a:pt x="1928" y="32"/>
                  </a:lnTo>
                  <a:lnTo>
                    <a:pt x="1936" y="32"/>
                  </a:lnTo>
                  <a:lnTo>
                    <a:pt x="1944" y="32"/>
                  </a:lnTo>
                  <a:lnTo>
                    <a:pt x="1960" y="32"/>
                  </a:lnTo>
                  <a:lnTo>
                    <a:pt x="1992" y="40"/>
                  </a:lnTo>
                  <a:lnTo>
                    <a:pt x="2000" y="40"/>
                  </a:lnTo>
                  <a:lnTo>
                    <a:pt x="2008" y="40"/>
                  </a:lnTo>
                  <a:lnTo>
                    <a:pt x="2024" y="40"/>
                  </a:lnTo>
                  <a:lnTo>
                    <a:pt x="2032" y="40"/>
                  </a:lnTo>
                  <a:lnTo>
                    <a:pt x="2048" y="48"/>
                  </a:lnTo>
                  <a:lnTo>
                    <a:pt x="2096" y="48"/>
                  </a:lnTo>
                  <a:lnTo>
                    <a:pt x="2136" y="48"/>
                  </a:lnTo>
                  <a:lnTo>
                    <a:pt x="2168" y="48"/>
                  </a:lnTo>
                  <a:lnTo>
                    <a:pt x="2200" y="48"/>
                  </a:lnTo>
                  <a:lnTo>
                    <a:pt x="2208" y="48"/>
                  </a:lnTo>
                  <a:lnTo>
                    <a:pt x="2216" y="48"/>
                  </a:lnTo>
                  <a:lnTo>
                    <a:pt x="2240" y="48"/>
                  </a:lnTo>
                  <a:lnTo>
                    <a:pt x="2248" y="48"/>
                  </a:lnTo>
                  <a:lnTo>
                    <a:pt x="2296" y="48"/>
                  </a:lnTo>
                  <a:lnTo>
                    <a:pt x="2312" y="48"/>
                  </a:lnTo>
                  <a:lnTo>
                    <a:pt x="2328" y="48"/>
                  </a:lnTo>
                  <a:lnTo>
                    <a:pt x="2360" y="48"/>
                  </a:lnTo>
                  <a:lnTo>
                    <a:pt x="2384" y="48"/>
                  </a:lnTo>
                  <a:lnTo>
                    <a:pt x="2408" y="48"/>
                  </a:lnTo>
                  <a:lnTo>
                    <a:pt x="2432" y="40"/>
                  </a:lnTo>
                  <a:lnTo>
                    <a:pt x="2440" y="40"/>
                  </a:lnTo>
                  <a:lnTo>
                    <a:pt x="2448" y="40"/>
                  </a:lnTo>
                  <a:lnTo>
                    <a:pt x="2464" y="32"/>
                  </a:lnTo>
                  <a:lnTo>
                    <a:pt x="2480" y="32"/>
                  </a:lnTo>
                  <a:lnTo>
                    <a:pt x="2496" y="1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" name="Group 39">
              <a:extLst>
                <a:ext uri="{FF2B5EF4-FFF2-40B4-BE49-F238E27FC236}">
                  <a16:creationId xmlns:a16="http://schemas.microsoft.com/office/drawing/2014/main" id="{2B88515D-3039-4A59-812E-B24DC2B6D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" y="2192"/>
              <a:ext cx="4441" cy="361"/>
              <a:chOff x="296" y="2192"/>
              <a:chExt cx="4441" cy="361"/>
            </a:xfrm>
          </p:grpSpPr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DB1AFBDE-1355-3657-ACB1-3B0A775FC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" y="2248"/>
                <a:ext cx="1185" cy="297"/>
              </a:xfrm>
              <a:custGeom>
                <a:avLst/>
                <a:gdLst>
                  <a:gd name="T0" fmla="*/ 72 w 1185"/>
                  <a:gd name="T1" fmla="*/ 0 h 297"/>
                  <a:gd name="T2" fmla="*/ 104 w 1185"/>
                  <a:gd name="T3" fmla="*/ 0 h 297"/>
                  <a:gd name="T4" fmla="*/ 144 w 1185"/>
                  <a:gd name="T5" fmla="*/ 0 h 297"/>
                  <a:gd name="T6" fmla="*/ 176 w 1185"/>
                  <a:gd name="T7" fmla="*/ 0 h 297"/>
                  <a:gd name="T8" fmla="*/ 208 w 1185"/>
                  <a:gd name="T9" fmla="*/ 0 h 297"/>
                  <a:gd name="T10" fmla="*/ 240 w 1185"/>
                  <a:gd name="T11" fmla="*/ 0 h 297"/>
                  <a:gd name="T12" fmla="*/ 296 w 1185"/>
                  <a:gd name="T13" fmla="*/ 0 h 297"/>
                  <a:gd name="T14" fmla="*/ 336 w 1185"/>
                  <a:gd name="T15" fmla="*/ 0 h 297"/>
                  <a:gd name="T16" fmla="*/ 376 w 1185"/>
                  <a:gd name="T17" fmla="*/ 0 h 297"/>
                  <a:gd name="T18" fmla="*/ 424 w 1185"/>
                  <a:gd name="T19" fmla="*/ 16 h 297"/>
                  <a:gd name="T20" fmla="*/ 496 w 1185"/>
                  <a:gd name="T21" fmla="*/ 24 h 297"/>
                  <a:gd name="T22" fmla="*/ 528 w 1185"/>
                  <a:gd name="T23" fmla="*/ 32 h 297"/>
                  <a:gd name="T24" fmla="*/ 608 w 1185"/>
                  <a:gd name="T25" fmla="*/ 48 h 297"/>
                  <a:gd name="T26" fmla="*/ 664 w 1185"/>
                  <a:gd name="T27" fmla="*/ 56 h 297"/>
                  <a:gd name="T28" fmla="*/ 712 w 1185"/>
                  <a:gd name="T29" fmla="*/ 56 h 297"/>
                  <a:gd name="T30" fmla="*/ 792 w 1185"/>
                  <a:gd name="T31" fmla="*/ 80 h 297"/>
                  <a:gd name="T32" fmla="*/ 816 w 1185"/>
                  <a:gd name="T33" fmla="*/ 88 h 297"/>
                  <a:gd name="T34" fmla="*/ 880 w 1185"/>
                  <a:gd name="T35" fmla="*/ 96 h 297"/>
                  <a:gd name="T36" fmla="*/ 928 w 1185"/>
                  <a:gd name="T37" fmla="*/ 104 h 297"/>
                  <a:gd name="T38" fmla="*/ 968 w 1185"/>
                  <a:gd name="T39" fmla="*/ 120 h 297"/>
                  <a:gd name="T40" fmla="*/ 1000 w 1185"/>
                  <a:gd name="T41" fmla="*/ 128 h 297"/>
                  <a:gd name="T42" fmla="*/ 1032 w 1185"/>
                  <a:gd name="T43" fmla="*/ 128 h 297"/>
                  <a:gd name="T44" fmla="*/ 1064 w 1185"/>
                  <a:gd name="T45" fmla="*/ 128 h 297"/>
                  <a:gd name="T46" fmla="*/ 1096 w 1185"/>
                  <a:gd name="T47" fmla="*/ 128 h 297"/>
                  <a:gd name="T48" fmla="*/ 1128 w 1185"/>
                  <a:gd name="T49" fmla="*/ 128 h 297"/>
                  <a:gd name="T50" fmla="*/ 1152 w 1185"/>
                  <a:gd name="T51" fmla="*/ 128 h 297"/>
                  <a:gd name="T52" fmla="*/ 1184 w 1185"/>
                  <a:gd name="T53" fmla="*/ 128 h 297"/>
                  <a:gd name="T54" fmla="*/ 1184 w 1185"/>
                  <a:gd name="T55" fmla="*/ 160 h 297"/>
                  <a:gd name="T56" fmla="*/ 1152 w 1185"/>
                  <a:gd name="T57" fmla="*/ 160 h 297"/>
                  <a:gd name="T58" fmla="*/ 1128 w 1185"/>
                  <a:gd name="T59" fmla="*/ 160 h 297"/>
                  <a:gd name="T60" fmla="*/ 1096 w 1185"/>
                  <a:gd name="T61" fmla="*/ 168 h 297"/>
                  <a:gd name="T62" fmla="*/ 1072 w 1185"/>
                  <a:gd name="T63" fmla="*/ 184 h 297"/>
                  <a:gd name="T64" fmla="*/ 1040 w 1185"/>
                  <a:gd name="T65" fmla="*/ 184 h 297"/>
                  <a:gd name="T66" fmla="*/ 1008 w 1185"/>
                  <a:gd name="T67" fmla="*/ 192 h 297"/>
                  <a:gd name="T68" fmla="*/ 968 w 1185"/>
                  <a:gd name="T69" fmla="*/ 200 h 297"/>
                  <a:gd name="T70" fmla="*/ 944 w 1185"/>
                  <a:gd name="T71" fmla="*/ 216 h 297"/>
                  <a:gd name="T72" fmla="*/ 912 w 1185"/>
                  <a:gd name="T73" fmla="*/ 224 h 297"/>
                  <a:gd name="T74" fmla="*/ 872 w 1185"/>
                  <a:gd name="T75" fmla="*/ 224 h 297"/>
                  <a:gd name="T76" fmla="*/ 832 w 1185"/>
                  <a:gd name="T77" fmla="*/ 232 h 297"/>
                  <a:gd name="T78" fmla="*/ 728 w 1185"/>
                  <a:gd name="T79" fmla="*/ 248 h 297"/>
                  <a:gd name="T80" fmla="*/ 648 w 1185"/>
                  <a:gd name="T81" fmla="*/ 256 h 297"/>
                  <a:gd name="T82" fmla="*/ 624 w 1185"/>
                  <a:gd name="T83" fmla="*/ 256 h 297"/>
                  <a:gd name="T84" fmla="*/ 592 w 1185"/>
                  <a:gd name="T85" fmla="*/ 264 h 297"/>
                  <a:gd name="T86" fmla="*/ 512 w 1185"/>
                  <a:gd name="T87" fmla="*/ 272 h 297"/>
                  <a:gd name="T88" fmla="*/ 440 w 1185"/>
                  <a:gd name="T89" fmla="*/ 288 h 297"/>
                  <a:gd name="T90" fmla="*/ 376 w 1185"/>
                  <a:gd name="T91" fmla="*/ 296 h 297"/>
                  <a:gd name="T92" fmla="*/ 296 w 1185"/>
                  <a:gd name="T93" fmla="*/ 296 h 297"/>
                  <a:gd name="T94" fmla="*/ 192 w 1185"/>
                  <a:gd name="T95" fmla="*/ 296 h 297"/>
                  <a:gd name="T96" fmla="*/ 136 w 1185"/>
                  <a:gd name="T97" fmla="*/ 296 h 297"/>
                  <a:gd name="T98" fmla="*/ 96 w 1185"/>
                  <a:gd name="T99" fmla="*/ 296 h 297"/>
                  <a:gd name="T100" fmla="*/ 56 w 1185"/>
                  <a:gd name="T101" fmla="*/ 296 h 297"/>
                  <a:gd name="T102" fmla="*/ 8 w 1185"/>
                  <a:gd name="T103" fmla="*/ 296 h 29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85"/>
                  <a:gd name="T157" fmla="*/ 0 h 297"/>
                  <a:gd name="T158" fmla="*/ 1185 w 1185"/>
                  <a:gd name="T159" fmla="*/ 297 h 29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85" h="297">
                    <a:moveTo>
                      <a:pt x="56" y="0"/>
                    </a:moveTo>
                    <a:lnTo>
                      <a:pt x="64" y="0"/>
                    </a:lnTo>
                    <a:lnTo>
                      <a:pt x="72" y="0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76" y="0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8" y="0"/>
                    </a:lnTo>
                    <a:lnTo>
                      <a:pt x="224" y="0"/>
                    </a:lnTo>
                    <a:lnTo>
                      <a:pt x="232" y="0"/>
                    </a:lnTo>
                    <a:lnTo>
                      <a:pt x="240" y="0"/>
                    </a:lnTo>
                    <a:lnTo>
                      <a:pt x="264" y="0"/>
                    </a:lnTo>
                    <a:lnTo>
                      <a:pt x="272" y="0"/>
                    </a:lnTo>
                    <a:lnTo>
                      <a:pt x="296" y="0"/>
                    </a:lnTo>
                    <a:lnTo>
                      <a:pt x="304" y="0"/>
                    </a:lnTo>
                    <a:lnTo>
                      <a:pt x="312" y="0"/>
                    </a:lnTo>
                    <a:lnTo>
                      <a:pt x="336" y="0"/>
                    </a:lnTo>
                    <a:lnTo>
                      <a:pt x="344" y="0"/>
                    </a:lnTo>
                    <a:lnTo>
                      <a:pt x="368" y="0"/>
                    </a:lnTo>
                    <a:lnTo>
                      <a:pt x="376" y="0"/>
                    </a:lnTo>
                    <a:lnTo>
                      <a:pt x="400" y="0"/>
                    </a:lnTo>
                    <a:lnTo>
                      <a:pt x="408" y="16"/>
                    </a:lnTo>
                    <a:lnTo>
                      <a:pt x="424" y="16"/>
                    </a:lnTo>
                    <a:lnTo>
                      <a:pt x="440" y="16"/>
                    </a:lnTo>
                    <a:lnTo>
                      <a:pt x="464" y="16"/>
                    </a:lnTo>
                    <a:lnTo>
                      <a:pt x="496" y="24"/>
                    </a:lnTo>
                    <a:lnTo>
                      <a:pt x="504" y="24"/>
                    </a:lnTo>
                    <a:lnTo>
                      <a:pt x="512" y="24"/>
                    </a:lnTo>
                    <a:lnTo>
                      <a:pt x="528" y="32"/>
                    </a:lnTo>
                    <a:lnTo>
                      <a:pt x="568" y="32"/>
                    </a:lnTo>
                    <a:lnTo>
                      <a:pt x="592" y="32"/>
                    </a:lnTo>
                    <a:lnTo>
                      <a:pt x="608" y="48"/>
                    </a:lnTo>
                    <a:lnTo>
                      <a:pt x="624" y="48"/>
                    </a:lnTo>
                    <a:lnTo>
                      <a:pt x="640" y="48"/>
                    </a:lnTo>
                    <a:lnTo>
                      <a:pt x="664" y="56"/>
                    </a:lnTo>
                    <a:lnTo>
                      <a:pt x="672" y="56"/>
                    </a:lnTo>
                    <a:lnTo>
                      <a:pt x="704" y="56"/>
                    </a:lnTo>
                    <a:lnTo>
                      <a:pt x="712" y="56"/>
                    </a:lnTo>
                    <a:lnTo>
                      <a:pt x="728" y="64"/>
                    </a:lnTo>
                    <a:lnTo>
                      <a:pt x="760" y="64"/>
                    </a:lnTo>
                    <a:lnTo>
                      <a:pt x="792" y="80"/>
                    </a:lnTo>
                    <a:lnTo>
                      <a:pt x="800" y="80"/>
                    </a:lnTo>
                    <a:lnTo>
                      <a:pt x="808" y="80"/>
                    </a:lnTo>
                    <a:lnTo>
                      <a:pt x="816" y="88"/>
                    </a:lnTo>
                    <a:lnTo>
                      <a:pt x="848" y="88"/>
                    </a:lnTo>
                    <a:lnTo>
                      <a:pt x="872" y="96"/>
                    </a:lnTo>
                    <a:lnTo>
                      <a:pt x="880" y="96"/>
                    </a:lnTo>
                    <a:lnTo>
                      <a:pt x="896" y="96"/>
                    </a:lnTo>
                    <a:lnTo>
                      <a:pt x="904" y="104"/>
                    </a:lnTo>
                    <a:lnTo>
                      <a:pt x="928" y="104"/>
                    </a:lnTo>
                    <a:lnTo>
                      <a:pt x="936" y="104"/>
                    </a:lnTo>
                    <a:lnTo>
                      <a:pt x="960" y="120"/>
                    </a:lnTo>
                    <a:lnTo>
                      <a:pt x="968" y="120"/>
                    </a:lnTo>
                    <a:lnTo>
                      <a:pt x="976" y="120"/>
                    </a:lnTo>
                    <a:lnTo>
                      <a:pt x="984" y="128"/>
                    </a:lnTo>
                    <a:lnTo>
                      <a:pt x="1000" y="128"/>
                    </a:lnTo>
                    <a:lnTo>
                      <a:pt x="1008" y="128"/>
                    </a:lnTo>
                    <a:lnTo>
                      <a:pt x="1016" y="128"/>
                    </a:lnTo>
                    <a:lnTo>
                      <a:pt x="1032" y="128"/>
                    </a:lnTo>
                    <a:lnTo>
                      <a:pt x="1040" y="128"/>
                    </a:lnTo>
                    <a:lnTo>
                      <a:pt x="1048" y="128"/>
                    </a:lnTo>
                    <a:lnTo>
                      <a:pt x="1064" y="128"/>
                    </a:lnTo>
                    <a:lnTo>
                      <a:pt x="1072" y="128"/>
                    </a:lnTo>
                    <a:lnTo>
                      <a:pt x="1080" y="128"/>
                    </a:lnTo>
                    <a:lnTo>
                      <a:pt x="1096" y="128"/>
                    </a:lnTo>
                    <a:lnTo>
                      <a:pt x="1104" y="128"/>
                    </a:lnTo>
                    <a:lnTo>
                      <a:pt x="1112" y="128"/>
                    </a:lnTo>
                    <a:lnTo>
                      <a:pt x="1128" y="128"/>
                    </a:lnTo>
                    <a:lnTo>
                      <a:pt x="1136" y="128"/>
                    </a:lnTo>
                    <a:lnTo>
                      <a:pt x="1144" y="128"/>
                    </a:lnTo>
                    <a:lnTo>
                      <a:pt x="1152" y="128"/>
                    </a:lnTo>
                    <a:lnTo>
                      <a:pt x="1168" y="128"/>
                    </a:lnTo>
                    <a:lnTo>
                      <a:pt x="1176" y="128"/>
                    </a:lnTo>
                    <a:lnTo>
                      <a:pt x="1184" y="128"/>
                    </a:lnTo>
                    <a:lnTo>
                      <a:pt x="1184" y="136"/>
                    </a:lnTo>
                    <a:lnTo>
                      <a:pt x="1184" y="152"/>
                    </a:lnTo>
                    <a:lnTo>
                      <a:pt x="1184" y="160"/>
                    </a:lnTo>
                    <a:lnTo>
                      <a:pt x="1176" y="160"/>
                    </a:lnTo>
                    <a:lnTo>
                      <a:pt x="1168" y="160"/>
                    </a:lnTo>
                    <a:lnTo>
                      <a:pt x="1152" y="160"/>
                    </a:lnTo>
                    <a:lnTo>
                      <a:pt x="1144" y="160"/>
                    </a:lnTo>
                    <a:lnTo>
                      <a:pt x="1136" y="160"/>
                    </a:lnTo>
                    <a:lnTo>
                      <a:pt x="1128" y="160"/>
                    </a:lnTo>
                    <a:lnTo>
                      <a:pt x="1112" y="160"/>
                    </a:lnTo>
                    <a:lnTo>
                      <a:pt x="1104" y="168"/>
                    </a:lnTo>
                    <a:lnTo>
                      <a:pt x="1096" y="168"/>
                    </a:lnTo>
                    <a:lnTo>
                      <a:pt x="1080" y="168"/>
                    </a:lnTo>
                    <a:lnTo>
                      <a:pt x="1072" y="168"/>
                    </a:lnTo>
                    <a:lnTo>
                      <a:pt x="1072" y="184"/>
                    </a:lnTo>
                    <a:lnTo>
                      <a:pt x="1064" y="184"/>
                    </a:lnTo>
                    <a:lnTo>
                      <a:pt x="1048" y="184"/>
                    </a:lnTo>
                    <a:lnTo>
                      <a:pt x="1040" y="184"/>
                    </a:lnTo>
                    <a:lnTo>
                      <a:pt x="1032" y="192"/>
                    </a:lnTo>
                    <a:lnTo>
                      <a:pt x="1016" y="192"/>
                    </a:lnTo>
                    <a:lnTo>
                      <a:pt x="1008" y="192"/>
                    </a:lnTo>
                    <a:lnTo>
                      <a:pt x="1000" y="200"/>
                    </a:lnTo>
                    <a:lnTo>
                      <a:pt x="984" y="200"/>
                    </a:lnTo>
                    <a:lnTo>
                      <a:pt x="968" y="200"/>
                    </a:lnTo>
                    <a:lnTo>
                      <a:pt x="968" y="216"/>
                    </a:lnTo>
                    <a:lnTo>
                      <a:pt x="960" y="216"/>
                    </a:lnTo>
                    <a:lnTo>
                      <a:pt x="944" y="216"/>
                    </a:lnTo>
                    <a:lnTo>
                      <a:pt x="936" y="216"/>
                    </a:lnTo>
                    <a:lnTo>
                      <a:pt x="928" y="224"/>
                    </a:lnTo>
                    <a:lnTo>
                      <a:pt x="912" y="224"/>
                    </a:lnTo>
                    <a:lnTo>
                      <a:pt x="904" y="224"/>
                    </a:lnTo>
                    <a:lnTo>
                      <a:pt x="896" y="224"/>
                    </a:lnTo>
                    <a:lnTo>
                      <a:pt x="872" y="224"/>
                    </a:lnTo>
                    <a:lnTo>
                      <a:pt x="848" y="232"/>
                    </a:lnTo>
                    <a:lnTo>
                      <a:pt x="840" y="232"/>
                    </a:lnTo>
                    <a:lnTo>
                      <a:pt x="832" y="232"/>
                    </a:lnTo>
                    <a:lnTo>
                      <a:pt x="792" y="232"/>
                    </a:lnTo>
                    <a:lnTo>
                      <a:pt x="760" y="248"/>
                    </a:lnTo>
                    <a:lnTo>
                      <a:pt x="728" y="248"/>
                    </a:lnTo>
                    <a:lnTo>
                      <a:pt x="680" y="248"/>
                    </a:lnTo>
                    <a:lnTo>
                      <a:pt x="664" y="248"/>
                    </a:lnTo>
                    <a:lnTo>
                      <a:pt x="648" y="256"/>
                    </a:lnTo>
                    <a:lnTo>
                      <a:pt x="640" y="256"/>
                    </a:lnTo>
                    <a:lnTo>
                      <a:pt x="632" y="256"/>
                    </a:lnTo>
                    <a:lnTo>
                      <a:pt x="624" y="256"/>
                    </a:lnTo>
                    <a:lnTo>
                      <a:pt x="608" y="256"/>
                    </a:lnTo>
                    <a:lnTo>
                      <a:pt x="600" y="264"/>
                    </a:lnTo>
                    <a:lnTo>
                      <a:pt x="592" y="264"/>
                    </a:lnTo>
                    <a:lnTo>
                      <a:pt x="568" y="264"/>
                    </a:lnTo>
                    <a:lnTo>
                      <a:pt x="536" y="272"/>
                    </a:lnTo>
                    <a:lnTo>
                      <a:pt x="512" y="272"/>
                    </a:lnTo>
                    <a:lnTo>
                      <a:pt x="480" y="272"/>
                    </a:lnTo>
                    <a:lnTo>
                      <a:pt x="464" y="288"/>
                    </a:lnTo>
                    <a:lnTo>
                      <a:pt x="440" y="288"/>
                    </a:lnTo>
                    <a:lnTo>
                      <a:pt x="432" y="288"/>
                    </a:lnTo>
                    <a:lnTo>
                      <a:pt x="400" y="288"/>
                    </a:lnTo>
                    <a:lnTo>
                      <a:pt x="376" y="296"/>
                    </a:lnTo>
                    <a:lnTo>
                      <a:pt x="344" y="296"/>
                    </a:lnTo>
                    <a:lnTo>
                      <a:pt x="328" y="296"/>
                    </a:lnTo>
                    <a:lnTo>
                      <a:pt x="296" y="296"/>
                    </a:lnTo>
                    <a:lnTo>
                      <a:pt x="264" y="296"/>
                    </a:lnTo>
                    <a:lnTo>
                      <a:pt x="232" y="296"/>
                    </a:lnTo>
                    <a:lnTo>
                      <a:pt x="192" y="296"/>
                    </a:lnTo>
                    <a:lnTo>
                      <a:pt x="176" y="296"/>
                    </a:lnTo>
                    <a:lnTo>
                      <a:pt x="160" y="296"/>
                    </a:lnTo>
                    <a:lnTo>
                      <a:pt x="136" y="296"/>
                    </a:lnTo>
                    <a:lnTo>
                      <a:pt x="120" y="296"/>
                    </a:lnTo>
                    <a:lnTo>
                      <a:pt x="104" y="296"/>
                    </a:lnTo>
                    <a:lnTo>
                      <a:pt x="96" y="296"/>
                    </a:lnTo>
                    <a:lnTo>
                      <a:pt x="72" y="296"/>
                    </a:lnTo>
                    <a:lnTo>
                      <a:pt x="64" y="296"/>
                    </a:lnTo>
                    <a:lnTo>
                      <a:pt x="56" y="296"/>
                    </a:lnTo>
                    <a:lnTo>
                      <a:pt x="40" y="296"/>
                    </a:lnTo>
                    <a:lnTo>
                      <a:pt x="24" y="296"/>
                    </a:lnTo>
                    <a:lnTo>
                      <a:pt x="8" y="296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EBC494"/>
              </a:solidFill>
              <a:ln w="508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6890BCDA-A480-BA9C-3660-E2EB656F5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" y="2344"/>
                <a:ext cx="841" cy="129"/>
              </a:xfrm>
              <a:custGeom>
                <a:avLst/>
                <a:gdLst>
                  <a:gd name="T0" fmla="*/ 64 w 841"/>
                  <a:gd name="T1" fmla="*/ 0 h 129"/>
                  <a:gd name="T2" fmla="*/ 96 w 841"/>
                  <a:gd name="T3" fmla="*/ 0 h 129"/>
                  <a:gd name="T4" fmla="*/ 128 w 841"/>
                  <a:gd name="T5" fmla="*/ 0 h 129"/>
                  <a:gd name="T6" fmla="*/ 184 w 841"/>
                  <a:gd name="T7" fmla="*/ 0 h 129"/>
                  <a:gd name="T8" fmla="*/ 224 w 841"/>
                  <a:gd name="T9" fmla="*/ 0 h 129"/>
                  <a:gd name="T10" fmla="*/ 248 w 841"/>
                  <a:gd name="T11" fmla="*/ 0 h 129"/>
                  <a:gd name="T12" fmla="*/ 288 w 841"/>
                  <a:gd name="T13" fmla="*/ 0 h 129"/>
                  <a:gd name="T14" fmla="*/ 304 w 841"/>
                  <a:gd name="T15" fmla="*/ 8 h 129"/>
                  <a:gd name="T16" fmla="*/ 336 w 841"/>
                  <a:gd name="T17" fmla="*/ 8 h 129"/>
                  <a:gd name="T18" fmla="*/ 360 w 841"/>
                  <a:gd name="T19" fmla="*/ 8 h 129"/>
                  <a:gd name="T20" fmla="*/ 384 w 841"/>
                  <a:gd name="T21" fmla="*/ 8 h 129"/>
                  <a:gd name="T22" fmla="*/ 424 w 841"/>
                  <a:gd name="T23" fmla="*/ 8 h 129"/>
                  <a:gd name="T24" fmla="*/ 456 w 841"/>
                  <a:gd name="T25" fmla="*/ 24 h 129"/>
                  <a:gd name="T26" fmla="*/ 520 w 841"/>
                  <a:gd name="T27" fmla="*/ 24 h 129"/>
                  <a:gd name="T28" fmla="*/ 568 w 841"/>
                  <a:gd name="T29" fmla="*/ 32 h 129"/>
                  <a:gd name="T30" fmla="*/ 616 w 841"/>
                  <a:gd name="T31" fmla="*/ 32 h 129"/>
                  <a:gd name="T32" fmla="*/ 632 w 841"/>
                  <a:gd name="T33" fmla="*/ 32 h 129"/>
                  <a:gd name="T34" fmla="*/ 664 w 841"/>
                  <a:gd name="T35" fmla="*/ 32 h 129"/>
                  <a:gd name="T36" fmla="*/ 704 w 841"/>
                  <a:gd name="T37" fmla="*/ 40 h 129"/>
                  <a:gd name="T38" fmla="*/ 752 w 841"/>
                  <a:gd name="T39" fmla="*/ 56 h 129"/>
                  <a:gd name="T40" fmla="*/ 792 w 841"/>
                  <a:gd name="T41" fmla="*/ 56 h 129"/>
                  <a:gd name="T42" fmla="*/ 832 w 841"/>
                  <a:gd name="T43" fmla="*/ 72 h 129"/>
                  <a:gd name="T44" fmla="*/ 832 w 841"/>
                  <a:gd name="T45" fmla="*/ 72 h 129"/>
                  <a:gd name="T46" fmla="*/ 808 w 841"/>
                  <a:gd name="T47" fmla="*/ 72 h 129"/>
                  <a:gd name="T48" fmla="*/ 792 w 841"/>
                  <a:gd name="T49" fmla="*/ 88 h 129"/>
                  <a:gd name="T50" fmla="*/ 768 w 841"/>
                  <a:gd name="T51" fmla="*/ 88 h 129"/>
                  <a:gd name="T52" fmla="*/ 752 w 841"/>
                  <a:gd name="T53" fmla="*/ 88 h 129"/>
                  <a:gd name="T54" fmla="*/ 728 w 841"/>
                  <a:gd name="T55" fmla="*/ 96 h 129"/>
                  <a:gd name="T56" fmla="*/ 704 w 841"/>
                  <a:gd name="T57" fmla="*/ 104 h 129"/>
                  <a:gd name="T58" fmla="*/ 672 w 841"/>
                  <a:gd name="T59" fmla="*/ 104 h 129"/>
                  <a:gd name="T60" fmla="*/ 640 w 841"/>
                  <a:gd name="T61" fmla="*/ 104 h 129"/>
                  <a:gd name="T62" fmla="*/ 616 w 841"/>
                  <a:gd name="T63" fmla="*/ 120 h 129"/>
                  <a:gd name="T64" fmla="*/ 592 w 841"/>
                  <a:gd name="T65" fmla="*/ 120 h 129"/>
                  <a:gd name="T66" fmla="*/ 568 w 841"/>
                  <a:gd name="T67" fmla="*/ 120 h 129"/>
                  <a:gd name="T68" fmla="*/ 536 w 841"/>
                  <a:gd name="T69" fmla="*/ 120 h 129"/>
                  <a:gd name="T70" fmla="*/ 520 w 841"/>
                  <a:gd name="T71" fmla="*/ 120 h 129"/>
                  <a:gd name="T72" fmla="*/ 488 w 841"/>
                  <a:gd name="T73" fmla="*/ 120 h 129"/>
                  <a:gd name="T74" fmla="*/ 432 w 841"/>
                  <a:gd name="T75" fmla="*/ 120 h 129"/>
                  <a:gd name="T76" fmla="*/ 392 w 841"/>
                  <a:gd name="T77" fmla="*/ 128 h 129"/>
                  <a:gd name="T78" fmla="*/ 336 w 841"/>
                  <a:gd name="T79" fmla="*/ 128 h 129"/>
                  <a:gd name="T80" fmla="*/ 280 w 841"/>
                  <a:gd name="T81" fmla="*/ 128 h 129"/>
                  <a:gd name="T82" fmla="*/ 224 w 841"/>
                  <a:gd name="T83" fmla="*/ 128 h 129"/>
                  <a:gd name="T84" fmla="*/ 192 w 841"/>
                  <a:gd name="T85" fmla="*/ 128 h 129"/>
                  <a:gd name="T86" fmla="*/ 160 w 841"/>
                  <a:gd name="T87" fmla="*/ 128 h 129"/>
                  <a:gd name="T88" fmla="*/ 136 w 841"/>
                  <a:gd name="T89" fmla="*/ 128 h 129"/>
                  <a:gd name="T90" fmla="*/ 112 w 841"/>
                  <a:gd name="T91" fmla="*/ 128 h 129"/>
                  <a:gd name="T92" fmla="*/ 80 w 841"/>
                  <a:gd name="T93" fmla="*/ 128 h 129"/>
                  <a:gd name="T94" fmla="*/ 48 w 841"/>
                  <a:gd name="T95" fmla="*/ 120 h 129"/>
                  <a:gd name="T96" fmla="*/ 24 w 841"/>
                  <a:gd name="T97" fmla="*/ 120 h 129"/>
                  <a:gd name="T98" fmla="*/ 0 w 841"/>
                  <a:gd name="T99" fmla="*/ 120 h 12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1"/>
                  <a:gd name="T151" fmla="*/ 0 h 129"/>
                  <a:gd name="T152" fmla="*/ 841 w 841"/>
                  <a:gd name="T153" fmla="*/ 129 h 12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1" h="129">
                    <a:moveTo>
                      <a:pt x="24" y="0"/>
                    </a:moveTo>
                    <a:lnTo>
                      <a:pt x="64" y="0"/>
                    </a:lnTo>
                    <a:lnTo>
                      <a:pt x="80" y="0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8" y="0"/>
                    </a:lnTo>
                    <a:lnTo>
                      <a:pt x="160" y="0"/>
                    </a:lnTo>
                    <a:lnTo>
                      <a:pt x="184" y="0"/>
                    </a:lnTo>
                    <a:lnTo>
                      <a:pt x="200" y="0"/>
                    </a:lnTo>
                    <a:lnTo>
                      <a:pt x="224" y="0"/>
                    </a:lnTo>
                    <a:lnTo>
                      <a:pt x="232" y="0"/>
                    </a:lnTo>
                    <a:lnTo>
                      <a:pt x="248" y="0"/>
                    </a:lnTo>
                    <a:lnTo>
                      <a:pt x="264" y="0"/>
                    </a:lnTo>
                    <a:lnTo>
                      <a:pt x="288" y="0"/>
                    </a:lnTo>
                    <a:lnTo>
                      <a:pt x="296" y="8"/>
                    </a:lnTo>
                    <a:lnTo>
                      <a:pt x="304" y="8"/>
                    </a:lnTo>
                    <a:lnTo>
                      <a:pt x="320" y="8"/>
                    </a:lnTo>
                    <a:lnTo>
                      <a:pt x="336" y="8"/>
                    </a:lnTo>
                    <a:lnTo>
                      <a:pt x="352" y="8"/>
                    </a:lnTo>
                    <a:lnTo>
                      <a:pt x="360" y="8"/>
                    </a:lnTo>
                    <a:lnTo>
                      <a:pt x="368" y="8"/>
                    </a:lnTo>
                    <a:lnTo>
                      <a:pt x="384" y="8"/>
                    </a:lnTo>
                    <a:lnTo>
                      <a:pt x="400" y="8"/>
                    </a:lnTo>
                    <a:lnTo>
                      <a:pt x="424" y="8"/>
                    </a:lnTo>
                    <a:lnTo>
                      <a:pt x="448" y="24"/>
                    </a:lnTo>
                    <a:lnTo>
                      <a:pt x="456" y="24"/>
                    </a:lnTo>
                    <a:lnTo>
                      <a:pt x="464" y="24"/>
                    </a:lnTo>
                    <a:lnTo>
                      <a:pt x="520" y="24"/>
                    </a:lnTo>
                    <a:lnTo>
                      <a:pt x="536" y="32"/>
                    </a:lnTo>
                    <a:lnTo>
                      <a:pt x="568" y="32"/>
                    </a:lnTo>
                    <a:lnTo>
                      <a:pt x="592" y="32"/>
                    </a:lnTo>
                    <a:lnTo>
                      <a:pt x="616" y="32"/>
                    </a:lnTo>
                    <a:lnTo>
                      <a:pt x="624" y="32"/>
                    </a:lnTo>
                    <a:lnTo>
                      <a:pt x="632" y="32"/>
                    </a:lnTo>
                    <a:lnTo>
                      <a:pt x="640" y="32"/>
                    </a:lnTo>
                    <a:lnTo>
                      <a:pt x="664" y="32"/>
                    </a:lnTo>
                    <a:lnTo>
                      <a:pt x="696" y="40"/>
                    </a:lnTo>
                    <a:lnTo>
                      <a:pt x="704" y="40"/>
                    </a:lnTo>
                    <a:lnTo>
                      <a:pt x="728" y="40"/>
                    </a:lnTo>
                    <a:lnTo>
                      <a:pt x="752" y="56"/>
                    </a:lnTo>
                    <a:lnTo>
                      <a:pt x="768" y="56"/>
                    </a:lnTo>
                    <a:lnTo>
                      <a:pt x="792" y="56"/>
                    </a:lnTo>
                    <a:lnTo>
                      <a:pt x="824" y="64"/>
                    </a:lnTo>
                    <a:lnTo>
                      <a:pt x="832" y="72"/>
                    </a:lnTo>
                    <a:lnTo>
                      <a:pt x="840" y="72"/>
                    </a:lnTo>
                    <a:lnTo>
                      <a:pt x="832" y="72"/>
                    </a:lnTo>
                    <a:lnTo>
                      <a:pt x="824" y="72"/>
                    </a:lnTo>
                    <a:lnTo>
                      <a:pt x="808" y="72"/>
                    </a:lnTo>
                    <a:lnTo>
                      <a:pt x="808" y="88"/>
                    </a:lnTo>
                    <a:lnTo>
                      <a:pt x="792" y="88"/>
                    </a:lnTo>
                    <a:lnTo>
                      <a:pt x="784" y="88"/>
                    </a:lnTo>
                    <a:lnTo>
                      <a:pt x="768" y="88"/>
                    </a:lnTo>
                    <a:lnTo>
                      <a:pt x="760" y="88"/>
                    </a:lnTo>
                    <a:lnTo>
                      <a:pt x="752" y="88"/>
                    </a:lnTo>
                    <a:lnTo>
                      <a:pt x="736" y="96"/>
                    </a:lnTo>
                    <a:lnTo>
                      <a:pt x="728" y="96"/>
                    </a:lnTo>
                    <a:lnTo>
                      <a:pt x="720" y="96"/>
                    </a:lnTo>
                    <a:lnTo>
                      <a:pt x="704" y="104"/>
                    </a:lnTo>
                    <a:lnTo>
                      <a:pt x="696" y="104"/>
                    </a:lnTo>
                    <a:lnTo>
                      <a:pt x="672" y="104"/>
                    </a:lnTo>
                    <a:lnTo>
                      <a:pt x="664" y="104"/>
                    </a:lnTo>
                    <a:lnTo>
                      <a:pt x="640" y="104"/>
                    </a:lnTo>
                    <a:lnTo>
                      <a:pt x="632" y="104"/>
                    </a:lnTo>
                    <a:lnTo>
                      <a:pt x="616" y="120"/>
                    </a:lnTo>
                    <a:lnTo>
                      <a:pt x="600" y="120"/>
                    </a:lnTo>
                    <a:lnTo>
                      <a:pt x="592" y="120"/>
                    </a:lnTo>
                    <a:lnTo>
                      <a:pt x="584" y="120"/>
                    </a:lnTo>
                    <a:lnTo>
                      <a:pt x="568" y="120"/>
                    </a:lnTo>
                    <a:lnTo>
                      <a:pt x="560" y="120"/>
                    </a:lnTo>
                    <a:lnTo>
                      <a:pt x="536" y="120"/>
                    </a:lnTo>
                    <a:lnTo>
                      <a:pt x="528" y="120"/>
                    </a:lnTo>
                    <a:lnTo>
                      <a:pt x="520" y="120"/>
                    </a:lnTo>
                    <a:lnTo>
                      <a:pt x="496" y="120"/>
                    </a:lnTo>
                    <a:lnTo>
                      <a:pt x="488" y="120"/>
                    </a:lnTo>
                    <a:lnTo>
                      <a:pt x="456" y="120"/>
                    </a:lnTo>
                    <a:lnTo>
                      <a:pt x="432" y="120"/>
                    </a:lnTo>
                    <a:lnTo>
                      <a:pt x="424" y="120"/>
                    </a:lnTo>
                    <a:lnTo>
                      <a:pt x="392" y="128"/>
                    </a:lnTo>
                    <a:lnTo>
                      <a:pt x="368" y="128"/>
                    </a:lnTo>
                    <a:lnTo>
                      <a:pt x="336" y="128"/>
                    </a:lnTo>
                    <a:lnTo>
                      <a:pt x="304" y="128"/>
                    </a:lnTo>
                    <a:lnTo>
                      <a:pt x="280" y="128"/>
                    </a:lnTo>
                    <a:lnTo>
                      <a:pt x="256" y="128"/>
                    </a:lnTo>
                    <a:lnTo>
                      <a:pt x="224" y="128"/>
                    </a:lnTo>
                    <a:lnTo>
                      <a:pt x="216" y="128"/>
                    </a:lnTo>
                    <a:lnTo>
                      <a:pt x="192" y="128"/>
                    </a:lnTo>
                    <a:lnTo>
                      <a:pt x="168" y="128"/>
                    </a:lnTo>
                    <a:lnTo>
                      <a:pt x="160" y="128"/>
                    </a:lnTo>
                    <a:lnTo>
                      <a:pt x="152" y="128"/>
                    </a:lnTo>
                    <a:lnTo>
                      <a:pt x="136" y="128"/>
                    </a:lnTo>
                    <a:lnTo>
                      <a:pt x="120" y="128"/>
                    </a:lnTo>
                    <a:lnTo>
                      <a:pt x="112" y="128"/>
                    </a:lnTo>
                    <a:lnTo>
                      <a:pt x="96" y="128"/>
                    </a:lnTo>
                    <a:lnTo>
                      <a:pt x="80" y="128"/>
                    </a:lnTo>
                    <a:lnTo>
                      <a:pt x="64" y="128"/>
                    </a:lnTo>
                    <a:lnTo>
                      <a:pt x="48" y="120"/>
                    </a:lnTo>
                    <a:lnTo>
                      <a:pt x="32" y="120"/>
                    </a:lnTo>
                    <a:lnTo>
                      <a:pt x="24" y="120"/>
                    </a:lnTo>
                    <a:lnTo>
                      <a:pt x="16" y="12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38">
                <a:extLst>
                  <a:ext uri="{FF2B5EF4-FFF2-40B4-BE49-F238E27FC236}">
                    <a16:creationId xmlns:a16="http://schemas.microsoft.com/office/drawing/2014/main" id="{571BAD37-32D1-6F45-FECB-3BD1BFA72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" y="2192"/>
                <a:ext cx="3289" cy="361"/>
              </a:xfrm>
              <a:custGeom>
                <a:avLst/>
                <a:gdLst>
                  <a:gd name="T0" fmla="*/ 8 w 3289"/>
                  <a:gd name="T1" fmla="*/ 168 h 361"/>
                  <a:gd name="T2" fmla="*/ 40 w 3289"/>
                  <a:gd name="T3" fmla="*/ 168 h 361"/>
                  <a:gd name="T4" fmla="*/ 96 w 3289"/>
                  <a:gd name="T5" fmla="*/ 168 h 361"/>
                  <a:gd name="T6" fmla="*/ 112 w 3289"/>
                  <a:gd name="T7" fmla="*/ 168 h 361"/>
                  <a:gd name="T8" fmla="*/ 136 w 3289"/>
                  <a:gd name="T9" fmla="*/ 168 h 361"/>
                  <a:gd name="T10" fmla="*/ 168 w 3289"/>
                  <a:gd name="T11" fmla="*/ 160 h 361"/>
                  <a:gd name="T12" fmla="*/ 200 w 3289"/>
                  <a:gd name="T13" fmla="*/ 160 h 361"/>
                  <a:gd name="T14" fmla="*/ 248 w 3289"/>
                  <a:gd name="T15" fmla="*/ 160 h 361"/>
                  <a:gd name="T16" fmla="*/ 272 w 3289"/>
                  <a:gd name="T17" fmla="*/ 160 h 361"/>
                  <a:gd name="T18" fmla="*/ 312 w 3289"/>
                  <a:gd name="T19" fmla="*/ 160 h 361"/>
                  <a:gd name="T20" fmla="*/ 344 w 3289"/>
                  <a:gd name="T21" fmla="*/ 136 h 361"/>
                  <a:gd name="T22" fmla="*/ 408 w 3289"/>
                  <a:gd name="T23" fmla="*/ 136 h 361"/>
                  <a:gd name="T24" fmla="*/ 480 w 3289"/>
                  <a:gd name="T25" fmla="*/ 120 h 361"/>
                  <a:gd name="T26" fmla="*/ 512 w 3289"/>
                  <a:gd name="T27" fmla="*/ 104 h 361"/>
                  <a:gd name="T28" fmla="*/ 568 w 3289"/>
                  <a:gd name="T29" fmla="*/ 96 h 361"/>
                  <a:gd name="T30" fmla="*/ 648 w 3289"/>
                  <a:gd name="T31" fmla="*/ 88 h 361"/>
                  <a:gd name="T32" fmla="*/ 736 w 3289"/>
                  <a:gd name="T33" fmla="*/ 64 h 361"/>
                  <a:gd name="T34" fmla="*/ 816 w 3289"/>
                  <a:gd name="T35" fmla="*/ 64 h 361"/>
                  <a:gd name="T36" fmla="*/ 880 w 3289"/>
                  <a:gd name="T37" fmla="*/ 32 h 361"/>
                  <a:gd name="T38" fmla="*/ 976 w 3289"/>
                  <a:gd name="T39" fmla="*/ 32 h 361"/>
                  <a:gd name="T40" fmla="*/ 1048 w 3289"/>
                  <a:gd name="T41" fmla="*/ 24 h 361"/>
                  <a:gd name="T42" fmla="*/ 1144 w 3289"/>
                  <a:gd name="T43" fmla="*/ 24 h 361"/>
                  <a:gd name="T44" fmla="*/ 1208 w 3289"/>
                  <a:gd name="T45" fmla="*/ 0 h 361"/>
                  <a:gd name="T46" fmla="*/ 1312 w 3289"/>
                  <a:gd name="T47" fmla="*/ 0 h 361"/>
                  <a:gd name="T48" fmla="*/ 1344 w 3289"/>
                  <a:gd name="T49" fmla="*/ 0 h 361"/>
                  <a:gd name="T50" fmla="*/ 1376 w 3289"/>
                  <a:gd name="T51" fmla="*/ 0 h 361"/>
                  <a:gd name="T52" fmla="*/ 1440 w 3289"/>
                  <a:gd name="T53" fmla="*/ 0 h 361"/>
                  <a:gd name="T54" fmla="*/ 1480 w 3289"/>
                  <a:gd name="T55" fmla="*/ 0 h 361"/>
                  <a:gd name="T56" fmla="*/ 1552 w 3289"/>
                  <a:gd name="T57" fmla="*/ 0 h 361"/>
                  <a:gd name="T58" fmla="*/ 1688 w 3289"/>
                  <a:gd name="T59" fmla="*/ 0 h 361"/>
                  <a:gd name="T60" fmla="*/ 1784 w 3289"/>
                  <a:gd name="T61" fmla="*/ 0 h 361"/>
                  <a:gd name="T62" fmla="*/ 1944 w 3289"/>
                  <a:gd name="T63" fmla="*/ 32 h 361"/>
                  <a:gd name="T64" fmla="*/ 2056 w 3289"/>
                  <a:gd name="T65" fmla="*/ 64 h 361"/>
                  <a:gd name="T66" fmla="*/ 2144 w 3289"/>
                  <a:gd name="T67" fmla="*/ 72 h 361"/>
                  <a:gd name="T68" fmla="*/ 2224 w 3289"/>
                  <a:gd name="T69" fmla="*/ 96 h 361"/>
                  <a:gd name="T70" fmla="*/ 2280 w 3289"/>
                  <a:gd name="T71" fmla="*/ 104 h 361"/>
                  <a:gd name="T72" fmla="*/ 2360 w 3289"/>
                  <a:gd name="T73" fmla="*/ 120 h 361"/>
                  <a:gd name="T74" fmla="*/ 2392 w 3289"/>
                  <a:gd name="T75" fmla="*/ 128 h 361"/>
                  <a:gd name="T76" fmla="*/ 2464 w 3289"/>
                  <a:gd name="T77" fmla="*/ 136 h 361"/>
                  <a:gd name="T78" fmla="*/ 2520 w 3289"/>
                  <a:gd name="T79" fmla="*/ 160 h 361"/>
                  <a:gd name="T80" fmla="*/ 2528 w 3289"/>
                  <a:gd name="T81" fmla="*/ 168 h 361"/>
                  <a:gd name="T82" fmla="*/ 2624 w 3289"/>
                  <a:gd name="T83" fmla="*/ 200 h 361"/>
                  <a:gd name="T84" fmla="*/ 2648 w 3289"/>
                  <a:gd name="T85" fmla="*/ 200 h 361"/>
                  <a:gd name="T86" fmla="*/ 2664 w 3289"/>
                  <a:gd name="T87" fmla="*/ 200 h 361"/>
                  <a:gd name="T88" fmla="*/ 2696 w 3289"/>
                  <a:gd name="T89" fmla="*/ 224 h 361"/>
                  <a:gd name="T90" fmla="*/ 2784 w 3289"/>
                  <a:gd name="T91" fmla="*/ 240 h 361"/>
                  <a:gd name="T92" fmla="*/ 2824 w 3289"/>
                  <a:gd name="T93" fmla="*/ 256 h 361"/>
                  <a:gd name="T94" fmla="*/ 2856 w 3289"/>
                  <a:gd name="T95" fmla="*/ 264 h 361"/>
                  <a:gd name="T96" fmla="*/ 2920 w 3289"/>
                  <a:gd name="T97" fmla="*/ 272 h 361"/>
                  <a:gd name="T98" fmla="*/ 2960 w 3289"/>
                  <a:gd name="T99" fmla="*/ 272 h 361"/>
                  <a:gd name="T100" fmla="*/ 3000 w 3289"/>
                  <a:gd name="T101" fmla="*/ 288 h 361"/>
                  <a:gd name="T102" fmla="*/ 3288 w 3289"/>
                  <a:gd name="T103" fmla="*/ 360 h 36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289"/>
                  <a:gd name="T157" fmla="*/ 0 h 361"/>
                  <a:gd name="T158" fmla="*/ 3289 w 3289"/>
                  <a:gd name="T159" fmla="*/ 361 h 36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289" h="361">
                    <a:moveTo>
                      <a:pt x="0" y="168"/>
                    </a:moveTo>
                    <a:lnTo>
                      <a:pt x="8" y="168"/>
                    </a:lnTo>
                    <a:lnTo>
                      <a:pt x="32" y="168"/>
                    </a:lnTo>
                    <a:lnTo>
                      <a:pt x="40" y="168"/>
                    </a:lnTo>
                    <a:lnTo>
                      <a:pt x="80" y="168"/>
                    </a:lnTo>
                    <a:lnTo>
                      <a:pt x="96" y="168"/>
                    </a:lnTo>
                    <a:lnTo>
                      <a:pt x="104" y="168"/>
                    </a:lnTo>
                    <a:lnTo>
                      <a:pt x="112" y="168"/>
                    </a:lnTo>
                    <a:lnTo>
                      <a:pt x="128" y="168"/>
                    </a:lnTo>
                    <a:lnTo>
                      <a:pt x="136" y="168"/>
                    </a:lnTo>
                    <a:lnTo>
                      <a:pt x="144" y="160"/>
                    </a:lnTo>
                    <a:lnTo>
                      <a:pt x="168" y="160"/>
                    </a:lnTo>
                    <a:lnTo>
                      <a:pt x="176" y="160"/>
                    </a:lnTo>
                    <a:lnTo>
                      <a:pt x="200" y="160"/>
                    </a:lnTo>
                    <a:lnTo>
                      <a:pt x="208" y="160"/>
                    </a:lnTo>
                    <a:lnTo>
                      <a:pt x="248" y="160"/>
                    </a:lnTo>
                    <a:lnTo>
                      <a:pt x="264" y="160"/>
                    </a:lnTo>
                    <a:lnTo>
                      <a:pt x="272" y="160"/>
                    </a:lnTo>
                    <a:lnTo>
                      <a:pt x="296" y="160"/>
                    </a:lnTo>
                    <a:lnTo>
                      <a:pt x="312" y="160"/>
                    </a:lnTo>
                    <a:lnTo>
                      <a:pt x="336" y="136"/>
                    </a:lnTo>
                    <a:lnTo>
                      <a:pt x="344" y="136"/>
                    </a:lnTo>
                    <a:lnTo>
                      <a:pt x="376" y="136"/>
                    </a:lnTo>
                    <a:lnTo>
                      <a:pt x="408" y="136"/>
                    </a:lnTo>
                    <a:lnTo>
                      <a:pt x="440" y="136"/>
                    </a:lnTo>
                    <a:lnTo>
                      <a:pt x="480" y="120"/>
                    </a:lnTo>
                    <a:lnTo>
                      <a:pt x="504" y="104"/>
                    </a:lnTo>
                    <a:lnTo>
                      <a:pt x="512" y="104"/>
                    </a:lnTo>
                    <a:lnTo>
                      <a:pt x="544" y="104"/>
                    </a:lnTo>
                    <a:lnTo>
                      <a:pt x="568" y="96"/>
                    </a:lnTo>
                    <a:lnTo>
                      <a:pt x="616" y="88"/>
                    </a:lnTo>
                    <a:lnTo>
                      <a:pt x="648" y="88"/>
                    </a:lnTo>
                    <a:lnTo>
                      <a:pt x="680" y="72"/>
                    </a:lnTo>
                    <a:lnTo>
                      <a:pt x="736" y="64"/>
                    </a:lnTo>
                    <a:lnTo>
                      <a:pt x="776" y="64"/>
                    </a:lnTo>
                    <a:lnTo>
                      <a:pt x="816" y="64"/>
                    </a:lnTo>
                    <a:lnTo>
                      <a:pt x="848" y="56"/>
                    </a:lnTo>
                    <a:lnTo>
                      <a:pt x="880" y="32"/>
                    </a:lnTo>
                    <a:lnTo>
                      <a:pt x="944" y="32"/>
                    </a:lnTo>
                    <a:lnTo>
                      <a:pt x="976" y="32"/>
                    </a:lnTo>
                    <a:lnTo>
                      <a:pt x="1008" y="32"/>
                    </a:lnTo>
                    <a:lnTo>
                      <a:pt x="1048" y="24"/>
                    </a:lnTo>
                    <a:lnTo>
                      <a:pt x="1104" y="24"/>
                    </a:lnTo>
                    <a:lnTo>
                      <a:pt x="1144" y="24"/>
                    </a:lnTo>
                    <a:lnTo>
                      <a:pt x="1176" y="0"/>
                    </a:lnTo>
                    <a:lnTo>
                      <a:pt x="1208" y="0"/>
                    </a:lnTo>
                    <a:lnTo>
                      <a:pt x="1248" y="0"/>
                    </a:lnTo>
                    <a:lnTo>
                      <a:pt x="1312" y="0"/>
                    </a:lnTo>
                    <a:lnTo>
                      <a:pt x="1320" y="0"/>
                    </a:lnTo>
                    <a:lnTo>
                      <a:pt x="1344" y="0"/>
                    </a:lnTo>
                    <a:lnTo>
                      <a:pt x="1352" y="0"/>
                    </a:lnTo>
                    <a:lnTo>
                      <a:pt x="1376" y="0"/>
                    </a:lnTo>
                    <a:lnTo>
                      <a:pt x="1416" y="0"/>
                    </a:lnTo>
                    <a:lnTo>
                      <a:pt x="1440" y="0"/>
                    </a:lnTo>
                    <a:lnTo>
                      <a:pt x="1472" y="0"/>
                    </a:lnTo>
                    <a:lnTo>
                      <a:pt x="1480" y="0"/>
                    </a:lnTo>
                    <a:lnTo>
                      <a:pt x="1520" y="0"/>
                    </a:lnTo>
                    <a:lnTo>
                      <a:pt x="1552" y="0"/>
                    </a:lnTo>
                    <a:lnTo>
                      <a:pt x="1616" y="0"/>
                    </a:lnTo>
                    <a:lnTo>
                      <a:pt x="1688" y="0"/>
                    </a:lnTo>
                    <a:lnTo>
                      <a:pt x="1720" y="0"/>
                    </a:lnTo>
                    <a:lnTo>
                      <a:pt x="1784" y="0"/>
                    </a:lnTo>
                    <a:lnTo>
                      <a:pt x="1856" y="0"/>
                    </a:lnTo>
                    <a:lnTo>
                      <a:pt x="1944" y="32"/>
                    </a:lnTo>
                    <a:lnTo>
                      <a:pt x="2016" y="32"/>
                    </a:lnTo>
                    <a:lnTo>
                      <a:pt x="2056" y="64"/>
                    </a:lnTo>
                    <a:lnTo>
                      <a:pt x="2088" y="64"/>
                    </a:lnTo>
                    <a:lnTo>
                      <a:pt x="2144" y="72"/>
                    </a:lnTo>
                    <a:lnTo>
                      <a:pt x="2184" y="72"/>
                    </a:lnTo>
                    <a:lnTo>
                      <a:pt x="2224" y="96"/>
                    </a:lnTo>
                    <a:lnTo>
                      <a:pt x="2248" y="96"/>
                    </a:lnTo>
                    <a:lnTo>
                      <a:pt x="2280" y="104"/>
                    </a:lnTo>
                    <a:lnTo>
                      <a:pt x="2328" y="104"/>
                    </a:lnTo>
                    <a:lnTo>
                      <a:pt x="2360" y="120"/>
                    </a:lnTo>
                    <a:lnTo>
                      <a:pt x="2392" y="120"/>
                    </a:lnTo>
                    <a:lnTo>
                      <a:pt x="2392" y="128"/>
                    </a:lnTo>
                    <a:lnTo>
                      <a:pt x="2448" y="136"/>
                    </a:lnTo>
                    <a:lnTo>
                      <a:pt x="2464" y="136"/>
                    </a:lnTo>
                    <a:lnTo>
                      <a:pt x="2496" y="136"/>
                    </a:lnTo>
                    <a:lnTo>
                      <a:pt x="2520" y="160"/>
                    </a:lnTo>
                    <a:lnTo>
                      <a:pt x="2528" y="160"/>
                    </a:lnTo>
                    <a:lnTo>
                      <a:pt x="2528" y="168"/>
                    </a:lnTo>
                    <a:lnTo>
                      <a:pt x="2584" y="168"/>
                    </a:lnTo>
                    <a:lnTo>
                      <a:pt x="2624" y="200"/>
                    </a:lnTo>
                    <a:lnTo>
                      <a:pt x="2632" y="200"/>
                    </a:lnTo>
                    <a:lnTo>
                      <a:pt x="2648" y="200"/>
                    </a:lnTo>
                    <a:lnTo>
                      <a:pt x="2656" y="200"/>
                    </a:lnTo>
                    <a:lnTo>
                      <a:pt x="2664" y="200"/>
                    </a:lnTo>
                    <a:lnTo>
                      <a:pt x="2688" y="200"/>
                    </a:lnTo>
                    <a:lnTo>
                      <a:pt x="2696" y="224"/>
                    </a:lnTo>
                    <a:lnTo>
                      <a:pt x="2760" y="240"/>
                    </a:lnTo>
                    <a:lnTo>
                      <a:pt x="2784" y="240"/>
                    </a:lnTo>
                    <a:lnTo>
                      <a:pt x="2800" y="256"/>
                    </a:lnTo>
                    <a:lnTo>
                      <a:pt x="2824" y="256"/>
                    </a:lnTo>
                    <a:lnTo>
                      <a:pt x="2832" y="256"/>
                    </a:lnTo>
                    <a:lnTo>
                      <a:pt x="2856" y="264"/>
                    </a:lnTo>
                    <a:lnTo>
                      <a:pt x="2888" y="264"/>
                    </a:lnTo>
                    <a:lnTo>
                      <a:pt x="2920" y="272"/>
                    </a:lnTo>
                    <a:lnTo>
                      <a:pt x="2928" y="272"/>
                    </a:lnTo>
                    <a:lnTo>
                      <a:pt x="2960" y="272"/>
                    </a:lnTo>
                    <a:lnTo>
                      <a:pt x="2984" y="288"/>
                    </a:lnTo>
                    <a:lnTo>
                      <a:pt x="3000" y="288"/>
                    </a:lnTo>
                    <a:lnTo>
                      <a:pt x="3264" y="360"/>
                    </a:lnTo>
                    <a:lnTo>
                      <a:pt x="3288" y="360"/>
                    </a:lnTo>
                    <a:lnTo>
                      <a:pt x="3032" y="288"/>
                    </a:lnTo>
                  </a:path>
                </a:pathLst>
              </a:custGeom>
              <a:noFill/>
              <a:ln w="76200" cap="rnd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4AEF1231-5163-E141-CBF8-66320EBD4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0" y="2456"/>
              <a:ext cx="120" cy="52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8" name="Rectangle 42">
            <a:extLst>
              <a:ext uri="{FF2B5EF4-FFF2-40B4-BE49-F238E27FC236}">
                <a16:creationId xmlns:a16="http://schemas.microsoft.com/office/drawing/2014/main" id="{0DBBF376-87BA-1A42-86EC-8BA7654FF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457" y="2644149"/>
            <a:ext cx="4502150" cy="110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>
            <a:lvl1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2pPr>
            <a:lvl3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3pPr>
            <a:lvl4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4pPr>
            <a:lvl5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5pPr>
            <a:lvl6pPr marL="4572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6pPr>
            <a:lvl7pPr marL="9144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7pPr>
            <a:lvl8pPr marL="1371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8pPr>
            <a:lvl9pPr marL="18288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9pPr>
          </a:lstStyle>
          <a:p>
            <a:pPr>
              <a:defRPr/>
            </a:pPr>
            <a:r>
              <a:rPr lang="fr-FR" altLang="fr-FR" kern="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Péridurale haute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numéro de diapositive 4">
            <a:extLst>
              <a:ext uri="{FF2B5EF4-FFF2-40B4-BE49-F238E27FC236}">
                <a16:creationId xmlns:a16="http://schemas.microsoft.com/office/drawing/2014/main" id="{B4A1E510-78A1-DB8A-06C8-25A7D97AF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1096A8-3A37-C34C-8311-26D0E03E18F2}" type="slidenum">
              <a:rPr lang="fr-FR" altLang="fr-FR" sz="1000" smtClean="0">
                <a:solidFill>
                  <a:schemeClr val="folHlink"/>
                </a:solidFill>
              </a:rPr>
              <a:pPr/>
              <a:t>9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21767338-216B-85C4-B8A1-D13DFFF9B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625" y="133350"/>
            <a:ext cx="6192838" cy="1100138"/>
          </a:xfrm>
        </p:spPr>
        <p:txBody>
          <a:bodyPr/>
          <a:lstStyle/>
          <a:p>
            <a:pPr>
              <a:defRPr/>
            </a:pPr>
            <a:r>
              <a:rPr lang="fr-FR" altLang="fr-FR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Les grandes règles</a:t>
            </a:r>
          </a:p>
        </p:txBody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ED0EFC71-B005-9E89-8914-68B38856A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8538" y="1285875"/>
            <a:ext cx="8931275" cy="5111750"/>
          </a:xfrm>
        </p:spPr>
        <p:txBody>
          <a:bodyPr/>
          <a:lstStyle/>
          <a:p>
            <a:pPr marL="390525">
              <a:buFont typeface="Monotype Sorts" pitchFamily="2" charset="2"/>
              <a:buNone/>
            </a:pPr>
            <a:r>
              <a:rPr lang="fr-FR" altLang="fr-FR" sz="2900" dirty="0">
                <a:ea typeface="ＭＳ Ｐゴシック" panose="020B0600070205080204" pitchFamily="34" charset="-128"/>
              </a:rPr>
              <a:t>Lors d’intervention invasive (chirurgicale par ex.) :</a:t>
            </a:r>
          </a:p>
          <a:p>
            <a:pPr marL="390525"/>
            <a:r>
              <a:rPr lang="fr-FR" altLang="fr-FR" sz="2900" dirty="0">
                <a:ea typeface="ＭＳ Ｐゴシック" panose="020B0600070205080204" pitchFamily="34" charset="-128"/>
              </a:rPr>
              <a:t>Les hypnotiques seuls sont insuffisants</a:t>
            </a:r>
          </a:p>
          <a:p>
            <a:pPr marL="390525">
              <a:buFont typeface="Monotype Sorts" pitchFamily="2" charset="2"/>
              <a:buNone/>
            </a:pPr>
            <a:endParaRPr lang="fr-FR" altLang="fr-FR" sz="2900" dirty="0">
              <a:ea typeface="ＭＳ Ｐゴシック" panose="020B0600070205080204" pitchFamily="34" charset="-128"/>
            </a:endParaRPr>
          </a:p>
          <a:p>
            <a:pPr marL="390525"/>
            <a:r>
              <a:rPr lang="fr-FR" altLang="fr-FR" sz="2900" dirty="0">
                <a:ea typeface="ＭＳ Ｐゴシック" panose="020B0600070205080204" pitchFamily="34" charset="-128"/>
              </a:rPr>
              <a:t>La gestion de la douleur se fait dés le </a:t>
            </a:r>
            <a:r>
              <a:rPr lang="fr-FR" altLang="fr-FR" sz="2900" dirty="0" err="1">
                <a:ea typeface="ＭＳ Ｐゴシック" panose="020B0600070205080204" pitchFamily="34" charset="-128"/>
              </a:rPr>
              <a:t>pré-opératoire</a:t>
            </a:r>
            <a:r>
              <a:rPr lang="fr-FR" altLang="fr-FR" sz="2900" dirty="0">
                <a:ea typeface="ＭＳ Ｐゴシック" panose="020B0600070205080204" pitchFamily="34" charset="-128"/>
              </a:rPr>
              <a:t>, jusqu’au post-opératoire en fonction du besoin </a:t>
            </a:r>
          </a:p>
          <a:p>
            <a:pPr marL="390525">
              <a:buFont typeface="Monotype Sorts" pitchFamily="2" charset="2"/>
              <a:buNone/>
            </a:pPr>
            <a:r>
              <a:rPr lang="fr-FR" altLang="fr-FR" sz="2900" dirty="0">
                <a:ea typeface="ＭＳ Ｐゴシック" panose="020B0600070205080204" pitchFamily="34" charset="-128"/>
              </a:rPr>
              <a:t>(3 paliers avec nécessité d’évaluer la douleur de l’animal)</a:t>
            </a:r>
          </a:p>
          <a:p>
            <a:pPr marL="390525">
              <a:buFont typeface="Monotype Sorts" pitchFamily="2" charset="2"/>
              <a:buNone/>
            </a:pPr>
            <a:endParaRPr lang="fr-FR" altLang="fr-FR" sz="2900" dirty="0">
              <a:ea typeface="ＭＳ Ｐゴシック" panose="020B0600070205080204" pitchFamily="34" charset="-128"/>
            </a:endParaRPr>
          </a:p>
          <a:p>
            <a:pPr marL="390525"/>
            <a:r>
              <a:rPr lang="fr-FR" altLang="fr-FR" sz="2900" dirty="0">
                <a:ea typeface="ＭＳ Ｐゴシック" panose="020B0600070205080204" pitchFamily="34" charset="-128"/>
              </a:rPr>
              <a:t>L’association des molécules permet, par synergie, de diminuer les doses utilisées, les effets indésirables et/ou toxiques (-&gt; meilleure sécurité)</a:t>
            </a:r>
            <a:endParaRPr lang="fr-FR" altLang="fr-FR" sz="25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Espace réservé du numéro de diapositive 3">
            <a:extLst>
              <a:ext uri="{FF2B5EF4-FFF2-40B4-BE49-F238E27FC236}">
                <a16:creationId xmlns:a16="http://schemas.microsoft.com/office/drawing/2014/main" id="{6C2A4CF5-8493-A913-8F7D-7881BDD18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955919-B11F-D049-A2BC-3CA4D27476AD}" type="slidenum">
              <a:rPr lang="fr-FR" altLang="fr-FR" sz="1000" smtClean="0">
                <a:solidFill>
                  <a:schemeClr val="folHlink"/>
                </a:solidFill>
              </a:rPr>
              <a:pPr/>
              <a:t>90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  <p:grpSp>
        <p:nvGrpSpPr>
          <p:cNvPr id="192514" name="Group 52">
            <a:extLst>
              <a:ext uri="{FF2B5EF4-FFF2-40B4-BE49-F238E27FC236}">
                <a16:creationId xmlns:a16="http://schemas.microsoft.com/office/drawing/2014/main" id="{6AD45A92-EC63-403E-84BF-4251577E4A08}"/>
              </a:ext>
            </a:extLst>
          </p:cNvPr>
          <p:cNvGrpSpPr>
            <a:grpSpLocks/>
          </p:cNvGrpSpPr>
          <p:nvPr/>
        </p:nvGrpSpPr>
        <p:grpSpPr bwMode="auto">
          <a:xfrm>
            <a:off x="458788" y="927100"/>
            <a:ext cx="2840037" cy="2376488"/>
            <a:chOff x="2064" y="1536"/>
            <a:chExt cx="2440" cy="2041"/>
          </a:xfrm>
        </p:grpSpPr>
        <p:pic>
          <p:nvPicPr>
            <p:cNvPr id="192687" name="Picture 4">
              <a:extLst>
                <a:ext uri="{FF2B5EF4-FFF2-40B4-BE49-F238E27FC236}">
                  <a16:creationId xmlns:a16="http://schemas.microsoft.com/office/drawing/2014/main" id="{D120C836-B071-928A-6098-8854E4F3890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536"/>
              <a:ext cx="2440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688" name="Freeform 6">
              <a:extLst>
                <a:ext uri="{FF2B5EF4-FFF2-40B4-BE49-F238E27FC236}">
                  <a16:creationId xmlns:a16="http://schemas.microsoft.com/office/drawing/2014/main" id="{08605115-17A1-286D-D4C7-693B317F5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1944"/>
              <a:ext cx="377" cy="681"/>
            </a:xfrm>
            <a:custGeom>
              <a:avLst/>
              <a:gdLst>
                <a:gd name="T0" fmla="*/ 16 w 377"/>
                <a:gd name="T1" fmla="*/ 80 h 681"/>
                <a:gd name="T2" fmla="*/ 128 w 377"/>
                <a:gd name="T3" fmla="*/ 0 h 681"/>
                <a:gd name="T4" fmla="*/ 264 w 377"/>
                <a:gd name="T5" fmla="*/ 32 h 681"/>
                <a:gd name="T6" fmla="*/ 336 w 377"/>
                <a:gd name="T7" fmla="*/ 160 h 681"/>
                <a:gd name="T8" fmla="*/ 376 w 377"/>
                <a:gd name="T9" fmla="*/ 232 h 681"/>
                <a:gd name="T10" fmla="*/ 336 w 377"/>
                <a:gd name="T11" fmla="*/ 328 h 681"/>
                <a:gd name="T12" fmla="*/ 336 w 377"/>
                <a:gd name="T13" fmla="*/ 576 h 681"/>
                <a:gd name="T14" fmla="*/ 296 w 377"/>
                <a:gd name="T15" fmla="*/ 680 h 681"/>
                <a:gd name="T16" fmla="*/ 0 w 377"/>
                <a:gd name="T17" fmla="*/ 680 h 681"/>
                <a:gd name="T18" fmla="*/ 16 w 377"/>
                <a:gd name="T19" fmla="*/ 576 h 681"/>
                <a:gd name="T20" fmla="*/ 88 w 377"/>
                <a:gd name="T21" fmla="*/ 496 h 681"/>
                <a:gd name="T22" fmla="*/ 88 w 377"/>
                <a:gd name="T23" fmla="*/ 208 h 681"/>
                <a:gd name="T24" fmla="*/ 16 w 377"/>
                <a:gd name="T25" fmla="*/ 88 h 6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7"/>
                <a:gd name="T40" fmla="*/ 0 h 681"/>
                <a:gd name="T41" fmla="*/ 377 w 377"/>
                <a:gd name="T42" fmla="*/ 681 h 6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7" h="681">
                  <a:moveTo>
                    <a:pt x="16" y="80"/>
                  </a:moveTo>
                  <a:lnTo>
                    <a:pt x="128" y="0"/>
                  </a:lnTo>
                  <a:lnTo>
                    <a:pt x="264" y="32"/>
                  </a:lnTo>
                  <a:lnTo>
                    <a:pt x="336" y="160"/>
                  </a:lnTo>
                  <a:lnTo>
                    <a:pt x="376" y="232"/>
                  </a:lnTo>
                  <a:lnTo>
                    <a:pt x="336" y="328"/>
                  </a:lnTo>
                  <a:lnTo>
                    <a:pt x="336" y="576"/>
                  </a:lnTo>
                  <a:lnTo>
                    <a:pt x="296" y="680"/>
                  </a:lnTo>
                  <a:lnTo>
                    <a:pt x="0" y="680"/>
                  </a:lnTo>
                  <a:lnTo>
                    <a:pt x="16" y="576"/>
                  </a:lnTo>
                  <a:lnTo>
                    <a:pt x="88" y="496"/>
                  </a:lnTo>
                  <a:lnTo>
                    <a:pt x="88" y="208"/>
                  </a:lnTo>
                  <a:lnTo>
                    <a:pt x="16" y="88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72FF55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2689" name="Group 48">
              <a:extLst>
                <a:ext uri="{FF2B5EF4-FFF2-40B4-BE49-F238E27FC236}">
                  <a16:creationId xmlns:a16="http://schemas.microsoft.com/office/drawing/2014/main" id="{A2CF5EA4-143F-629E-3D09-E90137EE00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" y="2592"/>
              <a:ext cx="193" cy="985"/>
              <a:chOff x="2480" y="2360"/>
              <a:chExt cx="193" cy="985"/>
            </a:xfrm>
          </p:grpSpPr>
          <p:grpSp>
            <p:nvGrpSpPr>
              <p:cNvPr id="192690" name="Group 46">
                <a:extLst>
                  <a:ext uri="{FF2B5EF4-FFF2-40B4-BE49-F238E27FC236}">
                    <a16:creationId xmlns:a16="http://schemas.microsoft.com/office/drawing/2014/main" id="{9ECB82C7-464D-320D-8246-AD8701079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0" y="2376"/>
                <a:ext cx="193" cy="969"/>
                <a:chOff x="2480" y="2376"/>
                <a:chExt cx="193" cy="969"/>
              </a:xfrm>
            </p:grpSpPr>
            <p:sp>
              <p:nvSpPr>
                <p:cNvPr id="192692" name="Freeform 8">
                  <a:extLst>
                    <a:ext uri="{FF2B5EF4-FFF2-40B4-BE49-F238E27FC236}">
                      <a16:creationId xmlns:a16="http://schemas.microsoft.com/office/drawing/2014/main" id="{0BBD7DDF-99AC-78CB-BCAE-87E14CDF5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4" y="2624"/>
                  <a:ext cx="153" cy="625"/>
                </a:xfrm>
                <a:custGeom>
                  <a:avLst/>
                  <a:gdLst>
                    <a:gd name="T0" fmla="*/ 0 w 153"/>
                    <a:gd name="T1" fmla="*/ 624 h 625"/>
                    <a:gd name="T2" fmla="*/ 152 w 153"/>
                    <a:gd name="T3" fmla="*/ 624 h 625"/>
                    <a:gd name="T4" fmla="*/ 152 w 153"/>
                    <a:gd name="T5" fmla="*/ 0 h 625"/>
                    <a:gd name="T6" fmla="*/ 0 w 153"/>
                    <a:gd name="T7" fmla="*/ 0 h 625"/>
                    <a:gd name="T8" fmla="*/ 0 w 153"/>
                    <a:gd name="T9" fmla="*/ 624 h 6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625"/>
                    <a:gd name="T17" fmla="*/ 153 w 153"/>
                    <a:gd name="T18" fmla="*/ 625 h 6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625">
                      <a:moveTo>
                        <a:pt x="0" y="624"/>
                      </a:moveTo>
                      <a:lnTo>
                        <a:pt x="152" y="624"/>
                      </a:lnTo>
                      <a:lnTo>
                        <a:pt x="152" y="0"/>
                      </a:lnTo>
                      <a:lnTo>
                        <a:pt x="0" y="0"/>
                      </a:lnTo>
                      <a:lnTo>
                        <a:pt x="0" y="624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93" name="Freeform 9">
                  <a:extLst>
                    <a:ext uri="{FF2B5EF4-FFF2-40B4-BE49-F238E27FC236}">
                      <a16:creationId xmlns:a16="http://schemas.microsoft.com/office/drawing/2014/main" id="{6F1F2562-43D8-4992-5227-45684BDD0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2656"/>
                  <a:ext cx="129" cy="569"/>
                </a:xfrm>
                <a:custGeom>
                  <a:avLst/>
                  <a:gdLst>
                    <a:gd name="T0" fmla="*/ 0 w 129"/>
                    <a:gd name="T1" fmla="*/ 568 h 569"/>
                    <a:gd name="T2" fmla="*/ 128 w 129"/>
                    <a:gd name="T3" fmla="*/ 568 h 569"/>
                    <a:gd name="T4" fmla="*/ 128 w 129"/>
                    <a:gd name="T5" fmla="*/ 0 h 569"/>
                    <a:gd name="T6" fmla="*/ 0 w 129"/>
                    <a:gd name="T7" fmla="*/ 0 h 569"/>
                    <a:gd name="T8" fmla="*/ 0 w 129"/>
                    <a:gd name="T9" fmla="*/ 568 h 5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569"/>
                    <a:gd name="T17" fmla="*/ 129 w 129"/>
                    <a:gd name="T18" fmla="*/ 569 h 5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569">
                      <a:moveTo>
                        <a:pt x="0" y="568"/>
                      </a:moveTo>
                      <a:lnTo>
                        <a:pt x="128" y="568"/>
                      </a:lnTo>
                      <a:lnTo>
                        <a:pt x="128" y="0"/>
                      </a:lnTo>
                      <a:lnTo>
                        <a:pt x="0" y="0"/>
                      </a:lnTo>
                      <a:lnTo>
                        <a:pt x="0" y="568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94" name="Freeform 10">
                  <a:extLst>
                    <a:ext uri="{FF2B5EF4-FFF2-40B4-BE49-F238E27FC236}">
                      <a16:creationId xmlns:a16="http://schemas.microsoft.com/office/drawing/2014/main" id="{7C994653-0A02-C047-A63F-E31785B4A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2888"/>
                  <a:ext cx="129" cy="337"/>
                </a:xfrm>
                <a:custGeom>
                  <a:avLst/>
                  <a:gdLst>
                    <a:gd name="T0" fmla="*/ 0 w 129"/>
                    <a:gd name="T1" fmla="*/ 336 h 337"/>
                    <a:gd name="T2" fmla="*/ 128 w 129"/>
                    <a:gd name="T3" fmla="*/ 336 h 337"/>
                    <a:gd name="T4" fmla="*/ 128 w 129"/>
                    <a:gd name="T5" fmla="*/ 0 h 337"/>
                    <a:gd name="T6" fmla="*/ 0 w 129"/>
                    <a:gd name="T7" fmla="*/ 0 h 337"/>
                    <a:gd name="T8" fmla="*/ 0 w 129"/>
                    <a:gd name="T9" fmla="*/ 336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337"/>
                    <a:gd name="T17" fmla="*/ 129 w 12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337">
                      <a:moveTo>
                        <a:pt x="0" y="336"/>
                      </a:moveTo>
                      <a:lnTo>
                        <a:pt x="128" y="336"/>
                      </a:lnTo>
                      <a:lnTo>
                        <a:pt x="128" y="0"/>
                      </a:lnTo>
                      <a:lnTo>
                        <a:pt x="0" y="0"/>
                      </a:lnTo>
                      <a:lnTo>
                        <a:pt x="0" y="336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95" name="Freeform 11">
                  <a:extLst>
                    <a:ext uri="{FF2B5EF4-FFF2-40B4-BE49-F238E27FC236}">
                      <a16:creationId xmlns:a16="http://schemas.microsoft.com/office/drawing/2014/main" id="{59D1CDE6-BD0F-6C99-708F-802631536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2672"/>
                  <a:ext cx="129" cy="201"/>
                </a:xfrm>
                <a:custGeom>
                  <a:avLst/>
                  <a:gdLst>
                    <a:gd name="T0" fmla="*/ 0 w 129"/>
                    <a:gd name="T1" fmla="*/ 200 h 201"/>
                    <a:gd name="T2" fmla="*/ 128 w 129"/>
                    <a:gd name="T3" fmla="*/ 200 h 201"/>
                    <a:gd name="T4" fmla="*/ 128 w 129"/>
                    <a:gd name="T5" fmla="*/ 0 h 201"/>
                    <a:gd name="T6" fmla="*/ 0 w 129"/>
                    <a:gd name="T7" fmla="*/ 0 h 201"/>
                    <a:gd name="T8" fmla="*/ 0 w 129"/>
                    <a:gd name="T9" fmla="*/ 200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01"/>
                    <a:gd name="T17" fmla="*/ 129 w 129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01">
                      <a:moveTo>
                        <a:pt x="0" y="200"/>
                      </a:moveTo>
                      <a:lnTo>
                        <a:pt x="128" y="200"/>
                      </a:lnTo>
                      <a:lnTo>
                        <a:pt x="128" y="0"/>
                      </a:lnTo>
                      <a:lnTo>
                        <a:pt x="0" y="0"/>
                      </a:lnTo>
                      <a:lnTo>
                        <a:pt x="0" y="200"/>
                      </a:lnTo>
                    </a:path>
                  </a:pathLst>
                </a:custGeom>
                <a:solidFill>
                  <a:srgbClr val="8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96" name="Freeform 12">
                  <a:extLst>
                    <a:ext uri="{FF2B5EF4-FFF2-40B4-BE49-F238E27FC236}">
                      <a16:creationId xmlns:a16="http://schemas.microsoft.com/office/drawing/2014/main" id="{2A90F4AB-8412-12D8-1ADF-9C7EEF6FD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0" y="3328"/>
                  <a:ext cx="193" cy="17"/>
                </a:xfrm>
                <a:custGeom>
                  <a:avLst/>
                  <a:gdLst>
                    <a:gd name="T0" fmla="*/ 0 w 193"/>
                    <a:gd name="T1" fmla="*/ 16 h 17"/>
                    <a:gd name="T2" fmla="*/ 192 w 193"/>
                    <a:gd name="T3" fmla="*/ 16 h 17"/>
                    <a:gd name="T4" fmla="*/ 192 w 193"/>
                    <a:gd name="T5" fmla="*/ 0 h 17"/>
                    <a:gd name="T6" fmla="*/ 0 w 193"/>
                    <a:gd name="T7" fmla="*/ 0 h 17"/>
                    <a:gd name="T8" fmla="*/ 0 w 19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17"/>
                    <a:gd name="T17" fmla="*/ 193 w 19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17">
                      <a:moveTo>
                        <a:pt x="0" y="16"/>
                      </a:moveTo>
                      <a:lnTo>
                        <a:pt x="192" y="16"/>
                      </a:lnTo>
                      <a:lnTo>
                        <a:pt x="192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97" name="Freeform 13">
                  <a:extLst>
                    <a:ext uri="{FF2B5EF4-FFF2-40B4-BE49-F238E27FC236}">
                      <a16:creationId xmlns:a16="http://schemas.microsoft.com/office/drawing/2014/main" id="{E9E52F95-3E23-6B3B-9A34-07F4A6CAB9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3328"/>
                  <a:ext cx="41" cy="17"/>
                </a:xfrm>
                <a:custGeom>
                  <a:avLst/>
                  <a:gdLst>
                    <a:gd name="T0" fmla="*/ 0 w 41"/>
                    <a:gd name="T1" fmla="*/ 16 h 17"/>
                    <a:gd name="T2" fmla="*/ 40 w 41"/>
                    <a:gd name="T3" fmla="*/ 16 h 17"/>
                    <a:gd name="T4" fmla="*/ 40 w 41"/>
                    <a:gd name="T5" fmla="*/ 0 h 17"/>
                    <a:gd name="T6" fmla="*/ 0 w 41"/>
                    <a:gd name="T7" fmla="*/ 0 h 17"/>
                    <a:gd name="T8" fmla="*/ 0 w 41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7"/>
                    <a:gd name="T17" fmla="*/ 41 w 4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7">
                      <a:moveTo>
                        <a:pt x="0" y="16"/>
                      </a:moveTo>
                      <a:lnTo>
                        <a:pt x="40" y="16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98" name="Freeform 14">
                  <a:extLst>
                    <a:ext uri="{FF2B5EF4-FFF2-40B4-BE49-F238E27FC236}">
                      <a16:creationId xmlns:a16="http://schemas.microsoft.com/office/drawing/2014/main" id="{A69FAF9C-35B4-4F60-6956-EA943B4F8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0" y="3248"/>
                  <a:ext cx="33" cy="81"/>
                </a:xfrm>
                <a:custGeom>
                  <a:avLst/>
                  <a:gdLst>
                    <a:gd name="T0" fmla="*/ 0 w 33"/>
                    <a:gd name="T1" fmla="*/ 80 h 81"/>
                    <a:gd name="T2" fmla="*/ 32 w 33"/>
                    <a:gd name="T3" fmla="*/ 80 h 81"/>
                    <a:gd name="T4" fmla="*/ 32 w 33"/>
                    <a:gd name="T5" fmla="*/ 0 h 81"/>
                    <a:gd name="T6" fmla="*/ 0 w 33"/>
                    <a:gd name="T7" fmla="*/ 0 h 81"/>
                    <a:gd name="T8" fmla="*/ 0 w 33"/>
                    <a:gd name="T9" fmla="*/ 8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80"/>
                      </a:moveTo>
                      <a:lnTo>
                        <a:pt x="32" y="80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99" name="Freeform 15">
                  <a:extLst>
                    <a:ext uri="{FF2B5EF4-FFF2-40B4-BE49-F238E27FC236}">
                      <a16:creationId xmlns:a16="http://schemas.microsoft.com/office/drawing/2014/main" id="{48E848C2-0B53-2035-499E-84AA5328B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3264"/>
                  <a:ext cx="17" cy="49"/>
                </a:xfrm>
                <a:custGeom>
                  <a:avLst/>
                  <a:gdLst>
                    <a:gd name="T0" fmla="*/ 0 w 17"/>
                    <a:gd name="T1" fmla="*/ 48 h 49"/>
                    <a:gd name="T2" fmla="*/ 16 w 17"/>
                    <a:gd name="T3" fmla="*/ 48 h 49"/>
                    <a:gd name="T4" fmla="*/ 16 w 17"/>
                    <a:gd name="T5" fmla="*/ 0 h 49"/>
                    <a:gd name="T6" fmla="*/ 0 w 17"/>
                    <a:gd name="T7" fmla="*/ 0 h 49"/>
                    <a:gd name="T8" fmla="*/ 0 w 17"/>
                    <a:gd name="T9" fmla="*/ 48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49"/>
                    <a:gd name="T17" fmla="*/ 17 w 17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49">
                      <a:moveTo>
                        <a:pt x="0" y="48"/>
                      </a:moveTo>
                      <a:lnTo>
                        <a:pt x="16" y="48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00" name="Freeform 16">
                  <a:extLst>
                    <a:ext uri="{FF2B5EF4-FFF2-40B4-BE49-F238E27FC236}">
                      <a16:creationId xmlns:a16="http://schemas.microsoft.com/office/drawing/2014/main" id="{453AB1B3-6ED8-824E-A8AA-1AF725748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2872"/>
                  <a:ext cx="129" cy="17"/>
                </a:xfrm>
                <a:custGeom>
                  <a:avLst/>
                  <a:gdLst>
                    <a:gd name="T0" fmla="*/ 0 w 129"/>
                    <a:gd name="T1" fmla="*/ 16 h 17"/>
                    <a:gd name="T2" fmla="*/ 128 w 129"/>
                    <a:gd name="T3" fmla="*/ 16 h 17"/>
                    <a:gd name="T4" fmla="*/ 128 w 129"/>
                    <a:gd name="T5" fmla="*/ 0 h 17"/>
                    <a:gd name="T6" fmla="*/ 0 w 129"/>
                    <a:gd name="T7" fmla="*/ 0 h 17"/>
                    <a:gd name="T8" fmla="*/ 0 w 129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16"/>
                      </a:moveTo>
                      <a:lnTo>
                        <a:pt x="128" y="16"/>
                      </a:lnTo>
                      <a:lnTo>
                        <a:pt x="128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01" name="Freeform 17">
                  <a:extLst>
                    <a:ext uri="{FF2B5EF4-FFF2-40B4-BE49-F238E27FC236}">
                      <a16:creationId xmlns:a16="http://schemas.microsoft.com/office/drawing/2014/main" id="{5FE34929-B636-0492-DB9C-5053BAA14F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6" y="2472"/>
                  <a:ext cx="89" cy="121"/>
                </a:xfrm>
                <a:custGeom>
                  <a:avLst/>
                  <a:gdLst>
                    <a:gd name="T0" fmla="*/ 0 w 89"/>
                    <a:gd name="T1" fmla="*/ 120 h 121"/>
                    <a:gd name="T2" fmla="*/ 88 w 89"/>
                    <a:gd name="T3" fmla="*/ 120 h 121"/>
                    <a:gd name="T4" fmla="*/ 40 w 89"/>
                    <a:gd name="T5" fmla="*/ 0 h 121"/>
                    <a:gd name="T6" fmla="*/ 0 w 89"/>
                    <a:gd name="T7" fmla="*/ 12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121"/>
                    <a:gd name="T14" fmla="*/ 89 w 89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121">
                      <a:moveTo>
                        <a:pt x="0" y="120"/>
                      </a:moveTo>
                      <a:lnTo>
                        <a:pt x="88" y="120"/>
                      </a:lnTo>
                      <a:lnTo>
                        <a:pt x="40" y="0"/>
                      </a:lnTo>
                      <a:lnTo>
                        <a:pt x="0" y="12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02" name="Freeform 18">
                  <a:extLst>
                    <a:ext uri="{FF2B5EF4-FFF2-40B4-BE49-F238E27FC236}">
                      <a16:creationId xmlns:a16="http://schemas.microsoft.com/office/drawing/2014/main" id="{9A1557BE-47C4-8C28-2DD2-F440D2D8F1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2488"/>
                  <a:ext cx="33" cy="97"/>
                </a:xfrm>
                <a:custGeom>
                  <a:avLst/>
                  <a:gdLst>
                    <a:gd name="T0" fmla="*/ 0 w 33"/>
                    <a:gd name="T1" fmla="*/ 96 h 97"/>
                    <a:gd name="T2" fmla="*/ 32 w 33"/>
                    <a:gd name="T3" fmla="*/ 96 h 97"/>
                    <a:gd name="T4" fmla="*/ 0 w 33"/>
                    <a:gd name="T5" fmla="*/ 0 h 97"/>
                    <a:gd name="T6" fmla="*/ 0 w 33"/>
                    <a:gd name="T7" fmla="*/ 96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"/>
                    <a:gd name="T13" fmla="*/ 0 h 97"/>
                    <a:gd name="T14" fmla="*/ 33 w 33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" h="97">
                      <a:moveTo>
                        <a:pt x="0" y="96"/>
                      </a:moveTo>
                      <a:lnTo>
                        <a:pt x="32" y="96"/>
                      </a:lnTo>
                      <a:lnTo>
                        <a:pt x="0" y="0"/>
                      </a:lnTo>
                      <a:lnTo>
                        <a:pt x="0" y="9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03" name="Freeform 19">
                  <a:extLst>
                    <a:ext uri="{FF2B5EF4-FFF2-40B4-BE49-F238E27FC236}">
                      <a16:creationId xmlns:a16="http://schemas.microsoft.com/office/drawing/2014/main" id="{F7EA5940-7166-3CE8-615E-4590A3A216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6" y="2376"/>
                  <a:ext cx="1" cy="97"/>
                </a:xfrm>
                <a:custGeom>
                  <a:avLst/>
                  <a:gdLst>
                    <a:gd name="T0" fmla="*/ 0 w 1"/>
                    <a:gd name="T1" fmla="*/ 96 h 97"/>
                    <a:gd name="T2" fmla="*/ 0 w 1"/>
                    <a:gd name="T3" fmla="*/ 0 h 97"/>
                    <a:gd name="T4" fmla="*/ 0 60000 65536"/>
                    <a:gd name="T5" fmla="*/ 0 60000 65536"/>
                    <a:gd name="T6" fmla="*/ 0 w 1"/>
                    <a:gd name="T7" fmla="*/ 0 h 97"/>
                    <a:gd name="T8" fmla="*/ 1 w 1"/>
                    <a:gd name="T9" fmla="*/ 97 h 9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97">
                      <a:moveTo>
                        <a:pt x="0" y="9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04" name="Rectangle 20">
                  <a:extLst>
                    <a:ext uri="{FF2B5EF4-FFF2-40B4-BE49-F238E27FC236}">
                      <a16:creationId xmlns:a16="http://schemas.microsoft.com/office/drawing/2014/main" id="{0D8E7F19-DB16-2588-AB5A-98D34F3976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6" y="2604"/>
                  <a:ext cx="128" cy="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fr-FR"/>
                </a:p>
              </p:txBody>
            </p:sp>
            <p:sp>
              <p:nvSpPr>
                <p:cNvPr id="192705" name="Rectangle 21">
                  <a:extLst>
                    <a:ext uri="{FF2B5EF4-FFF2-40B4-BE49-F238E27FC236}">
                      <a16:creationId xmlns:a16="http://schemas.microsoft.com/office/drawing/2014/main" id="{703CCFFD-C4FF-7FE6-6F44-1EA2CF4C68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6" y="2612"/>
                  <a:ext cx="128" cy="1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fr-FR"/>
                </a:p>
              </p:txBody>
            </p:sp>
            <p:sp>
              <p:nvSpPr>
                <p:cNvPr id="192706" name="Rectangle 22">
                  <a:extLst>
                    <a:ext uri="{FF2B5EF4-FFF2-40B4-BE49-F238E27FC236}">
                      <a16:creationId xmlns:a16="http://schemas.microsoft.com/office/drawing/2014/main" id="{948DA2E3-EC75-7DF4-46BC-92C80DB5C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0" y="2608"/>
                  <a:ext cx="24" cy="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fr-FR"/>
                </a:p>
              </p:txBody>
            </p:sp>
            <p:sp>
              <p:nvSpPr>
                <p:cNvPr id="192707" name="Freeform 23">
                  <a:extLst>
                    <a:ext uri="{FF2B5EF4-FFF2-40B4-BE49-F238E27FC236}">
                      <a16:creationId xmlns:a16="http://schemas.microsoft.com/office/drawing/2014/main" id="{3474598E-E845-E57C-739A-CE9464003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8" y="2896"/>
                  <a:ext cx="25" cy="329"/>
                </a:xfrm>
                <a:custGeom>
                  <a:avLst/>
                  <a:gdLst>
                    <a:gd name="T0" fmla="*/ 0 w 25"/>
                    <a:gd name="T1" fmla="*/ 328 h 329"/>
                    <a:gd name="T2" fmla="*/ 24 w 25"/>
                    <a:gd name="T3" fmla="*/ 328 h 329"/>
                    <a:gd name="T4" fmla="*/ 24 w 25"/>
                    <a:gd name="T5" fmla="*/ 0 h 329"/>
                    <a:gd name="T6" fmla="*/ 0 w 25"/>
                    <a:gd name="T7" fmla="*/ 0 h 329"/>
                    <a:gd name="T8" fmla="*/ 0 w 25"/>
                    <a:gd name="T9" fmla="*/ 328 h 3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329"/>
                    <a:gd name="T17" fmla="*/ 25 w 25"/>
                    <a:gd name="T18" fmla="*/ 329 h 3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329">
                      <a:moveTo>
                        <a:pt x="0" y="328"/>
                      </a:moveTo>
                      <a:lnTo>
                        <a:pt x="24" y="328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32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08" name="Freeform 24">
                  <a:extLst>
                    <a:ext uri="{FF2B5EF4-FFF2-40B4-BE49-F238E27FC236}">
                      <a16:creationId xmlns:a16="http://schemas.microsoft.com/office/drawing/2014/main" id="{C4DC15E4-FA1F-51CC-863D-54BC86392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" y="2672"/>
                  <a:ext cx="33" cy="201"/>
                </a:xfrm>
                <a:custGeom>
                  <a:avLst/>
                  <a:gdLst>
                    <a:gd name="T0" fmla="*/ 0 w 33"/>
                    <a:gd name="T1" fmla="*/ 200 h 201"/>
                    <a:gd name="T2" fmla="*/ 32 w 33"/>
                    <a:gd name="T3" fmla="*/ 200 h 201"/>
                    <a:gd name="T4" fmla="*/ 32 w 33"/>
                    <a:gd name="T5" fmla="*/ 0 h 201"/>
                    <a:gd name="T6" fmla="*/ 0 w 33"/>
                    <a:gd name="T7" fmla="*/ 0 h 201"/>
                    <a:gd name="T8" fmla="*/ 0 w 33"/>
                    <a:gd name="T9" fmla="*/ 200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01"/>
                    <a:gd name="T17" fmla="*/ 33 w 33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01">
                      <a:moveTo>
                        <a:pt x="0" y="200"/>
                      </a:moveTo>
                      <a:lnTo>
                        <a:pt x="32" y="200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20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09" name="Freeform 25">
                  <a:extLst>
                    <a:ext uri="{FF2B5EF4-FFF2-40B4-BE49-F238E27FC236}">
                      <a16:creationId xmlns:a16="http://schemas.microsoft.com/office/drawing/2014/main" id="{388CF6F0-66F8-B0F1-7A87-097E47E1D0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0" y="3312"/>
                  <a:ext cx="33" cy="9"/>
                </a:xfrm>
                <a:custGeom>
                  <a:avLst/>
                  <a:gdLst>
                    <a:gd name="T0" fmla="*/ 0 w 33"/>
                    <a:gd name="T1" fmla="*/ 8 h 9"/>
                    <a:gd name="T2" fmla="*/ 32 w 33"/>
                    <a:gd name="T3" fmla="*/ 8 h 9"/>
                    <a:gd name="T4" fmla="*/ 32 w 33"/>
                    <a:gd name="T5" fmla="*/ 0 h 9"/>
                    <a:gd name="T6" fmla="*/ 0 w 33"/>
                    <a:gd name="T7" fmla="*/ 0 h 9"/>
                    <a:gd name="T8" fmla="*/ 0 w 33"/>
                    <a:gd name="T9" fmla="*/ 8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9"/>
                    <a:gd name="T17" fmla="*/ 33 w 33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9">
                      <a:moveTo>
                        <a:pt x="0" y="8"/>
                      </a:moveTo>
                      <a:lnTo>
                        <a:pt x="32" y="8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710" name="Freeform 26">
                  <a:extLst>
                    <a:ext uri="{FF2B5EF4-FFF2-40B4-BE49-F238E27FC236}">
                      <a16:creationId xmlns:a16="http://schemas.microsoft.com/office/drawing/2014/main" id="{6B95D298-F056-9225-2A96-36F7043DF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0" y="3328"/>
                  <a:ext cx="193" cy="17"/>
                </a:xfrm>
                <a:custGeom>
                  <a:avLst/>
                  <a:gdLst>
                    <a:gd name="T0" fmla="*/ 0 w 193"/>
                    <a:gd name="T1" fmla="*/ 16 h 17"/>
                    <a:gd name="T2" fmla="*/ 192 w 193"/>
                    <a:gd name="T3" fmla="*/ 16 h 17"/>
                    <a:gd name="T4" fmla="*/ 192 w 193"/>
                    <a:gd name="T5" fmla="*/ 0 h 17"/>
                    <a:gd name="T6" fmla="*/ 0 w 193"/>
                    <a:gd name="T7" fmla="*/ 0 h 17"/>
                    <a:gd name="T8" fmla="*/ 0 w 193"/>
                    <a:gd name="T9" fmla="*/ 1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17"/>
                    <a:gd name="T17" fmla="*/ 193 w 19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17">
                      <a:moveTo>
                        <a:pt x="0" y="16"/>
                      </a:moveTo>
                      <a:lnTo>
                        <a:pt x="192" y="16"/>
                      </a:lnTo>
                      <a:lnTo>
                        <a:pt x="192" y="0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92711" name="Group 44">
                  <a:extLst>
                    <a:ext uri="{FF2B5EF4-FFF2-40B4-BE49-F238E27FC236}">
                      <a16:creationId xmlns:a16="http://schemas.microsoft.com/office/drawing/2014/main" id="{07B12BD1-9EEB-74C5-E94B-6474E3F40B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04" y="2672"/>
                  <a:ext cx="41" cy="505"/>
                  <a:chOff x="2504" y="2672"/>
                  <a:chExt cx="41" cy="505"/>
                </a:xfrm>
              </p:grpSpPr>
              <p:sp>
                <p:nvSpPr>
                  <p:cNvPr id="192713" name="Freeform 27">
                    <a:extLst>
                      <a:ext uri="{FF2B5EF4-FFF2-40B4-BE49-F238E27FC236}">
                        <a16:creationId xmlns:a16="http://schemas.microsoft.com/office/drawing/2014/main" id="{B12C9C8C-515E-AFE6-2C80-15808D2D8A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3176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14" name="Freeform 28">
                    <a:extLst>
                      <a:ext uri="{FF2B5EF4-FFF2-40B4-BE49-F238E27FC236}">
                        <a16:creationId xmlns:a16="http://schemas.microsoft.com/office/drawing/2014/main" id="{6702A904-5E04-CBA1-CA2D-2C098F0AA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3144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15" name="Freeform 29">
                    <a:extLst>
                      <a:ext uri="{FF2B5EF4-FFF2-40B4-BE49-F238E27FC236}">
                        <a16:creationId xmlns:a16="http://schemas.microsoft.com/office/drawing/2014/main" id="{1A1E6AD3-4453-B910-67DB-8B9896246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3112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16" name="Freeform 30">
                    <a:extLst>
                      <a:ext uri="{FF2B5EF4-FFF2-40B4-BE49-F238E27FC236}">
                        <a16:creationId xmlns:a16="http://schemas.microsoft.com/office/drawing/2014/main" id="{1C8C6D2A-985C-A977-4B20-0BFFA4B59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3080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17" name="Freeform 31">
                    <a:extLst>
                      <a:ext uri="{FF2B5EF4-FFF2-40B4-BE49-F238E27FC236}">
                        <a16:creationId xmlns:a16="http://schemas.microsoft.com/office/drawing/2014/main" id="{ABF6B4E1-3BC7-7F5A-E440-E45486B02F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3048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18" name="Freeform 32">
                    <a:extLst>
                      <a:ext uri="{FF2B5EF4-FFF2-40B4-BE49-F238E27FC236}">
                        <a16:creationId xmlns:a16="http://schemas.microsoft.com/office/drawing/2014/main" id="{95D8C86C-2644-013E-1808-5287C3E09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3016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19" name="Freeform 33">
                    <a:extLst>
                      <a:ext uri="{FF2B5EF4-FFF2-40B4-BE49-F238E27FC236}">
                        <a16:creationId xmlns:a16="http://schemas.microsoft.com/office/drawing/2014/main" id="{E28354EB-F0A4-317B-BC54-B18EEDC4F4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2992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20" name="Freeform 34">
                    <a:extLst>
                      <a:ext uri="{FF2B5EF4-FFF2-40B4-BE49-F238E27FC236}">
                        <a16:creationId xmlns:a16="http://schemas.microsoft.com/office/drawing/2014/main" id="{46634A35-3276-F6A2-2CC9-760701DD4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2960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21" name="Freeform 35">
                    <a:extLst>
                      <a:ext uri="{FF2B5EF4-FFF2-40B4-BE49-F238E27FC236}">
                        <a16:creationId xmlns:a16="http://schemas.microsoft.com/office/drawing/2014/main" id="{685E7055-94C9-EC7D-6462-BBAF537635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2920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22" name="Freeform 36">
                    <a:extLst>
                      <a:ext uri="{FF2B5EF4-FFF2-40B4-BE49-F238E27FC236}">
                        <a16:creationId xmlns:a16="http://schemas.microsoft.com/office/drawing/2014/main" id="{2F28475D-6D4C-9AD3-210C-A0964C2A29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2888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23" name="Freeform 37">
                    <a:extLst>
                      <a:ext uri="{FF2B5EF4-FFF2-40B4-BE49-F238E27FC236}">
                        <a16:creationId xmlns:a16="http://schemas.microsoft.com/office/drawing/2014/main" id="{14CB5860-EB63-21E5-3EEF-3616170215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2856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24" name="Freeform 38">
                    <a:extLst>
                      <a:ext uri="{FF2B5EF4-FFF2-40B4-BE49-F238E27FC236}">
                        <a16:creationId xmlns:a16="http://schemas.microsoft.com/office/drawing/2014/main" id="{92112C25-6D62-D59A-7E22-4F86A1D9F8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2832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25" name="Freeform 39">
                    <a:extLst>
                      <a:ext uri="{FF2B5EF4-FFF2-40B4-BE49-F238E27FC236}">
                        <a16:creationId xmlns:a16="http://schemas.microsoft.com/office/drawing/2014/main" id="{AADB2A0C-2348-7AAC-E0A3-735690221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2800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26" name="Freeform 40">
                    <a:extLst>
                      <a:ext uri="{FF2B5EF4-FFF2-40B4-BE49-F238E27FC236}">
                        <a16:creationId xmlns:a16="http://schemas.microsoft.com/office/drawing/2014/main" id="{86D721E7-4176-A341-9824-A22415CD3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2760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27" name="Freeform 41">
                    <a:extLst>
                      <a:ext uri="{FF2B5EF4-FFF2-40B4-BE49-F238E27FC236}">
                        <a16:creationId xmlns:a16="http://schemas.microsoft.com/office/drawing/2014/main" id="{848E035A-EE13-B4E6-DA90-85EDFBAAC2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2728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28" name="Freeform 42">
                    <a:extLst>
                      <a:ext uri="{FF2B5EF4-FFF2-40B4-BE49-F238E27FC236}">
                        <a16:creationId xmlns:a16="http://schemas.microsoft.com/office/drawing/2014/main" id="{0AAB67E6-4C3F-2057-3DA5-A7A58694C4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2704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729" name="Freeform 43">
                    <a:extLst>
                      <a:ext uri="{FF2B5EF4-FFF2-40B4-BE49-F238E27FC236}">
                        <a16:creationId xmlns:a16="http://schemas.microsoft.com/office/drawing/2014/main" id="{A9204854-51F1-A9A1-0605-2FE033062F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4" y="2672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92712" name="Freeform 45">
                  <a:extLst>
                    <a:ext uri="{FF2B5EF4-FFF2-40B4-BE49-F238E27FC236}">
                      <a16:creationId xmlns:a16="http://schemas.microsoft.com/office/drawing/2014/main" id="{798A6816-1E68-5846-C552-59409FDF0C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4" y="2624"/>
                  <a:ext cx="153" cy="625"/>
                </a:xfrm>
                <a:custGeom>
                  <a:avLst/>
                  <a:gdLst>
                    <a:gd name="T0" fmla="*/ 0 w 153"/>
                    <a:gd name="T1" fmla="*/ 624 h 625"/>
                    <a:gd name="T2" fmla="*/ 152 w 153"/>
                    <a:gd name="T3" fmla="*/ 624 h 625"/>
                    <a:gd name="T4" fmla="*/ 152 w 153"/>
                    <a:gd name="T5" fmla="*/ 0 h 625"/>
                    <a:gd name="T6" fmla="*/ 0 w 153"/>
                    <a:gd name="T7" fmla="*/ 0 h 625"/>
                    <a:gd name="T8" fmla="*/ 0 w 153"/>
                    <a:gd name="T9" fmla="*/ 624 h 6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625"/>
                    <a:gd name="T17" fmla="*/ 153 w 153"/>
                    <a:gd name="T18" fmla="*/ 625 h 6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625">
                      <a:moveTo>
                        <a:pt x="0" y="624"/>
                      </a:moveTo>
                      <a:lnTo>
                        <a:pt x="152" y="624"/>
                      </a:lnTo>
                      <a:lnTo>
                        <a:pt x="152" y="0"/>
                      </a:lnTo>
                      <a:lnTo>
                        <a:pt x="0" y="0"/>
                      </a:lnTo>
                      <a:lnTo>
                        <a:pt x="0" y="62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92691" name="Line 47">
                <a:extLst>
                  <a:ext uri="{FF2B5EF4-FFF2-40B4-BE49-F238E27FC236}">
                    <a16:creationId xmlns:a16="http://schemas.microsoft.com/office/drawing/2014/main" id="{994AAC07-0C97-B755-6C59-1080DF300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4" y="2360"/>
                <a:ext cx="0" cy="176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77875" name="Rectangle 51">
            <a:extLst>
              <a:ext uri="{FF2B5EF4-FFF2-40B4-BE49-F238E27FC236}">
                <a16:creationId xmlns:a16="http://schemas.microsoft.com/office/drawing/2014/main" id="{1A9E341D-791E-D9C8-5342-63430EA59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-20638"/>
            <a:ext cx="2841625" cy="1100138"/>
          </a:xfrm>
        </p:spPr>
        <p:txBody>
          <a:bodyPr/>
          <a:lstStyle/>
          <a:p>
            <a:pPr>
              <a:defRPr/>
            </a:pPr>
            <a:r>
              <a:rPr lang="fr-FR" altLang="fr-FR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Infiltration</a:t>
            </a:r>
          </a:p>
        </p:txBody>
      </p:sp>
      <p:sp>
        <p:nvSpPr>
          <p:cNvPr id="192516" name="Text Box 53">
            <a:extLst>
              <a:ext uri="{FF2B5EF4-FFF2-40B4-BE49-F238E27FC236}">
                <a16:creationId xmlns:a16="http://schemas.microsoft.com/office/drawing/2014/main" id="{CD96B557-FAFB-5237-E38E-9020ECE6D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>
                <a:solidFill>
                  <a:schemeClr val="folHlink"/>
                </a:solidFill>
                <a:latin typeface="Desdemona" pitchFamily="82" charset="77"/>
              </a:rPr>
              <a:t>thera</a:t>
            </a:r>
          </a:p>
        </p:txBody>
      </p:sp>
      <p:grpSp>
        <p:nvGrpSpPr>
          <p:cNvPr id="192517" name="Group 87">
            <a:extLst>
              <a:ext uri="{FF2B5EF4-FFF2-40B4-BE49-F238E27FC236}">
                <a16:creationId xmlns:a16="http://schemas.microsoft.com/office/drawing/2014/main" id="{C4385E52-3BB2-6E04-953E-7D93714D435D}"/>
              </a:ext>
            </a:extLst>
          </p:cNvPr>
          <p:cNvGrpSpPr>
            <a:grpSpLocks/>
          </p:cNvGrpSpPr>
          <p:nvPr/>
        </p:nvGrpSpPr>
        <p:grpSpPr bwMode="auto">
          <a:xfrm>
            <a:off x="3590925" y="1250950"/>
            <a:ext cx="2832100" cy="2498725"/>
            <a:chOff x="1968" y="1440"/>
            <a:chExt cx="2440" cy="2152"/>
          </a:xfrm>
        </p:grpSpPr>
        <p:pic>
          <p:nvPicPr>
            <p:cNvPr id="192609" name="Picture 4">
              <a:extLst>
                <a:ext uri="{FF2B5EF4-FFF2-40B4-BE49-F238E27FC236}">
                  <a16:creationId xmlns:a16="http://schemas.microsoft.com/office/drawing/2014/main" id="{E78EAC72-4650-0D65-0AF1-32FB9CF48F6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952"/>
              <a:ext cx="2440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2610" name="Group 43">
              <a:extLst>
                <a:ext uri="{FF2B5EF4-FFF2-40B4-BE49-F238E27FC236}">
                  <a16:creationId xmlns:a16="http://schemas.microsoft.com/office/drawing/2014/main" id="{4DDC4372-74E3-B789-B5F0-60BF0DA4F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6" y="1440"/>
              <a:ext cx="137" cy="649"/>
              <a:chOff x="2408" y="792"/>
              <a:chExt cx="137" cy="649"/>
            </a:xfrm>
          </p:grpSpPr>
          <p:sp>
            <p:nvSpPr>
              <p:cNvPr id="192650" name="Freeform 6">
                <a:extLst>
                  <a:ext uri="{FF2B5EF4-FFF2-40B4-BE49-F238E27FC236}">
                    <a16:creationId xmlns:a16="http://schemas.microsoft.com/office/drawing/2014/main" id="{900CE630-4169-D250-87AE-4561FD94A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864"/>
                <a:ext cx="137" cy="409"/>
              </a:xfrm>
              <a:custGeom>
                <a:avLst/>
                <a:gdLst>
                  <a:gd name="T0" fmla="*/ 0 w 137"/>
                  <a:gd name="T1" fmla="*/ 0 h 409"/>
                  <a:gd name="T2" fmla="*/ 136 w 137"/>
                  <a:gd name="T3" fmla="*/ 0 h 409"/>
                  <a:gd name="T4" fmla="*/ 136 w 137"/>
                  <a:gd name="T5" fmla="*/ 408 h 409"/>
                  <a:gd name="T6" fmla="*/ 0 w 137"/>
                  <a:gd name="T7" fmla="*/ 408 h 409"/>
                  <a:gd name="T8" fmla="*/ 0 w 137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09"/>
                  <a:gd name="T17" fmla="*/ 137 w 137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09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08"/>
                    </a:lnTo>
                    <a:lnTo>
                      <a:pt x="0" y="40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51" name="Freeform 7">
                <a:extLst>
                  <a:ext uri="{FF2B5EF4-FFF2-40B4-BE49-F238E27FC236}">
                    <a16:creationId xmlns:a16="http://schemas.microsoft.com/office/drawing/2014/main" id="{5B6E969A-2CE4-FCF1-A028-A8F5362AC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880"/>
                <a:ext cx="129" cy="377"/>
              </a:xfrm>
              <a:custGeom>
                <a:avLst/>
                <a:gdLst>
                  <a:gd name="T0" fmla="*/ 0 w 129"/>
                  <a:gd name="T1" fmla="*/ 0 h 377"/>
                  <a:gd name="T2" fmla="*/ 128 w 129"/>
                  <a:gd name="T3" fmla="*/ 0 h 377"/>
                  <a:gd name="T4" fmla="*/ 128 w 129"/>
                  <a:gd name="T5" fmla="*/ 376 h 377"/>
                  <a:gd name="T6" fmla="*/ 0 w 129"/>
                  <a:gd name="T7" fmla="*/ 376 h 377"/>
                  <a:gd name="T8" fmla="*/ 0 w 129"/>
                  <a:gd name="T9" fmla="*/ 0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377"/>
                  <a:gd name="T17" fmla="*/ 129 w 129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377">
                    <a:moveTo>
                      <a:pt x="0" y="0"/>
                    </a:moveTo>
                    <a:lnTo>
                      <a:pt x="128" y="0"/>
                    </a:lnTo>
                    <a:lnTo>
                      <a:pt x="128" y="376"/>
                    </a:lnTo>
                    <a:lnTo>
                      <a:pt x="0" y="3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52" name="Freeform 8">
                <a:extLst>
                  <a:ext uri="{FF2B5EF4-FFF2-40B4-BE49-F238E27FC236}">
                    <a16:creationId xmlns:a16="http://schemas.microsoft.com/office/drawing/2014/main" id="{A9C3A69E-DCE1-87AC-033E-93ED44EF6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880"/>
                <a:ext cx="129" cy="225"/>
              </a:xfrm>
              <a:custGeom>
                <a:avLst/>
                <a:gdLst>
                  <a:gd name="T0" fmla="*/ 0 w 129"/>
                  <a:gd name="T1" fmla="*/ 0 h 225"/>
                  <a:gd name="T2" fmla="*/ 128 w 129"/>
                  <a:gd name="T3" fmla="*/ 0 h 225"/>
                  <a:gd name="T4" fmla="*/ 128 w 129"/>
                  <a:gd name="T5" fmla="*/ 224 h 225"/>
                  <a:gd name="T6" fmla="*/ 0 w 129"/>
                  <a:gd name="T7" fmla="*/ 224 h 225"/>
                  <a:gd name="T8" fmla="*/ 0 w 129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25"/>
                  <a:gd name="T17" fmla="*/ 129 w 129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25">
                    <a:moveTo>
                      <a:pt x="0" y="0"/>
                    </a:moveTo>
                    <a:lnTo>
                      <a:pt x="128" y="0"/>
                    </a:lnTo>
                    <a:lnTo>
                      <a:pt x="128" y="224"/>
                    </a:lnTo>
                    <a:lnTo>
                      <a:pt x="0" y="2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53" name="Freeform 9">
                <a:extLst>
                  <a:ext uri="{FF2B5EF4-FFF2-40B4-BE49-F238E27FC236}">
                    <a16:creationId xmlns:a16="http://schemas.microsoft.com/office/drawing/2014/main" id="{62329735-2CE1-CC72-A4C1-DA1AC7DC2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1112"/>
                <a:ext cx="129" cy="129"/>
              </a:xfrm>
              <a:custGeom>
                <a:avLst/>
                <a:gdLst>
                  <a:gd name="T0" fmla="*/ 0 w 129"/>
                  <a:gd name="T1" fmla="*/ 0 h 129"/>
                  <a:gd name="T2" fmla="*/ 128 w 129"/>
                  <a:gd name="T3" fmla="*/ 0 h 129"/>
                  <a:gd name="T4" fmla="*/ 128 w 129"/>
                  <a:gd name="T5" fmla="*/ 128 h 129"/>
                  <a:gd name="T6" fmla="*/ 0 w 129"/>
                  <a:gd name="T7" fmla="*/ 128 h 129"/>
                  <a:gd name="T8" fmla="*/ 0 w 129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29"/>
                  <a:gd name="T17" fmla="*/ 129 w 12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29">
                    <a:moveTo>
                      <a:pt x="0" y="0"/>
                    </a:moveTo>
                    <a:lnTo>
                      <a:pt x="128" y="0"/>
                    </a:lnTo>
                    <a:lnTo>
                      <a:pt x="128" y="128"/>
                    </a:lnTo>
                    <a:lnTo>
                      <a:pt x="0" y="1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54" name="Freeform 10">
                <a:extLst>
                  <a:ext uri="{FF2B5EF4-FFF2-40B4-BE49-F238E27FC236}">
                    <a16:creationId xmlns:a16="http://schemas.microsoft.com/office/drawing/2014/main" id="{FF58142A-C8A2-9156-796E-287393ACA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808"/>
                <a:ext cx="33" cy="57"/>
              </a:xfrm>
              <a:custGeom>
                <a:avLst/>
                <a:gdLst>
                  <a:gd name="T0" fmla="*/ 0 w 33"/>
                  <a:gd name="T1" fmla="*/ 0 h 57"/>
                  <a:gd name="T2" fmla="*/ 32 w 33"/>
                  <a:gd name="T3" fmla="*/ 0 h 57"/>
                  <a:gd name="T4" fmla="*/ 32 w 33"/>
                  <a:gd name="T5" fmla="*/ 56 h 57"/>
                  <a:gd name="T6" fmla="*/ 0 w 33"/>
                  <a:gd name="T7" fmla="*/ 56 h 57"/>
                  <a:gd name="T8" fmla="*/ 0 w 33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57"/>
                  <a:gd name="T17" fmla="*/ 33 w 33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57">
                    <a:moveTo>
                      <a:pt x="0" y="0"/>
                    </a:moveTo>
                    <a:lnTo>
                      <a:pt x="32" y="0"/>
                    </a:lnTo>
                    <a:lnTo>
                      <a:pt x="32" y="56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55" name="Freeform 11">
                <a:extLst>
                  <a:ext uri="{FF2B5EF4-FFF2-40B4-BE49-F238E27FC236}">
                    <a16:creationId xmlns:a16="http://schemas.microsoft.com/office/drawing/2014/main" id="{24D86BE2-9575-E1C8-B561-EAE1E9513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816"/>
                <a:ext cx="25" cy="41"/>
              </a:xfrm>
              <a:custGeom>
                <a:avLst/>
                <a:gdLst>
                  <a:gd name="T0" fmla="*/ 0 w 25"/>
                  <a:gd name="T1" fmla="*/ 0 h 41"/>
                  <a:gd name="T2" fmla="*/ 24 w 25"/>
                  <a:gd name="T3" fmla="*/ 0 h 41"/>
                  <a:gd name="T4" fmla="*/ 24 w 25"/>
                  <a:gd name="T5" fmla="*/ 40 h 41"/>
                  <a:gd name="T6" fmla="*/ 0 w 25"/>
                  <a:gd name="T7" fmla="*/ 40 h 41"/>
                  <a:gd name="T8" fmla="*/ 0 w 2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1"/>
                  <a:gd name="T17" fmla="*/ 25 w 2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1">
                    <a:moveTo>
                      <a:pt x="0" y="0"/>
                    </a:moveTo>
                    <a:lnTo>
                      <a:pt x="24" y="0"/>
                    </a:lnTo>
                    <a:lnTo>
                      <a:pt x="24" y="40"/>
                    </a:lnTo>
                    <a:lnTo>
                      <a:pt x="0" y="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56" name="Freeform 12">
                <a:extLst>
                  <a:ext uri="{FF2B5EF4-FFF2-40B4-BE49-F238E27FC236}">
                    <a16:creationId xmlns:a16="http://schemas.microsoft.com/office/drawing/2014/main" id="{DFF050F7-A8F3-B320-0844-5BB31153E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1104"/>
                <a:ext cx="129" cy="9"/>
              </a:xfrm>
              <a:custGeom>
                <a:avLst/>
                <a:gdLst>
                  <a:gd name="T0" fmla="*/ 0 w 129"/>
                  <a:gd name="T1" fmla="*/ 0 h 9"/>
                  <a:gd name="T2" fmla="*/ 128 w 129"/>
                  <a:gd name="T3" fmla="*/ 0 h 9"/>
                  <a:gd name="T4" fmla="*/ 128 w 129"/>
                  <a:gd name="T5" fmla="*/ 8 h 9"/>
                  <a:gd name="T6" fmla="*/ 0 w 129"/>
                  <a:gd name="T7" fmla="*/ 8 h 9"/>
                  <a:gd name="T8" fmla="*/ 0 w 12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9"/>
                  <a:gd name="T17" fmla="*/ 129 w 12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9">
                    <a:moveTo>
                      <a:pt x="0" y="0"/>
                    </a:moveTo>
                    <a:lnTo>
                      <a:pt x="128" y="0"/>
                    </a:lnTo>
                    <a:lnTo>
                      <a:pt x="128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57" name="Freeform 13">
                <a:extLst>
                  <a:ext uri="{FF2B5EF4-FFF2-40B4-BE49-F238E27FC236}">
                    <a16:creationId xmlns:a16="http://schemas.microsoft.com/office/drawing/2014/main" id="{F3F93C4E-9448-01B2-8B8A-51627A6CA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1304"/>
                <a:ext cx="105" cy="73"/>
              </a:xfrm>
              <a:custGeom>
                <a:avLst/>
                <a:gdLst>
                  <a:gd name="T0" fmla="*/ 0 w 105"/>
                  <a:gd name="T1" fmla="*/ 0 h 73"/>
                  <a:gd name="T2" fmla="*/ 104 w 105"/>
                  <a:gd name="T3" fmla="*/ 0 h 73"/>
                  <a:gd name="T4" fmla="*/ 40 w 105"/>
                  <a:gd name="T5" fmla="*/ 72 h 73"/>
                  <a:gd name="T6" fmla="*/ 0 w 105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"/>
                  <a:gd name="T13" fmla="*/ 0 h 73"/>
                  <a:gd name="T14" fmla="*/ 105 w 105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" h="73">
                    <a:moveTo>
                      <a:pt x="0" y="0"/>
                    </a:moveTo>
                    <a:lnTo>
                      <a:pt x="104" y="0"/>
                    </a:lnTo>
                    <a:lnTo>
                      <a:pt x="40" y="7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58" name="Freeform 14">
                <a:extLst>
                  <a:ext uri="{FF2B5EF4-FFF2-40B4-BE49-F238E27FC236}">
                    <a16:creationId xmlns:a16="http://schemas.microsoft.com/office/drawing/2014/main" id="{33B36B08-43A5-0BC2-D84B-847CAD8E7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1304"/>
                <a:ext cx="33" cy="65"/>
              </a:xfrm>
              <a:custGeom>
                <a:avLst/>
                <a:gdLst>
                  <a:gd name="T0" fmla="*/ 0 w 33"/>
                  <a:gd name="T1" fmla="*/ 0 h 65"/>
                  <a:gd name="T2" fmla="*/ 32 w 33"/>
                  <a:gd name="T3" fmla="*/ 0 h 65"/>
                  <a:gd name="T4" fmla="*/ 0 w 33"/>
                  <a:gd name="T5" fmla="*/ 64 h 65"/>
                  <a:gd name="T6" fmla="*/ 0 w 3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65"/>
                  <a:gd name="T14" fmla="*/ 33 w 3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65">
                    <a:moveTo>
                      <a:pt x="0" y="0"/>
                    </a:moveTo>
                    <a:lnTo>
                      <a:pt x="32" y="0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59" name="Freeform 15">
                <a:extLst>
                  <a:ext uri="{FF2B5EF4-FFF2-40B4-BE49-F238E27FC236}">
                    <a16:creationId xmlns:a16="http://schemas.microsoft.com/office/drawing/2014/main" id="{4C1CD1C7-D82E-D4EC-9645-7B23E76EB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1376"/>
                <a:ext cx="1" cy="65"/>
              </a:xfrm>
              <a:custGeom>
                <a:avLst/>
                <a:gdLst>
                  <a:gd name="T0" fmla="*/ 0 w 1"/>
                  <a:gd name="T1" fmla="*/ 0 h 65"/>
                  <a:gd name="T2" fmla="*/ 0 w 1"/>
                  <a:gd name="T3" fmla="*/ 64 h 65"/>
                  <a:gd name="T4" fmla="*/ 0 60000 65536"/>
                  <a:gd name="T5" fmla="*/ 0 60000 65536"/>
                  <a:gd name="T6" fmla="*/ 0 w 1"/>
                  <a:gd name="T7" fmla="*/ 0 h 65"/>
                  <a:gd name="T8" fmla="*/ 1 w 1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5">
                    <a:moveTo>
                      <a:pt x="0" y="0"/>
                    </a:moveTo>
                    <a:lnTo>
                      <a:pt x="0" y="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60" name="Rectangle 16">
                <a:extLst>
                  <a:ext uri="{FF2B5EF4-FFF2-40B4-BE49-F238E27FC236}">
                    <a16:creationId xmlns:a16="http://schemas.microsoft.com/office/drawing/2014/main" id="{38E6122A-2FCE-7357-FCF9-78D371389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1284"/>
                <a:ext cx="128" cy="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fr-FR"/>
              </a:p>
            </p:txBody>
          </p:sp>
          <p:sp>
            <p:nvSpPr>
              <p:cNvPr id="192661" name="Rectangle 17">
                <a:extLst>
                  <a:ext uri="{FF2B5EF4-FFF2-40B4-BE49-F238E27FC236}">
                    <a16:creationId xmlns:a16="http://schemas.microsoft.com/office/drawing/2014/main" id="{E59BE98E-97BF-4732-E70A-E3C3B02BF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1276"/>
                <a:ext cx="128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fr-FR"/>
              </a:p>
            </p:txBody>
          </p:sp>
          <p:sp>
            <p:nvSpPr>
              <p:cNvPr id="192662" name="Rectangle 18">
                <a:extLst>
                  <a:ext uri="{FF2B5EF4-FFF2-40B4-BE49-F238E27FC236}">
                    <a16:creationId xmlns:a16="http://schemas.microsoft.com/office/drawing/2014/main" id="{6FF4A435-6B18-CEF2-9AD1-F7E909BE0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272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fr-FR"/>
              </a:p>
            </p:txBody>
          </p:sp>
          <p:sp>
            <p:nvSpPr>
              <p:cNvPr id="192663" name="Freeform 19">
                <a:extLst>
                  <a:ext uri="{FF2B5EF4-FFF2-40B4-BE49-F238E27FC236}">
                    <a16:creationId xmlns:a16="http://schemas.microsoft.com/office/drawing/2014/main" id="{C655AF5A-74A9-8FF2-E220-6FF35A4DB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880"/>
                <a:ext cx="33" cy="217"/>
              </a:xfrm>
              <a:custGeom>
                <a:avLst/>
                <a:gdLst>
                  <a:gd name="T0" fmla="*/ 0 w 33"/>
                  <a:gd name="T1" fmla="*/ 0 h 217"/>
                  <a:gd name="T2" fmla="*/ 32 w 33"/>
                  <a:gd name="T3" fmla="*/ 0 h 217"/>
                  <a:gd name="T4" fmla="*/ 32 w 33"/>
                  <a:gd name="T5" fmla="*/ 216 h 217"/>
                  <a:gd name="T6" fmla="*/ 0 w 33"/>
                  <a:gd name="T7" fmla="*/ 216 h 217"/>
                  <a:gd name="T8" fmla="*/ 0 w 33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17"/>
                  <a:gd name="T17" fmla="*/ 33 w 33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17">
                    <a:moveTo>
                      <a:pt x="0" y="0"/>
                    </a:moveTo>
                    <a:lnTo>
                      <a:pt x="32" y="0"/>
                    </a:lnTo>
                    <a:lnTo>
                      <a:pt x="32" y="216"/>
                    </a:lnTo>
                    <a:lnTo>
                      <a:pt x="0" y="2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64" name="Freeform 20">
                <a:extLst>
                  <a:ext uri="{FF2B5EF4-FFF2-40B4-BE49-F238E27FC236}">
                    <a16:creationId xmlns:a16="http://schemas.microsoft.com/office/drawing/2014/main" id="{28760A10-A28D-575F-ACAD-8061E474C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" y="1112"/>
                <a:ext cx="17" cy="129"/>
              </a:xfrm>
              <a:custGeom>
                <a:avLst/>
                <a:gdLst>
                  <a:gd name="T0" fmla="*/ 0 w 17"/>
                  <a:gd name="T1" fmla="*/ 0 h 129"/>
                  <a:gd name="T2" fmla="*/ 16 w 17"/>
                  <a:gd name="T3" fmla="*/ 0 h 129"/>
                  <a:gd name="T4" fmla="*/ 16 w 17"/>
                  <a:gd name="T5" fmla="*/ 128 h 129"/>
                  <a:gd name="T6" fmla="*/ 0 w 17"/>
                  <a:gd name="T7" fmla="*/ 128 h 129"/>
                  <a:gd name="T8" fmla="*/ 0 w 17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9"/>
                  <a:gd name="T17" fmla="*/ 17 w 17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9">
                    <a:moveTo>
                      <a:pt x="0" y="0"/>
                    </a:moveTo>
                    <a:lnTo>
                      <a:pt x="16" y="0"/>
                    </a:lnTo>
                    <a:lnTo>
                      <a:pt x="16" y="128"/>
                    </a:lnTo>
                    <a:lnTo>
                      <a:pt x="0" y="1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65" name="Freeform 21">
                <a:extLst>
                  <a:ext uri="{FF2B5EF4-FFF2-40B4-BE49-F238E27FC236}">
                    <a16:creationId xmlns:a16="http://schemas.microsoft.com/office/drawing/2014/main" id="{174E01A3-3E64-6B91-5454-F6ADF7B85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816"/>
                <a:ext cx="33" cy="1"/>
              </a:xfrm>
              <a:custGeom>
                <a:avLst/>
                <a:gdLst>
                  <a:gd name="T0" fmla="*/ 0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1"/>
                  <a:gd name="T14" fmla="*/ 33 w 3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1">
                    <a:moveTo>
                      <a:pt x="0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92666" name="Group 39">
                <a:extLst>
                  <a:ext uri="{FF2B5EF4-FFF2-40B4-BE49-F238E27FC236}">
                    <a16:creationId xmlns:a16="http://schemas.microsoft.com/office/drawing/2014/main" id="{51821DAA-6FFD-97F9-C3E0-78598F516F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8" y="912"/>
                <a:ext cx="41" cy="329"/>
                <a:chOff x="2408" y="912"/>
                <a:chExt cx="41" cy="329"/>
              </a:xfrm>
            </p:grpSpPr>
            <p:sp>
              <p:nvSpPr>
                <p:cNvPr id="192670" name="Freeform 22">
                  <a:extLst>
                    <a:ext uri="{FF2B5EF4-FFF2-40B4-BE49-F238E27FC236}">
                      <a16:creationId xmlns:a16="http://schemas.microsoft.com/office/drawing/2014/main" id="{3DD11C78-A136-F5F8-76DB-8D5FEB40E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912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71" name="Freeform 23">
                  <a:extLst>
                    <a:ext uri="{FF2B5EF4-FFF2-40B4-BE49-F238E27FC236}">
                      <a16:creationId xmlns:a16="http://schemas.microsoft.com/office/drawing/2014/main" id="{CBE8A135-843A-C593-8382-5601980F6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928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72" name="Freeform 24">
                  <a:extLst>
                    <a:ext uri="{FF2B5EF4-FFF2-40B4-BE49-F238E27FC236}">
                      <a16:creationId xmlns:a16="http://schemas.microsoft.com/office/drawing/2014/main" id="{049437E4-7343-93C5-65D6-5CFB53692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96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73" name="Freeform 25">
                  <a:extLst>
                    <a:ext uri="{FF2B5EF4-FFF2-40B4-BE49-F238E27FC236}">
                      <a16:creationId xmlns:a16="http://schemas.microsoft.com/office/drawing/2014/main" id="{24FD0242-4148-2515-F1F7-A5878F540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97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74" name="Freeform 26">
                  <a:extLst>
                    <a:ext uri="{FF2B5EF4-FFF2-40B4-BE49-F238E27FC236}">
                      <a16:creationId xmlns:a16="http://schemas.microsoft.com/office/drawing/2014/main" id="{4AB02F44-A476-C9E7-DEAB-1A1CBDC9C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00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75" name="Freeform 27">
                  <a:extLst>
                    <a:ext uri="{FF2B5EF4-FFF2-40B4-BE49-F238E27FC236}">
                      <a16:creationId xmlns:a16="http://schemas.microsoft.com/office/drawing/2014/main" id="{8D644726-BB09-E628-3138-F7389A5F7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01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76" name="Freeform 28">
                  <a:extLst>
                    <a:ext uri="{FF2B5EF4-FFF2-40B4-BE49-F238E27FC236}">
                      <a16:creationId xmlns:a16="http://schemas.microsoft.com/office/drawing/2014/main" id="{CC9C3E16-D795-8368-F10F-5E7CE4B32E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032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77" name="Freeform 29">
                  <a:extLst>
                    <a:ext uri="{FF2B5EF4-FFF2-40B4-BE49-F238E27FC236}">
                      <a16:creationId xmlns:a16="http://schemas.microsoft.com/office/drawing/2014/main" id="{7A6E4250-539D-0C7C-FADB-BFAB680FD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048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78" name="Freeform 30">
                  <a:extLst>
                    <a:ext uri="{FF2B5EF4-FFF2-40B4-BE49-F238E27FC236}">
                      <a16:creationId xmlns:a16="http://schemas.microsoft.com/office/drawing/2014/main" id="{214075E9-87E3-072B-23D5-C53AADF54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08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79" name="Freeform 31">
                  <a:extLst>
                    <a:ext uri="{FF2B5EF4-FFF2-40B4-BE49-F238E27FC236}">
                      <a16:creationId xmlns:a16="http://schemas.microsoft.com/office/drawing/2014/main" id="{A7202A79-1D84-A499-EE48-714A8C5CEA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104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80" name="Freeform 32">
                  <a:extLst>
                    <a:ext uri="{FF2B5EF4-FFF2-40B4-BE49-F238E27FC236}">
                      <a16:creationId xmlns:a16="http://schemas.microsoft.com/office/drawing/2014/main" id="{525A6DBD-0BCD-565C-275B-D3FA337E3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12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81" name="Freeform 33">
                  <a:extLst>
                    <a:ext uri="{FF2B5EF4-FFF2-40B4-BE49-F238E27FC236}">
                      <a16:creationId xmlns:a16="http://schemas.microsoft.com/office/drawing/2014/main" id="{1E96D8CA-DBD0-925C-8D86-6DA63797C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13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82" name="Freeform 34">
                  <a:extLst>
                    <a:ext uri="{FF2B5EF4-FFF2-40B4-BE49-F238E27FC236}">
                      <a16:creationId xmlns:a16="http://schemas.microsoft.com/office/drawing/2014/main" id="{BD20D5E6-86E1-C2F8-667B-93305C81D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16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83" name="Freeform 35">
                  <a:extLst>
                    <a:ext uri="{FF2B5EF4-FFF2-40B4-BE49-F238E27FC236}">
                      <a16:creationId xmlns:a16="http://schemas.microsoft.com/office/drawing/2014/main" id="{D6BDA1AB-2525-E6DF-3747-4AED152975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192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84" name="Freeform 36">
                  <a:extLst>
                    <a:ext uri="{FF2B5EF4-FFF2-40B4-BE49-F238E27FC236}">
                      <a16:creationId xmlns:a16="http://schemas.microsoft.com/office/drawing/2014/main" id="{9831C098-9191-E5CB-4F2E-51DF5CFA87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20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85" name="Freeform 37">
                  <a:extLst>
                    <a:ext uri="{FF2B5EF4-FFF2-40B4-BE49-F238E27FC236}">
                      <a16:creationId xmlns:a16="http://schemas.microsoft.com/office/drawing/2014/main" id="{BD02D04E-3E49-F18B-FB56-46E723221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224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86" name="Freeform 38">
                  <a:extLst>
                    <a:ext uri="{FF2B5EF4-FFF2-40B4-BE49-F238E27FC236}">
                      <a16:creationId xmlns:a16="http://schemas.microsoft.com/office/drawing/2014/main" id="{2819341E-3D0B-BD4F-A551-823DFBEE9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" y="124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92667" name="Freeform 40">
                <a:extLst>
                  <a:ext uri="{FF2B5EF4-FFF2-40B4-BE49-F238E27FC236}">
                    <a16:creationId xmlns:a16="http://schemas.microsoft.com/office/drawing/2014/main" id="{243B2C6D-36AC-7E23-33BD-495CE0F2C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864"/>
                <a:ext cx="137" cy="409"/>
              </a:xfrm>
              <a:custGeom>
                <a:avLst/>
                <a:gdLst>
                  <a:gd name="T0" fmla="*/ 0 w 137"/>
                  <a:gd name="T1" fmla="*/ 0 h 409"/>
                  <a:gd name="T2" fmla="*/ 136 w 137"/>
                  <a:gd name="T3" fmla="*/ 0 h 409"/>
                  <a:gd name="T4" fmla="*/ 136 w 137"/>
                  <a:gd name="T5" fmla="*/ 408 h 409"/>
                  <a:gd name="T6" fmla="*/ 0 w 137"/>
                  <a:gd name="T7" fmla="*/ 408 h 409"/>
                  <a:gd name="T8" fmla="*/ 0 w 137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09"/>
                  <a:gd name="T17" fmla="*/ 137 w 137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09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08"/>
                    </a:lnTo>
                    <a:lnTo>
                      <a:pt x="0" y="4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68" name="Line 41">
                <a:extLst>
                  <a:ext uri="{FF2B5EF4-FFF2-40B4-BE49-F238E27FC236}">
                    <a16:creationId xmlns:a16="http://schemas.microsoft.com/office/drawing/2014/main" id="{84B3C38A-8289-69B3-001F-D79D9B8DD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8" y="1344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2669" name="Line 42">
                <a:extLst>
                  <a:ext uri="{FF2B5EF4-FFF2-40B4-BE49-F238E27FC236}">
                    <a16:creationId xmlns:a16="http://schemas.microsoft.com/office/drawing/2014/main" id="{BBDA7231-76C1-84CA-DE67-67573EC44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0" y="792"/>
                <a:ext cx="88" cy="0"/>
              </a:xfrm>
              <a:prstGeom prst="line">
                <a:avLst/>
              </a:prstGeom>
              <a:noFill/>
              <a:ln w="508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92611" name="Group 81">
              <a:extLst>
                <a:ext uri="{FF2B5EF4-FFF2-40B4-BE49-F238E27FC236}">
                  <a16:creationId xmlns:a16="http://schemas.microsoft.com/office/drawing/2014/main" id="{0AE4BD99-62E1-31A0-554D-D890637E8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1440"/>
              <a:ext cx="137" cy="649"/>
              <a:chOff x="2600" y="792"/>
              <a:chExt cx="137" cy="649"/>
            </a:xfrm>
          </p:grpSpPr>
          <p:sp>
            <p:nvSpPr>
              <p:cNvPr id="192613" name="Freeform 44">
                <a:extLst>
                  <a:ext uri="{FF2B5EF4-FFF2-40B4-BE49-F238E27FC236}">
                    <a16:creationId xmlns:a16="http://schemas.microsoft.com/office/drawing/2014/main" id="{A7875F3C-926A-0613-26FF-FC0B966E0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864"/>
                <a:ext cx="137" cy="409"/>
              </a:xfrm>
              <a:custGeom>
                <a:avLst/>
                <a:gdLst>
                  <a:gd name="T0" fmla="*/ 0 w 137"/>
                  <a:gd name="T1" fmla="*/ 0 h 409"/>
                  <a:gd name="T2" fmla="*/ 136 w 137"/>
                  <a:gd name="T3" fmla="*/ 0 h 409"/>
                  <a:gd name="T4" fmla="*/ 136 w 137"/>
                  <a:gd name="T5" fmla="*/ 408 h 409"/>
                  <a:gd name="T6" fmla="*/ 0 w 137"/>
                  <a:gd name="T7" fmla="*/ 408 h 409"/>
                  <a:gd name="T8" fmla="*/ 0 w 137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09"/>
                  <a:gd name="T17" fmla="*/ 137 w 137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09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08"/>
                    </a:lnTo>
                    <a:lnTo>
                      <a:pt x="0" y="40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14" name="Freeform 45">
                <a:extLst>
                  <a:ext uri="{FF2B5EF4-FFF2-40B4-BE49-F238E27FC236}">
                    <a16:creationId xmlns:a16="http://schemas.microsoft.com/office/drawing/2014/main" id="{81492AD4-6FDA-7D4E-16BD-00BCCE961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880"/>
                <a:ext cx="129" cy="377"/>
              </a:xfrm>
              <a:custGeom>
                <a:avLst/>
                <a:gdLst>
                  <a:gd name="T0" fmla="*/ 0 w 129"/>
                  <a:gd name="T1" fmla="*/ 0 h 377"/>
                  <a:gd name="T2" fmla="*/ 128 w 129"/>
                  <a:gd name="T3" fmla="*/ 0 h 377"/>
                  <a:gd name="T4" fmla="*/ 128 w 129"/>
                  <a:gd name="T5" fmla="*/ 376 h 377"/>
                  <a:gd name="T6" fmla="*/ 0 w 129"/>
                  <a:gd name="T7" fmla="*/ 376 h 377"/>
                  <a:gd name="T8" fmla="*/ 0 w 129"/>
                  <a:gd name="T9" fmla="*/ 0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377"/>
                  <a:gd name="T17" fmla="*/ 129 w 129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377">
                    <a:moveTo>
                      <a:pt x="0" y="0"/>
                    </a:moveTo>
                    <a:lnTo>
                      <a:pt x="128" y="0"/>
                    </a:lnTo>
                    <a:lnTo>
                      <a:pt x="128" y="376"/>
                    </a:lnTo>
                    <a:lnTo>
                      <a:pt x="0" y="3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15" name="Freeform 46">
                <a:extLst>
                  <a:ext uri="{FF2B5EF4-FFF2-40B4-BE49-F238E27FC236}">
                    <a16:creationId xmlns:a16="http://schemas.microsoft.com/office/drawing/2014/main" id="{6BAFBA7E-6FDE-B638-8A80-6CCA8B492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880"/>
                <a:ext cx="129" cy="225"/>
              </a:xfrm>
              <a:custGeom>
                <a:avLst/>
                <a:gdLst>
                  <a:gd name="T0" fmla="*/ 0 w 129"/>
                  <a:gd name="T1" fmla="*/ 0 h 225"/>
                  <a:gd name="T2" fmla="*/ 128 w 129"/>
                  <a:gd name="T3" fmla="*/ 0 h 225"/>
                  <a:gd name="T4" fmla="*/ 128 w 129"/>
                  <a:gd name="T5" fmla="*/ 224 h 225"/>
                  <a:gd name="T6" fmla="*/ 0 w 129"/>
                  <a:gd name="T7" fmla="*/ 224 h 225"/>
                  <a:gd name="T8" fmla="*/ 0 w 129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25"/>
                  <a:gd name="T17" fmla="*/ 129 w 129"/>
                  <a:gd name="T18" fmla="*/ 225 h 2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25">
                    <a:moveTo>
                      <a:pt x="0" y="0"/>
                    </a:moveTo>
                    <a:lnTo>
                      <a:pt x="128" y="0"/>
                    </a:lnTo>
                    <a:lnTo>
                      <a:pt x="128" y="224"/>
                    </a:lnTo>
                    <a:lnTo>
                      <a:pt x="0" y="2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16" name="Freeform 47">
                <a:extLst>
                  <a:ext uri="{FF2B5EF4-FFF2-40B4-BE49-F238E27FC236}">
                    <a16:creationId xmlns:a16="http://schemas.microsoft.com/office/drawing/2014/main" id="{098C45EF-768D-19D7-114C-733476092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112"/>
                <a:ext cx="129" cy="129"/>
              </a:xfrm>
              <a:custGeom>
                <a:avLst/>
                <a:gdLst>
                  <a:gd name="T0" fmla="*/ 0 w 129"/>
                  <a:gd name="T1" fmla="*/ 0 h 129"/>
                  <a:gd name="T2" fmla="*/ 128 w 129"/>
                  <a:gd name="T3" fmla="*/ 0 h 129"/>
                  <a:gd name="T4" fmla="*/ 128 w 129"/>
                  <a:gd name="T5" fmla="*/ 128 h 129"/>
                  <a:gd name="T6" fmla="*/ 0 w 129"/>
                  <a:gd name="T7" fmla="*/ 128 h 129"/>
                  <a:gd name="T8" fmla="*/ 0 w 129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129"/>
                  <a:gd name="T17" fmla="*/ 129 w 12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129">
                    <a:moveTo>
                      <a:pt x="0" y="0"/>
                    </a:moveTo>
                    <a:lnTo>
                      <a:pt x="128" y="0"/>
                    </a:lnTo>
                    <a:lnTo>
                      <a:pt x="128" y="128"/>
                    </a:lnTo>
                    <a:lnTo>
                      <a:pt x="0" y="1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17" name="Freeform 48">
                <a:extLst>
                  <a:ext uri="{FF2B5EF4-FFF2-40B4-BE49-F238E27FC236}">
                    <a16:creationId xmlns:a16="http://schemas.microsoft.com/office/drawing/2014/main" id="{5B0662A3-F0DC-77FD-539A-5349990F8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808"/>
                <a:ext cx="33" cy="57"/>
              </a:xfrm>
              <a:custGeom>
                <a:avLst/>
                <a:gdLst>
                  <a:gd name="T0" fmla="*/ 0 w 33"/>
                  <a:gd name="T1" fmla="*/ 0 h 57"/>
                  <a:gd name="T2" fmla="*/ 32 w 33"/>
                  <a:gd name="T3" fmla="*/ 0 h 57"/>
                  <a:gd name="T4" fmla="*/ 32 w 33"/>
                  <a:gd name="T5" fmla="*/ 56 h 57"/>
                  <a:gd name="T6" fmla="*/ 0 w 33"/>
                  <a:gd name="T7" fmla="*/ 56 h 57"/>
                  <a:gd name="T8" fmla="*/ 0 w 33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57"/>
                  <a:gd name="T17" fmla="*/ 33 w 33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57">
                    <a:moveTo>
                      <a:pt x="0" y="0"/>
                    </a:moveTo>
                    <a:lnTo>
                      <a:pt x="32" y="0"/>
                    </a:lnTo>
                    <a:lnTo>
                      <a:pt x="32" y="56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18" name="Freeform 49">
                <a:extLst>
                  <a:ext uri="{FF2B5EF4-FFF2-40B4-BE49-F238E27FC236}">
                    <a16:creationId xmlns:a16="http://schemas.microsoft.com/office/drawing/2014/main" id="{616ABA3C-FA61-5202-71C7-55A496868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816"/>
                <a:ext cx="25" cy="41"/>
              </a:xfrm>
              <a:custGeom>
                <a:avLst/>
                <a:gdLst>
                  <a:gd name="T0" fmla="*/ 0 w 25"/>
                  <a:gd name="T1" fmla="*/ 0 h 41"/>
                  <a:gd name="T2" fmla="*/ 24 w 25"/>
                  <a:gd name="T3" fmla="*/ 0 h 41"/>
                  <a:gd name="T4" fmla="*/ 24 w 25"/>
                  <a:gd name="T5" fmla="*/ 40 h 41"/>
                  <a:gd name="T6" fmla="*/ 0 w 25"/>
                  <a:gd name="T7" fmla="*/ 40 h 41"/>
                  <a:gd name="T8" fmla="*/ 0 w 2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1"/>
                  <a:gd name="T17" fmla="*/ 25 w 2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1">
                    <a:moveTo>
                      <a:pt x="0" y="0"/>
                    </a:moveTo>
                    <a:lnTo>
                      <a:pt x="24" y="0"/>
                    </a:lnTo>
                    <a:lnTo>
                      <a:pt x="24" y="40"/>
                    </a:lnTo>
                    <a:lnTo>
                      <a:pt x="0" y="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19" name="Freeform 50">
                <a:extLst>
                  <a:ext uri="{FF2B5EF4-FFF2-40B4-BE49-F238E27FC236}">
                    <a16:creationId xmlns:a16="http://schemas.microsoft.com/office/drawing/2014/main" id="{87882375-21B6-4AA7-5E5B-5110DE56C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104"/>
                <a:ext cx="129" cy="9"/>
              </a:xfrm>
              <a:custGeom>
                <a:avLst/>
                <a:gdLst>
                  <a:gd name="T0" fmla="*/ 0 w 129"/>
                  <a:gd name="T1" fmla="*/ 0 h 9"/>
                  <a:gd name="T2" fmla="*/ 128 w 129"/>
                  <a:gd name="T3" fmla="*/ 0 h 9"/>
                  <a:gd name="T4" fmla="*/ 128 w 129"/>
                  <a:gd name="T5" fmla="*/ 8 h 9"/>
                  <a:gd name="T6" fmla="*/ 0 w 129"/>
                  <a:gd name="T7" fmla="*/ 8 h 9"/>
                  <a:gd name="T8" fmla="*/ 0 w 12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9"/>
                  <a:gd name="T17" fmla="*/ 129 w 12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9">
                    <a:moveTo>
                      <a:pt x="0" y="0"/>
                    </a:moveTo>
                    <a:lnTo>
                      <a:pt x="128" y="0"/>
                    </a:lnTo>
                    <a:lnTo>
                      <a:pt x="128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20" name="Freeform 51">
                <a:extLst>
                  <a:ext uri="{FF2B5EF4-FFF2-40B4-BE49-F238E27FC236}">
                    <a16:creationId xmlns:a16="http://schemas.microsoft.com/office/drawing/2014/main" id="{504CE70A-914A-168F-46EE-044F28176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1304"/>
                <a:ext cx="105" cy="73"/>
              </a:xfrm>
              <a:custGeom>
                <a:avLst/>
                <a:gdLst>
                  <a:gd name="T0" fmla="*/ 0 w 105"/>
                  <a:gd name="T1" fmla="*/ 0 h 73"/>
                  <a:gd name="T2" fmla="*/ 104 w 105"/>
                  <a:gd name="T3" fmla="*/ 0 h 73"/>
                  <a:gd name="T4" fmla="*/ 40 w 105"/>
                  <a:gd name="T5" fmla="*/ 72 h 73"/>
                  <a:gd name="T6" fmla="*/ 0 w 105"/>
                  <a:gd name="T7" fmla="*/ 0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"/>
                  <a:gd name="T13" fmla="*/ 0 h 73"/>
                  <a:gd name="T14" fmla="*/ 105 w 105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" h="73">
                    <a:moveTo>
                      <a:pt x="0" y="0"/>
                    </a:moveTo>
                    <a:lnTo>
                      <a:pt x="104" y="0"/>
                    </a:lnTo>
                    <a:lnTo>
                      <a:pt x="40" y="7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21" name="Freeform 52">
                <a:extLst>
                  <a:ext uri="{FF2B5EF4-FFF2-40B4-BE49-F238E27FC236}">
                    <a16:creationId xmlns:a16="http://schemas.microsoft.com/office/drawing/2014/main" id="{0828FEF0-122D-76C5-2969-FDE7412C9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1304"/>
                <a:ext cx="33" cy="65"/>
              </a:xfrm>
              <a:custGeom>
                <a:avLst/>
                <a:gdLst>
                  <a:gd name="T0" fmla="*/ 0 w 33"/>
                  <a:gd name="T1" fmla="*/ 0 h 65"/>
                  <a:gd name="T2" fmla="*/ 32 w 33"/>
                  <a:gd name="T3" fmla="*/ 0 h 65"/>
                  <a:gd name="T4" fmla="*/ 0 w 33"/>
                  <a:gd name="T5" fmla="*/ 64 h 65"/>
                  <a:gd name="T6" fmla="*/ 0 w 33"/>
                  <a:gd name="T7" fmla="*/ 0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65"/>
                  <a:gd name="T14" fmla="*/ 33 w 33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65">
                    <a:moveTo>
                      <a:pt x="0" y="0"/>
                    </a:moveTo>
                    <a:lnTo>
                      <a:pt x="32" y="0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22" name="Freeform 53">
                <a:extLst>
                  <a:ext uri="{FF2B5EF4-FFF2-40B4-BE49-F238E27FC236}">
                    <a16:creationId xmlns:a16="http://schemas.microsoft.com/office/drawing/2014/main" id="{9B605A45-75BF-B424-0149-8CE57E5B1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1376"/>
                <a:ext cx="1" cy="65"/>
              </a:xfrm>
              <a:custGeom>
                <a:avLst/>
                <a:gdLst>
                  <a:gd name="T0" fmla="*/ 0 w 1"/>
                  <a:gd name="T1" fmla="*/ 0 h 65"/>
                  <a:gd name="T2" fmla="*/ 0 w 1"/>
                  <a:gd name="T3" fmla="*/ 64 h 65"/>
                  <a:gd name="T4" fmla="*/ 0 60000 65536"/>
                  <a:gd name="T5" fmla="*/ 0 60000 65536"/>
                  <a:gd name="T6" fmla="*/ 0 w 1"/>
                  <a:gd name="T7" fmla="*/ 0 h 65"/>
                  <a:gd name="T8" fmla="*/ 1 w 1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5">
                    <a:moveTo>
                      <a:pt x="0" y="0"/>
                    </a:moveTo>
                    <a:lnTo>
                      <a:pt x="0" y="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23" name="Rectangle 54">
                <a:extLst>
                  <a:ext uri="{FF2B5EF4-FFF2-40B4-BE49-F238E27FC236}">
                    <a16:creationId xmlns:a16="http://schemas.microsoft.com/office/drawing/2014/main" id="{F42F06BD-50EE-D16A-A919-F595C12A3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4" y="1284"/>
                <a:ext cx="128" cy="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fr-FR"/>
              </a:p>
            </p:txBody>
          </p:sp>
          <p:sp>
            <p:nvSpPr>
              <p:cNvPr id="192624" name="Rectangle 55">
                <a:extLst>
                  <a:ext uri="{FF2B5EF4-FFF2-40B4-BE49-F238E27FC236}">
                    <a16:creationId xmlns:a16="http://schemas.microsoft.com/office/drawing/2014/main" id="{D9F457D1-089B-3BE5-7F69-805963BB8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4" y="1276"/>
                <a:ext cx="128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fr-FR"/>
              </a:p>
            </p:txBody>
          </p:sp>
          <p:sp>
            <p:nvSpPr>
              <p:cNvPr id="192625" name="Rectangle 56">
                <a:extLst>
                  <a:ext uri="{FF2B5EF4-FFF2-40B4-BE49-F238E27FC236}">
                    <a16:creationId xmlns:a16="http://schemas.microsoft.com/office/drawing/2014/main" id="{21A72195-BDCC-7651-A7BA-F17E3E7EE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272"/>
                <a:ext cx="16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fr-FR"/>
              </a:p>
            </p:txBody>
          </p:sp>
          <p:sp>
            <p:nvSpPr>
              <p:cNvPr id="192626" name="Freeform 57">
                <a:extLst>
                  <a:ext uri="{FF2B5EF4-FFF2-40B4-BE49-F238E27FC236}">
                    <a16:creationId xmlns:a16="http://schemas.microsoft.com/office/drawing/2014/main" id="{6C0D8032-E9D6-99AC-E25B-37035F71F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880"/>
                <a:ext cx="33" cy="217"/>
              </a:xfrm>
              <a:custGeom>
                <a:avLst/>
                <a:gdLst>
                  <a:gd name="T0" fmla="*/ 0 w 33"/>
                  <a:gd name="T1" fmla="*/ 0 h 217"/>
                  <a:gd name="T2" fmla="*/ 32 w 33"/>
                  <a:gd name="T3" fmla="*/ 0 h 217"/>
                  <a:gd name="T4" fmla="*/ 32 w 33"/>
                  <a:gd name="T5" fmla="*/ 216 h 217"/>
                  <a:gd name="T6" fmla="*/ 0 w 33"/>
                  <a:gd name="T7" fmla="*/ 216 h 217"/>
                  <a:gd name="T8" fmla="*/ 0 w 33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17"/>
                  <a:gd name="T17" fmla="*/ 33 w 33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17">
                    <a:moveTo>
                      <a:pt x="0" y="0"/>
                    </a:moveTo>
                    <a:lnTo>
                      <a:pt x="32" y="0"/>
                    </a:lnTo>
                    <a:lnTo>
                      <a:pt x="32" y="216"/>
                    </a:lnTo>
                    <a:lnTo>
                      <a:pt x="0" y="2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27" name="Freeform 58">
                <a:extLst>
                  <a:ext uri="{FF2B5EF4-FFF2-40B4-BE49-F238E27FC236}">
                    <a16:creationId xmlns:a16="http://schemas.microsoft.com/office/drawing/2014/main" id="{F0B0B178-247E-CF2C-B8B4-471472531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1112"/>
                <a:ext cx="17" cy="129"/>
              </a:xfrm>
              <a:custGeom>
                <a:avLst/>
                <a:gdLst>
                  <a:gd name="T0" fmla="*/ 0 w 17"/>
                  <a:gd name="T1" fmla="*/ 0 h 129"/>
                  <a:gd name="T2" fmla="*/ 16 w 17"/>
                  <a:gd name="T3" fmla="*/ 0 h 129"/>
                  <a:gd name="T4" fmla="*/ 16 w 17"/>
                  <a:gd name="T5" fmla="*/ 128 h 129"/>
                  <a:gd name="T6" fmla="*/ 0 w 17"/>
                  <a:gd name="T7" fmla="*/ 128 h 129"/>
                  <a:gd name="T8" fmla="*/ 0 w 17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9"/>
                  <a:gd name="T17" fmla="*/ 17 w 17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9">
                    <a:moveTo>
                      <a:pt x="0" y="0"/>
                    </a:moveTo>
                    <a:lnTo>
                      <a:pt x="16" y="0"/>
                    </a:lnTo>
                    <a:lnTo>
                      <a:pt x="16" y="128"/>
                    </a:lnTo>
                    <a:lnTo>
                      <a:pt x="0" y="12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28" name="Freeform 59">
                <a:extLst>
                  <a:ext uri="{FF2B5EF4-FFF2-40B4-BE49-F238E27FC236}">
                    <a16:creationId xmlns:a16="http://schemas.microsoft.com/office/drawing/2014/main" id="{39928D7D-8ACF-ED8F-86A4-3206FE2C3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816"/>
                <a:ext cx="33" cy="1"/>
              </a:xfrm>
              <a:custGeom>
                <a:avLst/>
                <a:gdLst>
                  <a:gd name="T0" fmla="*/ 0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1"/>
                  <a:gd name="T14" fmla="*/ 33 w 3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1">
                    <a:moveTo>
                      <a:pt x="0" y="0"/>
                    </a:moveTo>
                    <a:lnTo>
                      <a:pt x="3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92629" name="Group 77">
                <a:extLst>
                  <a:ext uri="{FF2B5EF4-FFF2-40B4-BE49-F238E27FC236}">
                    <a16:creationId xmlns:a16="http://schemas.microsoft.com/office/drawing/2014/main" id="{7A8ADB65-3125-1975-7AD4-D7FE86C3AD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0" y="912"/>
                <a:ext cx="41" cy="329"/>
                <a:chOff x="2600" y="912"/>
                <a:chExt cx="41" cy="329"/>
              </a:xfrm>
            </p:grpSpPr>
            <p:sp>
              <p:nvSpPr>
                <p:cNvPr id="192633" name="Freeform 60">
                  <a:extLst>
                    <a:ext uri="{FF2B5EF4-FFF2-40B4-BE49-F238E27FC236}">
                      <a16:creationId xmlns:a16="http://schemas.microsoft.com/office/drawing/2014/main" id="{CEE3B202-87CB-4D78-3E01-D41D73A8B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912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34" name="Freeform 61">
                  <a:extLst>
                    <a:ext uri="{FF2B5EF4-FFF2-40B4-BE49-F238E27FC236}">
                      <a16:creationId xmlns:a16="http://schemas.microsoft.com/office/drawing/2014/main" id="{CD8893FE-6B4E-A880-27F7-222F85DF7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928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35" name="Freeform 62">
                  <a:extLst>
                    <a:ext uri="{FF2B5EF4-FFF2-40B4-BE49-F238E27FC236}">
                      <a16:creationId xmlns:a16="http://schemas.microsoft.com/office/drawing/2014/main" id="{817995A3-E70E-0522-4086-AF7DFB597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96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36" name="Freeform 63">
                  <a:extLst>
                    <a:ext uri="{FF2B5EF4-FFF2-40B4-BE49-F238E27FC236}">
                      <a16:creationId xmlns:a16="http://schemas.microsoft.com/office/drawing/2014/main" id="{56719527-C94C-BD6D-AAD3-BA81EF21B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97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37" name="Freeform 64">
                  <a:extLst>
                    <a:ext uri="{FF2B5EF4-FFF2-40B4-BE49-F238E27FC236}">
                      <a16:creationId xmlns:a16="http://schemas.microsoft.com/office/drawing/2014/main" id="{E45CD112-DFCB-EB12-EF56-9FE14A0B7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00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38" name="Freeform 65">
                  <a:extLst>
                    <a:ext uri="{FF2B5EF4-FFF2-40B4-BE49-F238E27FC236}">
                      <a16:creationId xmlns:a16="http://schemas.microsoft.com/office/drawing/2014/main" id="{B40A292C-7D48-11E4-04CB-A4F92C7C11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01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39" name="Freeform 66">
                  <a:extLst>
                    <a:ext uri="{FF2B5EF4-FFF2-40B4-BE49-F238E27FC236}">
                      <a16:creationId xmlns:a16="http://schemas.microsoft.com/office/drawing/2014/main" id="{1481FDD2-7E9C-F5A9-306E-5FF45A406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032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40" name="Freeform 67">
                  <a:extLst>
                    <a:ext uri="{FF2B5EF4-FFF2-40B4-BE49-F238E27FC236}">
                      <a16:creationId xmlns:a16="http://schemas.microsoft.com/office/drawing/2014/main" id="{9B6B4B63-0899-977A-4886-75F868366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048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41" name="Freeform 68">
                  <a:extLst>
                    <a:ext uri="{FF2B5EF4-FFF2-40B4-BE49-F238E27FC236}">
                      <a16:creationId xmlns:a16="http://schemas.microsoft.com/office/drawing/2014/main" id="{6D12519C-F0BB-F54E-28E6-24EAE19D4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08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42" name="Freeform 69">
                  <a:extLst>
                    <a:ext uri="{FF2B5EF4-FFF2-40B4-BE49-F238E27FC236}">
                      <a16:creationId xmlns:a16="http://schemas.microsoft.com/office/drawing/2014/main" id="{FDDD12A3-D92E-AF84-5455-C7484D029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104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43" name="Freeform 70">
                  <a:extLst>
                    <a:ext uri="{FF2B5EF4-FFF2-40B4-BE49-F238E27FC236}">
                      <a16:creationId xmlns:a16="http://schemas.microsoft.com/office/drawing/2014/main" id="{6DB4D369-EDC0-E5D8-E314-2220EC0A42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12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44" name="Freeform 71">
                  <a:extLst>
                    <a:ext uri="{FF2B5EF4-FFF2-40B4-BE49-F238E27FC236}">
                      <a16:creationId xmlns:a16="http://schemas.microsoft.com/office/drawing/2014/main" id="{E605EE03-8BDF-5A76-A7D1-92038E85F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136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45" name="Freeform 72">
                  <a:extLst>
                    <a:ext uri="{FF2B5EF4-FFF2-40B4-BE49-F238E27FC236}">
                      <a16:creationId xmlns:a16="http://schemas.microsoft.com/office/drawing/2014/main" id="{ACB359AD-5D8B-28F1-D7C6-89584B0BC1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16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46" name="Freeform 73">
                  <a:extLst>
                    <a:ext uri="{FF2B5EF4-FFF2-40B4-BE49-F238E27FC236}">
                      <a16:creationId xmlns:a16="http://schemas.microsoft.com/office/drawing/2014/main" id="{DCCE4D9E-106D-ACFF-BD32-1EAA49739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192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47" name="Freeform 74">
                  <a:extLst>
                    <a:ext uri="{FF2B5EF4-FFF2-40B4-BE49-F238E27FC236}">
                      <a16:creationId xmlns:a16="http://schemas.microsoft.com/office/drawing/2014/main" id="{2154BFEC-F0C9-0CEF-8DBB-097ABF9CA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208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48" name="Freeform 75">
                  <a:extLst>
                    <a:ext uri="{FF2B5EF4-FFF2-40B4-BE49-F238E27FC236}">
                      <a16:creationId xmlns:a16="http://schemas.microsoft.com/office/drawing/2014/main" id="{9B6812EA-6228-60F2-8BDA-0EADADB53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224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  <a:gd name="T4" fmla="*/ 0 60000 65536"/>
                    <a:gd name="T5" fmla="*/ 0 60000 65536"/>
                    <a:gd name="T6" fmla="*/ 0 w 17"/>
                    <a:gd name="T7" fmla="*/ 0 h 1"/>
                    <a:gd name="T8" fmla="*/ 17 w 17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649" name="Freeform 76">
                  <a:extLst>
                    <a:ext uri="{FF2B5EF4-FFF2-40B4-BE49-F238E27FC236}">
                      <a16:creationId xmlns:a16="http://schemas.microsoft.com/office/drawing/2014/main" id="{AFEDCB0D-F5DB-5D76-1964-5D437FC0B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0" y="1240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  <a:gd name="T4" fmla="*/ 0 60000 65536"/>
                    <a:gd name="T5" fmla="*/ 0 60000 65536"/>
                    <a:gd name="T6" fmla="*/ 0 w 41"/>
                    <a:gd name="T7" fmla="*/ 0 h 1"/>
                    <a:gd name="T8" fmla="*/ 41 w 4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92630" name="Freeform 78">
                <a:extLst>
                  <a:ext uri="{FF2B5EF4-FFF2-40B4-BE49-F238E27FC236}">
                    <a16:creationId xmlns:a16="http://schemas.microsoft.com/office/drawing/2014/main" id="{67BAD696-73D1-39AC-2DAC-227E4C60C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864"/>
                <a:ext cx="137" cy="409"/>
              </a:xfrm>
              <a:custGeom>
                <a:avLst/>
                <a:gdLst>
                  <a:gd name="T0" fmla="*/ 0 w 137"/>
                  <a:gd name="T1" fmla="*/ 0 h 409"/>
                  <a:gd name="T2" fmla="*/ 136 w 137"/>
                  <a:gd name="T3" fmla="*/ 0 h 409"/>
                  <a:gd name="T4" fmla="*/ 136 w 137"/>
                  <a:gd name="T5" fmla="*/ 408 h 409"/>
                  <a:gd name="T6" fmla="*/ 0 w 137"/>
                  <a:gd name="T7" fmla="*/ 408 h 409"/>
                  <a:gd name="T8" fmla="*/ 0 w 137"/>
                  <a:gd name="T9" fmla="*/ 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409"/>
                  <a:gd name="T17" fmla="*/ 137 w 137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409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08"/>
                    </a:lnTo>
                    <a:lnTo>
                      <a:pt x="0" y="40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631" name="Line 79">
                <a:extLst>
                  <a:ext uri="{FF2B5EF4-FFF2-40B4-BE49-F238E27FC236}">
                    <a16:creationId xmlns:a16="http://schemas.microsoft.com/office/drawing/2014/main" id="{4E11623D-C748-DF47-325D-DA3BCF536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0" y="1344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2632" name="Line 80">
                <a:extLst>
                  <a:ext uri="{FF2B5EF4-FFF2-40B4-BE49-F238E27FC236}">
                    <a16:creationId xmlns:a16="http://schemas.microsoft.com/office/drawing/2014/main" id="{8CBA354B-177A-E463-C4FB-AB8ACAFFC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2" y="792"/>
                <a:ext cx="88" cy="0"/>
              </a:xfrm>
              <a:prstGeom prst="line">
                <a:avLst/>
              </a:prstGeom>
              <a:noFill/>
              <a:ln w="508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92612" name="Freeform 82">
              <a:extLst>
                <a:ext uri="{FF2B5EF4-FFF2-40B4-BE49-F238E27FC236}">
                  <a16:creationId xmlns:a16="http://schemas.microsoft.com/office/drawing/2014/main" id="{F2B3FDF8-6D5A-A870-B70C-E2305EC68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2184"/>
              <a:ext cx="769" cy="1201"/>
            </a:xfrm>
            <a:custGeom>
              <a:avLst/>
              <a:gdLst>
                <a:gd name="T0" fmla="*/ 32 w 769"/>
                <a:gd name="T1" fmla="*/ 184 h 1201"/>
                <a:gd name="T2" fmla="*/ 24 w 769"/>
                <a:gd name="T3" fmla="*/ 248 h 1201"/>
                <a:gd name="T4" fmla="*/ 16 w 769"/>
                <a:gd name="T5" fmla="*/ 312 h 1201"/>
                <a:gd name="T6" fmla="*/ 8 w 769"/>
                <a:gd name="T7" fmla="*/ 368 h 1201"/>
                <a:gd name="T8" fmla="*/ 0 w 769"/>
                <a:gd name="T9" fmla="*/ 432 h 1201"/>
                <a:gd name="T10" fmla="*/ 0 w 769"/>
                <a:gd name="T11" fmla="*/ 496 h 1201"/>
                <a:gd name="T12" fmla="*/ 0 w 769"/>
                <a:gd name="T13" fmla="*/ 560 h 1201"/>
                <a:gd name="T14" fmla="*/ 0 w 769"/>
                <a:gd name="T15" fmla="*/ 624 h 1201"/>
                <a:gd name="T16" fmla="*/ 8 w 769"/>
                <a:gd name="T17" fmla="*/ 680 h 1201"/>
                <a:gd name="T18" fmla="*/ 16 w 769"/>
                <a:gd name="T19" fmla="*/ 744 h 1201"/>
                <a:gd name="T20" fmla="*/ 24 w 769"/>
                <a:gd name="T21" fmla="*/ 808 h 1201"/>
                <a:gd name="T22" fmla="*/ 40 w 769"/>
                <a:gd name="T23" fmla="*/ 864 h 1201"/>
                <a:gd name="T24" fmla="*/ 64 w 769"/>
                <a:gd name="T25" fmla="*/ 904 h 1201"/>
                <a:gd name="T26" fmla="*/ 104 w 769"/>
                <a:gd name="T27" fmla="*/ 928 h 1201"/>
                <a:gd name="T28" fmla="*/ 136 w 769"/>
                <a:gd name="T29" fmla="*/ 960 h 1201"/>
                <a:gd name="T30" fmla="*/ 200 w 769"/>
                <a:gd name="T31" fmla="*/ 968 h 1201"/>
                <a:gd name="T32" fmla="*/ 248 w 769"/>
                <a:gd name="T33" fmla="*/ 984 h 1201"/>
                <a:gd name="T34" fmla="*/ 304 w 769"/>
                <a:gd name="T35" fmla="*/ 992 h 1201"/>
                <a:gd name="T36" fmla="*/ 360 w 769"/>
                <a:gd name="T37" fmla="*/ 1008 h 1201"/>
                <a:gd name="T38" fmla="*/ 392 w 769"/>
                <a:gd name="T39" fmla="*/ 1040 h 1201"/>
                <a:gd name="T40" fmla="*/ 424 w 769"/>
                <a:gd name="T41" fmla="*/ 1080 h 1201"/>
                <a:gd name="T42" fmla="*/ 440 w 769"/>
                <a:gd name="T43" fmla="*/ 1088 h 1201"/>
                <a:gd name="T44" fmla="*/ 472 w 769"/>
                <a:gd name="T45" fmla="*/ 1128 h 1201"/>
                <a:gd name="T46" fmla="*/ 512 w 769"/>
                <a:gd name="T47" fmla="*/ 1152 h 1201"/>
                <a:gd name="T48" fmla="*/ 560 w 769"/>
                <a:gd name="T49" fmla="*/ 1176 h 1201"/>
                <a:gd name="T50" fmla="*/ 616 w 769"/>
                <a:gd name="T51" fmla="*/ 1192 h 1201"/>
                <a:gd name="T52" fmla="*/ 680 w 769"/>
                <a:gd name="T53" fmla="*/ 1192 h 1201"/>
                <a:gd name="T54" fmla="*/ 736 w 769"/>
                <a:gd name="T55" fmla="*/ 1184 h 1201"/>
                <a:gd name="T56" fmla="*/ 768 w 769"/>
                <a:gd name="T57" fmla="*/ 1144 h 1201"/>
                <a:gd name="T58" fmla="*/ 744 w 769"/>
                <a:gd name="T59" fmla="*/ 1104 h 1201"/>
                <a:gd name="T60" fmla="*/ 704 w 769"/>
                <a:gd name="T61" fmla="*/ 1072 h 1201"/>
                <a:gd name="T62" fmla="*/ 656 w 769"/>
                <a:gd name="T63" fmla="*/ 1040 h 1201"/>
                <a:gd name="T64" fmla="*/ 624 w 769"/>
                <a:gd name="T65" fmla="*/ 992 h 1201"/>
                <a:gd name="T66" fmla="*/ 608 w 769"/>
                <a:gd name="T67" fmla="*/ 944 h 1201"/>
                <a:gd name="T68" fmla="*/ 608 w 769"/>
                <a:gd name="T69" fmla="*/ 880 h 1201"/>
                <a:gd name="T70" fmla="*/ 608 w 769"/>
                <a:gd name="T71" fmla="*/ 816 h 1201"/>
                <a:gd name="T72" fmla="*/ 632 w 769"/>
                <a:gd name="T73" fmla="*/ 776 h 1201"/>
                <a:gd name="T74" fmla="*/ 640 w 769"/>
                <a:gd name="T75" fmla="*/ 712 h 1201"/>
                <a:gd name="T76" fmla="*/ 640 w 769"/>
                <a:gd name="T77" fmla="*/ 648 h 1201"/>
                <a:gd name="T78" fmla="*/ 640 w 769"/>
                <a:gd name="T79" fmla="*/ 584 h 1201"/>
                <a:gd name="T80" fmla="*/ 632 w 769"/>
                <a:gd name="T81" fmla="*/ 528 h 1201"/>
                <a:gd name="T82" fmla="*/ 632 w 769"/>
                <a:gd name="T83" fmla="*/ 464 h 1201"/>
                <a:gd name="T84" fmla="*/ 632 w 769"/>
                <a:gd name="T85" fmla="*/ 400 h 1201"/>
                <a:gd name="T86" fmla="*/ 640 w 769"/>
                <a:gd name="T87" fmla="*/ 336 h 1201"/>
                <a:gd name="T88" fmla="*/ 648 w 769"/>
                <a:gd name="T89" fmla="*/ 280 h 1201"/>
                <a:gd name="T90" fmla="*/ 648 w 769"/>
                <a:gd name="T91" fmla="*/ 216 h 1201"/>
                <a:gd name="T92" fmla="*/ 648 w 769"/>
                <a:gd name="T93" fmla="*/ 152 h 1201"/>
                <a:gd name="T94" fmla="*/ 632 w 769"/>
                <a:gd name="T95" fmla="*/ 96 h 1201"/>
                <a:gd name="T96" fmla="*/ 600 w 769"/>
                <a:gd name="T97" fmla="*/ 48 h 1201"/>
                <a:gd name="T98" fmla="*/ 536 w 769"/>
                <a:gd name="T99" fmla="*/ 24 h 1201"/>
                <a:gd name="T100" fmla="*/ 472 w 769"/>
                <a:gd name="T101" fmla="*/ 8 h 1201"/>
                <a:gd name="T102" fmla="*/ 408 w 769"/>
                <a:gd name="T103" fmla="*/ 0 h 1201"/>
                <a:gd name="T104" fmla="*/ 344 w 769"/>
                <a:gd name="T105" fmla="*/ 0 h 1201"/>
                <a:gd name="T106" fmla="*/ 280 w 769"/>
                <a:gd name="T107" fmla="*/ 0 h 1201"/>
                <a:gd name="T108" fmla="*/ 216 w 769"/>
                <a:gd name="T109" fmla="*/ 0 h 1201"/>
                <a:gd name="T110" fmla="*/ 152 w 769"/>
                <a:gd name="T111" fmla="*/ 8 h 1201"/>
                <a:gd name="T112" fmla="*/ 96 w 769"/>
                <a:gd name="T113" fmla="*/ 24 h 1201"/>
                <a:gd name="T114" fmla="*/ 56 w 769"/>
                <a:gd name="T115" fmla="*/ 64 h 1201"/>
                <a:gd name="T116" fmla="*/ 40 w 769"/>
                <a:gd name="T117" fmla="*/ 112 h 1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9"/>
                <a:gd name="T178" fmla="*/ 0 h 1201"/>
                <a:gd name="T179" fmla="*/ 769 w 769"/>
                <a:gd name="T180" fmla="*/ 1201 h 1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9" h="1201">
                  <a:moveTo>
                    <a:pt x="40" y="136"/>
                  </a:moveTo>
                  <a:lnTo>
                    <a:pt x="40" y="144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32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24" y="216"/>
                  </a:lnTo>
                  <a:lnTo>
                    <a:pt x="24" y="224"/>
                  </a:lnTo>
                  <a:lnTo>
                    <a:pt x="24" y="232"/>
                  </a:lnTo>
                  <a:lnTo>
                    <a:pt x="24" y="240"/>
                  </a:lnTo>
                  <a:lnTo>
                    <a:pt x="24" y="248"/>
                  </a:lnTo>
                  <a:lnTo>
                    <a:pt x="24" y="256"/>
                  </a:lnTo>
                  <a:lnTo>
                    <a:pt x="16" y="264"/>
                  </a:lnTo>
                  <a:lnTo>
                    <a:pt x="16" y="272"/>
                  </a:lnTo>
                  <a:lnTo>
                    <a:pt x="16" y="280"/>
                  </a:lnTo>
                  <a:lnTo>
                    <a:pt x="16" y="288"/>
                  </a:lnTo>
                  <a:lnTo>
                    <a:pt x="16" y="296"/>
                  </a:lnTo>
                  <a:lnTo>
                    <a:pt x="16" y="304"/>
                  </a:lnTo>
                  <a:lnTo>
                    <a:pt x="16" y="312"/>
                  </a:lnTo>
                  <a:lnTo>
                    <a:pt x="16" y="320"/>
                  </a:lnTo>
                  <a:lnTo>
                    <a:pt x="16" y="328"/>
                  </a:lnTo>
                  <a:lnTo>
                    <a:pt x="16" y="336"/>
                  </a:lnTo>
                  <a:lnTo>
                    <a:pt x="8" y="336"/>
                  </a:lnTo>
                  <a:lnTo>
                    <a:pt x="8" y="344"/>
                  </a:lnTo>
                  <a:lnTo>
                    <a:pt x="8" y="352"/>
                  </a:lnTo>
                  <a:lnTo>
                    <a:pt x="8" y="360"/>
                  </a:lnTo>
                  <a:lnTo>
                    <a:pt x="8" y="368"/>
                  </a:lnTo>
                  <a:lnTo>
                    <a:pt x="8" y="376"/>
                  </a:lnTo>
                  <a:lnTo>
                    <a:pt x="8" y="384"/>
                  </a:lnTo>
                  <a:lnTo>
                    <a:pt x="8" y="392"/>
                  </a:lnTo>
                  <a:lnTo>
                    <a:pt x="8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0" y="424"/>
                  </a:lnTo>
                  <a:lnTo>
                    <a:pt x="0" y="432"/>
                  </a:lnTo>
                  <a:lnTo>
                    <a:pt x="0" y="440"/>
                  </a:lnTo>
                  <a:lnTo>
                    <a:pt x="0" y="448"/>
                  </a:lnTo>
                  <a:lnTo>
                    <a:pt x="0" y="456"/>
                  </a:lnTo>
                  <a:lnTo>
                    <a:pt x="0" y="464"/>
                  </a:lnTo>
                  <a:lnTo>
                    <a:pt x="0" y="472"/>
                  </a:lnTo>
                  <a:lnTo>
                    <a:pt x="0" y="480"/>
                  </a:lnTo>
                  <a:lnTo>
                    <a:pt x="0" y="488"/>
                  </a:lnTo>
                  <a:lnTo>
                    <a:pt x="0" y="496"/>
                  </a:lnTo>
                  <a:lnTo>
                    <a:pt x="0" y="504"/>
                  </a:lnTo>
                  <a:lnTo>
                    <a:pt x="0" y="512"/>
                  </a:lnTo>
                  <a:lnTo>
                    <a:pt x="0" y="520"/>
                  </a:lnTo>
                  <a:lnTo>
                    <a:pt x="0" y="528"/>
                  </a:lnTo>
                  <a:lnTo>
                    <a:pt x="0" y="536"/>
                  </a:lnTo>
                  <a:lnTo>
                    <a:pt x="0" y="544"/>
                  </a:lnTo>
                  <a:lnTo>
                    <a:pt x="0" y="552"/>
                  </a:lnTo>
                  <a:lnTo>
                    <a:pt x="0" y="560"/>
                  </a:lnTo>
                  <a:lnTo>
                    <a:pt x="0" y="568"/>
                  </a:lnTo>
                  <a:lnTo>
                    <a:pt x="0" y="576"/>
                  </a:lnTo>
                  <a:lnTo>
                    <a:pt x="0" y="584"/>
                  </a:lnTo>
                  <a:lnTo>
                    <a:pt x="0" y="592"/>
                  </a:lnTo>
                  <a:lnTo>
                    <a:pt x="0" y="600"/>
                  </a:lnTo>
                  <a:lnTo>
                    <a:pt x="0" y="608"/>
                  </a:lnTo>
                  <a:lnTo>
                    <a:pt x="0" y="616"/>
                  </a:lnTo>
                  <a:lnTo>
                    <a:pt x="0" y="624"/>
                  </a:lnTo>
                  <a:lnTo>
                    <a:pt x="0" y="632"/>
                  </a:lnTo>
                  <a:lnTo>
                    <a:pt x="0" y="640"/>
                  </a:lnTo>
                  <a:lnTo>
                    <a:pt x="0" y="648"/>
                  </a:lnTo>
                  <a:lnTo>
                    <a:pt x="0" y="656"/>
                  </a:lnTo>
                  <a:lnTo>
                    <a:pt x="0" y="664"/>
                  </a:lnTo>
                  <a:lnTo>
                    <a:pt x="0" y="672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8" y="688"/>
                  </a:lnTo>
                  <a:lnTo>
                    <a:pt x="8" y="696"/>
                  </a:lnTo>
                  <a:lnTo>
                    <a:pt x="8" y="704"/>
                  </a:lnTo>
                  <a:lnTo>
                    <a:pt x="8" y="712"/>
                  </a:lnTo>
                  <a:lnTo>
                    <a:pt x="8" y="720"/>
                  </a:lnTo>
                  <a:lnTo>
                    <a:pt x="8" y="728"/>
                  </a:lnTo>
                  <a:lnTo>
                    <a:pt x="16" y="736"/>
                  </a:lnTo>
                  <a:lnTo>
                    <a:pt x="16" y="744"/>
                  </a:lnTo>
                  <a:lnTo>
                    <a:pt x="16" y="752"/>
                  </a:lnTo>
                  <a:lnTo>
                    <a:pt x="16" y="760"/>
                  </a:lnTo>
                  <a:lnTo>
                    <a:pt x="16" y="768"/>
                  </a:lnTo>
                  <a:lnTo>
                    <a:pt x="16" y="776"/>
                  </a:lnTo>
                  <a:lnTo>
                    <a:pt x="16" y="784"/>
                  </a:lnTo>
                  <a:lnTo>
                    <a:pt x="16" y="792"/>
                  </a:lnTo>
                  <a:lnTo>
                    <a:pt x="24" y="800"/>
                  </a:lnTo>
                  <a:lnTo>
                    <a:pt x="24" y="808"/>
                  </a:lnTo>
                  <a:lnTo>
                    <a:pt x="24" y="816"/>
                  </a:lnTo>
                  <a:lnTo>
                    <a:pt x="24" y="824"/>
                  </a:lnTo>
                  <a:lnTo>
                    <a:pt x="24" y="832"/>
                  </a:lnTo>
                  <a:lnTo>
                    <a:pt x="32" y="832"/>
                  </a:lnTo>
                  <a:lnTo>
                    <a:pt x="32" y="840"/>
                  </a:lnTo>
                  <a:lnTo>
                    <a:pt x="32" y="848"/>
                  </a:lnTo>
                  <a:lnTo>
                    <a:pt x="40" y="856"/>
                  </a:lnTo>
                  <a:lnTo>
                    <a:pt x="40" y="864"/>
                  </a:lnTo>
                  <a:lnTo>
                    <a:pt x="40" y="872"/>
                  </a:lnTo>
                  <a:lnTo>
                    <a:pt x="48" y="872"/>
                  </a:lnTo>
                  <a:lnTo>
                    <a:pt x="48" y="880"/>
                  </a:lnTo>
                  <a:lnTo>
                    <a:pt x="48" y="888"/>
                  </a:lnTo>
                  <a:lnTo>
                    <a:pt x="56" y="888"/>
                  </a:lnTo>
                  <a:lnTo>
                    <a:pt x="56" y="896"/>
                  </a:lnTo>
                  <a:lnTo>
                    <a:pt x="64" y="896"/>
                  </a:lnTo>
                  <a:lnTo>
                    <a:pt x="64" y="904"/>
                  </a:lnTo>
                  <a:lnTo>
                    <a:pt x="72" y="904"/>
                  </a:lnTo>
                  <a:lnTo>
                    <a:pt x="72" y="912"/>
                  </a:lnTo>
                  <a:lnTo>
                    <a:pt x="80" y="912"/>
                  </a:lnTo>
                  <a:lnTo>
                    <a:pt x="80" y="920"/>
                  </a:lnTo>
                  <a:lnTo>
                    <a:pt x="88" y="920"/>
                  </a:lnTo>
                  <a:lnTo>
                    <a:pt x="96" y="920"/>
                  </a:lnTo>
                  <a:lnTo>
                    <a:pt x="96" y="928"/>
                  </a:lnTo>
                  <a:lnTo>
                    <a:pt x="104" y="928"/>
                  </a:lnTo>
                  <a:lnTo>
                    <a:pt x="104" y="936"/>
                  </a:lnTo>
                  <a:lnTo>
                    <a:pt x="112" y="936"/>
                  </a:lnTo>
                  <a:lnTo>
                    <a:pt x="112" y="944"/>
                  </a:lnTo>
                  <a:lnTo>
                    <a:pt x="120" y="944"/>
                  </a:lnTo>
                  <a:lnTo>
                    <a:pt x="128" y="944"/>
                  </a:lnTo>
                  <a:lnTo>
                    <a:pt x="128" y="952"/>
                  </a:lnTo>
                  <a:lnTo>
                    <a:pt x="136" y="952"/>
                  </a:lnTo>
                  <a:lnTo>
                    <a:pt x="136" y="960"/>
                  </a:lnTo>
                  <a:lnTo>
                    <a:pt x="144" y="960"/>
                  </a:lnTo>
                  <a:lnTo>
                    <a:pt x="152" y="960"/>
                  </a:lnTo>
                  <a:lnTo>
                    <a:pt x="160" y="960"/>
                  </a:lnTo>
                  <a:lnTo>
                    <a:pt x="168" y="968"/>
                  </a:lnTo>
                  <a:lnTo>
                    <a:pt x="176" y="968"/>
                  </a:lnTo>
                  <a:lnTo>
                    <a:pt x="184" y="968"/>
                  </a:lnTo>
                  <a:lnTo>
                    <a:pt x="192" y="968"/>
                  </a:lnTo>
                  <a:lnTo>
                    <a:pt x="200" y="968"/>
                  </a:lnTo>
                  <a:lnTo>
                    <a:pt x="200" y="976"/>
                  </a:lnTo>
                  <a:lnTo>
                    <a:pt x="208" y="976"/>
                  </a:lnTo>
                  <a:lnTo>
                    <a:pt x="216" y="976"/>
                  </a:lnTo>
                  <a:lnTo>
                    <a:pt x="224" y="976"/>
                  </a:lnTo>
                  <a:lnTo>
                    <a:pt x="224" y="984"/>
                  </a:lnTo>
                  <a:lnTo>
                    <a:pt x="232" y="984"/>
                  </a:lnTo>
                  <a:lnTo>
                    <a:pt x="240" y="984"/>
                  </a:lnTo>
                  <a:lnTo>
                    <a:pt x="248" y="984"/>
                  </a:lnTo>
                  <a:lnTo>
                    <a:pt x="256" y="984"/>
                  </a:lnTo>
                  <a:lnTo>
                    <a:pt x="264" y="984"/>
                  </a:lnTo>
                  <a:lnTo>
                    <a:pt x="272" y="984"/>
                  </a:lnTo>
                  <a:lnTo>
                    <a:pt x="280" y="984"/>
                  </a:lnTo>
                  <a:lnTo>
                    <a:pt x="288" y="984"/>
                  </a:lnTo>
                  <a:lnTo>
                    <a:pt x="296" y="984"/>
                  </a:lnTo>
                  <a:lnTo>
                    <a:pt x="304" y="984"/>
                  </a:lnTo>
                  <a:lnTo>
                    <a:pt x="304" y="992"/>
                  </a:lnTo>
                  <a:lnTo>
                    <a:pt x="312" y="992"/>
                  </a:lnTo>
                  <a:lnTo>
                    <a:pt x="320" y="992"/>
                  </a:lnTo>
                  <a:lnTo>
                    <a:pt x="328" y="992"/>
                  </a:lnTo>
                  <a:lnTo>
                    <a:pt x="336" y="992"/>
                  </a:lnTo>
                  <a:lnTo>
                    <a:pt x="336" y="1000"/>
                  </a:lnTo>
                  <a:lnTo>
                    <a:pt x="344" y="1000"/>
                  </a:lnTo>
                  <a:lnTo>
                    <a:pt x="352" y="1000"/>
                  </a:lnTo>
                  <a:lnTo>
                    <a:pt x="360" y="1008"/>
                  </a:lnTo>
                  <a:lnTo>
                    <a:pt x="368" y="1008"/>
                  </a:lnTo>
                  <a:lnTo>
                    <a:pt x="368" y="1016"/>
                  </a:lnTo>
                  <a:lnTo>
                    <a:pt x="376" y="1016"/>
                  </a:lnTo>
                  <a:lnTo>
                    <a:pt x="376" y="1024"/>
                  </a:lnTo>
                  <a:lnTo>
                    <a:pt x="376" y="1032"/>
                  </a:lnTo>
                  <a:lnTo>
                    <a:pt x="384" y="1032"/>
                  </a:lnTo>
                  <a:lnTo>
                    <a:pt x="384" y="1040"/>
                  </a:lnTo>
                  <a:lnTo>
                    <a:pt x="392" y="1040"/>
                  </a:lnTo>
                  <a:lnTo>
                    <a:pt x="392" y="1048"/>
                  </a:lnTo>
                  <a:lnTo>
                    <a:pt x="400" y="1048"/>
                  </a:lnTo>
                  <a:lnTo>
                    <a:pt x="400" y="1056"/>
                  </a:lnTo>
                  <a:lnTo>
                    <a:pt x="408" y="1056"/>
                  </a:lnTo>
                  <a:lnTo>
                    <a:pt x="408" y="1064"/>
                  </a:lnTo>
                  <a:lnTo>
                    <a:pt x="416" y="1072"/>
                  </a:lnTo>
                  <a:lnTo>
                    <a:pt x="424" y="1072"/>
                  </a:lnTo>
                  <a:lnTo>
                    <a:pt x="424" y="1080"/>
                  </a:lnTo>
                  <a:lnTo>
                    <a:pt x="424" y="1088"/>
                  </a:lnTo>
                  <a:lnTo>
                    <a:pt x="432" y="1088"/>
                  </a:lnTo>
                  <a:lnTo>
                    <a:pt x="432" y="1096"/>
                  </a:lnTo>
                  <a:lnTo>
                    <a:pt x="440" y="1096"/>
                  </a:lnTo>
                  <a:lnTo>
                    <a:pt x="440" y="1088"/>
                  </a:lnTo>
                  <a:lnTo>
                    <a:pt x="448" y="1080"/>
                  </a:lnTo>
                  <a:lnTo>
                    <a:pt x="440" y="1080"/>
                  </a:lnTo>
                  <a:lnTo>
                    <a:pt x="440" y="1088"/>
                  </a:lnTo>
                  <a:lnTo>
                    <a:pt x="440" y="1096"/>
                  </a:lnTo>
                  <a:lnTo>
                    <a:pt x="440" y="1104"/>
                  </a:lnTo>
                  <a:lnTo>
                    <a:pt x="448" y="1104"/>
                  </a:lnTo>
                  <a:lnTo>
                    <a:pt x="448" y="1112"/>
                  </a:lnTo>
                  <a:lnTo>
                    <a:pt x="456" y="1112"/>
                  </a:lnTo>
                  <a:lnTo>
                    <a:pt x="456" y="1120"/>
                  </a:lnTo>
                  <a:lnTo>
                    <a:pt x="464" y="1120"/>
                  </a:lnTo>
                  <a:lnTo>
                    <a:pt x="472" y="1128"/>
                  </a:lnTo>
                  <a:lnTo>
                    <a:pt x="480" y="1128"/>
                  </a:lnTo>
                  <a:lnTo>
                    <a:pt x="480" y="1136"/>
                  </a:lnTo>
                  <a:lnTo>
                    <a:pt x="488" y="1136"/>
                  </a:lnTo>
                  <a:lnTo>
                    <a:pt x="488" y="1144"/>
                  </a:lnTo>
                  <a:lnTo>
                    <a:pt x="496" y="1144"/>
                  </a:lnTo>
                  <a:lnTo>
                    <a:pt x="496" y="1152"/>
                  </a:lnTo>
                  <a:lnTo>
                    <a:pt x="504" y="1152"/>
                  </a:lnTo>
                  <a:lnTo>
                    <a:pt x="512" y="1152"/>
                  </a:lnTo>
                  <a:lnTo>
                    <a:pt x="512" y="1160"/>
                  </a:lnTo>
                  <a:lnTo>
                    <a:pt x="520" y="1160"/>
                  </a:lnTo>
                  <a:lnTo>
                    <a:pt x="528" y="1168"/>
                  </a:lnTo>
                  <a:lnTo>
                    <a:pt x="536" y="1168"/>
                  </a:lnTo>
                  <a:lnTo>
                    <a:pt x="544" y="1168"/>
                  </a:lnTo>
                  <a:lnTo>
                    <a:pt x="552" y="1168"/>
                  </a:lnTo>
                  <a:lnTo>
                    <a:pt x="552" y="1176"/>
                  </a:lnTo>
                  <a:lnTo>
                    <a:pt x="560" y="1176"/>
                  </a:lnTo>
                  <a:lnTo>
                    <a:pt x="568" y="1176"/>
                  </a:lnTo>
                  <a:lnTo>
                    <a:pt x="568" y="1184"/>
                  </a:lnTo>
                  <a:lnTo>
                    <a:pt x="576" y="1184"/>
                  </a:lnTo>
                  <a:lnTo>
                    <a:pt x="584" y="1184"/>
                  </a:lnTo>
                  <a:lnTo>
                    <a:pt x="592" y="1184"/>
                  </a:lnTo>
                  <a:lnTo>
                    <a:pt x="600" y="1192"/>
                  </a:lnTo>
                  <a:lnTo>
                    <a:pt x="608" y="1192"/>
                  </a:lnTo>
                  <a:lnTo>
                    <a:pt x="616" y="1192"/>
                  </a:lnTo>
                  <a:lnTo>
                    <a:pt x="624" y="1192"/>
                  </a:lnTo>
                  <a:lnTo>
                    <a:pt x="632" y="1192"/>
                  </a:lnTo>
                  <a:lnTo>
                    <a:pt x="640" y="1192"/>
                  </a:lnTo>
                  <a:lnTo>
                    <a:pt x="648" y="1192"/>
                  </a:lnTo>
                  <a:lnTo>
                    <a:pt x="656" y="1192"/>
                  </a:lnTo>
                  <a:lnTo>
                    <a:pt x="664" y="1192"/>
                  </a:lnTo>
                  <a:lnTo>
                    <a:pt x="672" y="1192"/>
                  </a:lnTo>
                  <a:lnTo>
                    <a:pt x="680" y="1192"/>
                  </a:lnTo>
                  <a:lnTo>
                    <a:pt x="688" y="1200"/>
                  </a:lnTo>
                  <a:lnTo>
                    <a:pt x="696" y="1200"/>
                  </a:lnTo>
                  <a:lnTo>
                    <a:pt x="704" y="1200"/>
                  </a:lnTo>
                  <a:lnTo>
                    <a:pt x="712" y="1200"/>
                  </a:lnTo>
                  <a:lnTo>
                    <a:pt x="712" y="1192"/>
                  </a:lnTo>
                  <a:lnTo>
                    <a:pt x="720" y="1192"/>
                  </a:lnTo>
                  <a:lnTo>
                    <a:pt x="728" y="1192"/>
                  </a:lnTo>
                  <a:lnTo>
                    <a:pt x="736" y="1184"/>
                  </a:lnTo>
                  <a:lnTo>
                    <a:pt x="744" y="1176"/>
                  </a:lnTo>
                  <a:lnTo>
                    <a:pt x="752" y="1176"/>
                  </a:lnTo>
                  <a:lnTo>
                    <a:pt x="752" y="1168"/>
                  </a:lnTo>
                  <a:lnTo>
                    <a:pt x="760" y="1168"/>
                  </a:lnTo>
                  <a:lnTo>
                    <a:pt x="760" y="1160"/>
                  </a:lnTo>
                  <a:lnTo>
                    <a:pt x="768" y="1160"/>
                  </a:lnTo>
                  <a:lnTo>
                    <a:pt x="768" y="1152"/>
                  </a:lnTo>
                  <a:lnTo>
                    <a:pt x="768" y="1144"/>
                  </a:lnTo>
                  <a:lnTo>
                    <a:pt x="768" y="1136"/>
                  </a:lnTo>
                  <a:lnTo>
                    <a:pt x="768" y="1128"/>
                  </a:lnTo>
                  <a:lnTo>
                    <a:pt x="768" y="1120"/>
                  </a:lnTo>
                  <a:lnTo>
                    <a:pt x="760" y="1120"/>
                  </a:lnTo>
                  <a:lnTo>
                    <a:pt x="760" y="1112"/>
                  </a:lnTo>
                  <a:lnTo>
                    <a:pt x="752" y="1112"/>
                  </a:lnTo>
                  <a:lnTo>
                    <a:pt x="752" y="1104"/>
                  </a:lnTo>
                  <a:lnTo>
                    <a:pt x="744" y="1104"/>
                  </a:lnTo>
                  <a:lnTo>
                    <a:pt x="736" y="1096"/>
                  </a:lnTo>
                  <a:lnTo>
                    <a:pt x="728" y="1096"/>
                  </a:lnTo>
                  <a:lnTo>
                    <a:pt x="728" y="1088"/>
                  </a:lnTo>
                  <a:lnTo>
                    <a:pt x="720" y="1088"/>
                  </a:lnTo>
                  <a:lnTo>
                    <a:pt x="720" y="1080"/>
                  </a:lnTo>
                  <a:lnTo>
                    <a:pt x="712" y="1080"/>
                  </a:lnTo>
                  <a:lnTo>
                    <a:pt x="712" y="1072"/>
                  </a:lnTo>
                  <a:lnTo>
                    <a:pt x="704" y="1072"/>
                  </a:lnTo>
                  <a:lnTo>
                    <a:pt x="696" y="1064"/>
                  </a:lnTo>
                  <a:lnTo>
                    <a:pt x="688" y="1064"/>
                  </a:lnTo>
                  <a:lnTo>
                    <a:pt x="680" y="1056"/>
                  </a:lnTo>
                  <a:lnTo>
                    <a:pt x="672" y="1056"/>
                  </a:lnTo>
                  <a:lnTo>
                    <a:pt x="672" y="1048"/>
                  </a:lnTo>
                  <a:lnTo>
                    <a:pt x="664" y="1048"/>
                  </a:lnTo>
                  <a:lnTo>
                    <a:pt x="664" y="1040"/>
                  </a:lnTo>
                  <a:lnTo>
                    <a:pt x="656" y="1040"/>
                  </a:lnTo>
                  <a:lnTo>
                    <a:pt x="648" y="1032"/>
                  </a:lnTo>
                  <a:lnTo>
                    <a:pt x="640" y="1032"/>
                  </a:lnTo>
                  <a:lnTo>
                    <a:pt x="640" y="1024"/>
                  </a:lnTo>
                  <a:lnTo>
                    <a:pt x="632" y="1016"/>
                  </a:lnTo>
                  <a:lnTo>
                    <a:pt x="632" y="1008"/>
                  </a:lnTo>
                  <a:lnTo>
                    <a:pt x="624" y="1008"/>
                  </a:lnTo>
                  <a:lnTo>
                    <a:pt x="624" y="1000"/>
                  </a:lnTo>
                  <a:lnTo>
                    <a:pt x="624" y="992"/>
                  </a:lnTo>
                  <a:lnTo>
                    <a:pt x="624" y="984"/>
                  </a:lnTo>
                  <a:lnTo>
                    <a:pt x="624" y="976"/>
                  </a:lnTo>
                  <a:lnTo>
                    <a:pt x="616" y="976"/>
                  </a:lnTo>
                  <a:lnTo>
                    <a:pt x="616" y="968"/>
                  </a:lnTo>
                  <a:lnTo>
                    <a:pt x="616" y="960"/>
                  </a:lnTo>
                  <a:lnTo>
                    <a:pt x="616" y="952"/>
                  </a:lnTo>
                  <a:lnTo>
                    <a:pt x="608" y="952"/>
                  </a:lnTo>
                  <a:lnTo>
                    <a:pt x="608" y="944"/>
                  </a:lnTo>
                  <a:lnTo>
                    <a:pt x="608" y="936"/>
                  </a:lnTo>
                  <a:lnTo>
                    <a:pt x="608" y="928"/>
                  </a:lnTo>
                  <a:lnTo>
                    <a:pt x="608" y="920"/>
                  </a:lnTo>
                  <a:lnTo>
                    <a:pt x="608" y="912"/>
                  </a:lnTo>
                  <a:lnTo>
                    <a:pt x="608" y="904"/>
                  </a:lnTo>
                  <a:lnTo>
                    <a:pt x="608" y="896"/>
                  </a:lnTo>
                  <a:lnTo>
                    <a:pt x="608" y="888"/>
                  </a:lnTo>
                  <a:lnTo>
                    <a:pt x="608" y="880"/>
                  </a:lnTo>
                  <a:lnTo>
                    <a:pt x="608" y="872"/>
                  </a:lnTo>
                  <a:lnTo>
                    <a:pt x="608" y="864"/>
                  </a:lnTo>
                  <a:lnTo>
                    <a:pt x="608" y="856"/>
                  </a:lnTo>
                  <a:lnTo>
                    <a:pt x="608" y="848"/>
                  </a:lnTo>
                  <a:lnTo>
                    <a:pt x="608" y="840"/>
                  </a:lnTo>
                  <a:lnTo>
                    <a:pt x="608" y="832"/>
                  </a:lnTo>
                  <a:lnTo>
                    <a:pt x="608" y="824"/>
                  </a:lnTo>
                  <a:lnTo>
                    <a:pt x="608" y="816"/>
                  </a:lnTo>
                  <a:lnTo>
                    <a:pt x="608" y="808"/>
                  </a:lnTo>
                  <a:lnTo>
                    <a:pt x="616" y="808"/>
                  </a:lnTo>
                  <a:lnTo>
                    <a:pt x="616" y="800"/>
                  </a:lnTo>
                  <a:lnTo>
                    <a:pt x="616" y="792"/>
                  </a:lnTo>
                  <a:lnTo>
                    <a:pt x="624" y="792"/>
                  </a:lnTo>
                  <a:lnTo>
                    <a:pt x="624" y="784"/>
                  </a:lnTo>
                  <a:lnTo>
                    <a:pt x="632" y="784"/>
                  </a:lnTo>
                  <a:lnTo>
                    <a:pt x="632" y="776"/>
                  </a:lnTo>
                  <a:lnTo>
                    <a:pt x="632" y="768"/>
                  </a:lnTo>
                  <a:lnTo>
                    <a:pt x="632" y="760"/>
                  </a:lnTo>
                  <a:lnTo>
                    <a:pt x="632" y="752"/>
                  </a:lnTo>
                  <a:lnTo>
                    <a:pt x="640" y="744"/>
                  </a:lnTo>
                  <a:lnTo>
                    <a:pt x="640" y="736"/>
                  </a:lnTo>
                  <a:lnTo>
                    <a:pt x="640" y="728"/>
                  </a:lnTo>
                  <a:lnTo>
                    <a:pt x="640" y="720"/>
                  </a:lnTo>
                  <a:lnTo>
                    <a:pt x="640" y="712"/>
                  </a:lnTo>
                  <a:lnTo>
                    <a:pt x="640" y="704"/>
                  </a:lnTo>
                  <a:lnTo>
                    <a:pt x="640" y="696"/>
                  </a:lnTo>
                  <a:lnTo>
                    <a:pt x="640" y="688"/>
                  </a:lnTo>
                  <a:lnTo>
                    <a:pt x="640" y="680"/>
                  </a:lnTo>
                  <a:lnTo>
                    <a:pt x="640" y="672"/>
                  </a:lnTo>
                  <a:lnTo>
                    <a:pt x="640" y="664"/>
                  </a:lnTo>
                  <a:lnTo>
                    <a:pt x="640" y="656"/>
                  </a:lnTo>
                  <a:lnTo>
                    <a:pt x="640" y="648"/>
                  </a:lnTo>
                  <a:lnTo>
                    <a:pt x="640" y="640"/>
                  </a:lnTo>
                  <a:lnTo>
                    <a:pt x="640" y="632"/>
                  </a:lnTo>
                  <a:lnTo>
                    <a:pt x="640" y="624"/>
                  </a:lnTo>
                  <a:lnTo>
                    <a:pt x="640" y="616"/>
                  </a:lnTo>
                  <a:lnTo>
                    <a:pt x="640" y="608"/>
                  </a:lnTo>
                  <a:lnTo>
                    <a:pt x="640" y="600"/>
                  </a:lnTo>
                  <a:lnTo>
                    <a:pt x="640" y="592"/>
                  </a:lnTo>
                  <a:lnTo>
                    <a:pt x="640" y="584"/>
                  </a:lnTo>
                  <a:lnTo>
                    <a:pt x="640" y="576"/>
                  </a:lnTo>
                  <a:lnTo>
                    <a:pt x="640" y="568"/>
                  </a:lnTo>
                  <a:lnTo>
                    <a:pt x="632" y="568"/>
                  </a:lnTo>
                  <a:lnTo>
                    <a:pt x="632" y="560"/>
                  </a:lnTo>
                  <a:lnTo>
                    <a:pt x="632" y="552"/>
                  </a:lnTo>
                  <a:lnTo>
                    <a:pt x="632" y="544"/>
                  </a:lnTo>
                  <a:lnTo>
                    <a:pt x="632" y="536"/>
                  </a:lnTo>
                  <a:lnTo>
                    <a:pt x="632" y="528"/>
                  </a:lnTo>
                  <a:lnTo>
                    <a:pt x="632" y="520"/>
                  </a:lnTo>
                  <a:lnTo>
                    <a:pt x="632" y="512"/>
                  </a:lnTo>
                  <a:lnTo>
                    <a:pt x="632" y="504"/>
                  </a:lnTo>
                  <a:lnTo>
                    <a:pt x="632" y="496"/>
                  </a:lnTo>
                  <a:lnTo>
                    <a:pt x="632" y="488"/>
                  </a:lnTo>
                  <a:lnTo>
                    <a:pt x="632" y="480"/>
                  </a:lnTo>
                  <a:lnTo>
                    <a:pt x="632" y="472"/>
                  </a:lnTo>
                  <a:lnTo>
                    <a:pt x="632" y="464"/>
                  </a:lnTo>
                  <a:lnTo>
                    <a:pt x="632" y="456"/>
                  </a:lnTo>
                  <a:lnTo>
                    <a:pt x="632" y="448"/>
                  </a:lnTo>
                  <a:lnTo>
                    <a:pt x="632" y="440"/>
                  </a:lnTo>
                  <a:lnTo>
                    <a:pt x="632" y="432"/>
                  </a:lnTo>
                  <a:lnTo>
                    <a:pt x="632" y="424"/>
                  </a:lnTo>
                  <a:lnTo>
                    <a:pt x="632" y="416"/>
                  </a:lnTo>
                  <a:lnTo>
                    <a:pt x="632" y="408"/>
                  </a:lnTo>
                  <a:lnTo>
                    <a:pt x="632" y="400"/>
                  </a:lnTo>
                  <a:lnTo>
                    <a:pt x="632" y="392"/>
                  </a:lnTo>
                  <a:lnTo>
                    <a:pt x="632" y="384"/>
                  </a:lnTo>
                  <a:lnTo>
                    <a:pt x="632" y="376"/>
                  </a:lnTo>
                  <a:lnTo>
                    <a:pt x="640" y="368"/>
                  </a:lnTo>
                  <a:lnTo>
                    <a:pt x="640" y="360"/>
                  </a:lnTo>
                  <a:lnTo>
                    <a:pt x="640" y="352"/>
                  </a:lnTo>
                  <a:lnTo>
                    <a:pt x="640" y="344"/>
                  </a:lnTo>
                  <a:lnTo>
                    <a:pt x="640" y="336"/>
                  </a:lnTo>
                  <a:lnTo>
                    <a:pt x="640" y="328"/>
                  </a:lnTo>
                  <a:lnTo>
                    <a:pt x="640" y="320"/>
                  </a:lnTo>
                  <a:lnTo>
                    <a:pt x="640" y="312"/>
                  </a:lnTo>
                  <a:lnTo>
                    <a:pt x="648" y="312"/>
                  </a:lnTo>
                  <a:lnTo>
                    <a:pt x="648" y="304"/>
                  </a:lnTo>
                  <a:lnTo>
                    <a:pt x="648" y="296"/>
                  </a:lnTo>
                  <a:lnTo>
                    <a:pt x="648" y="288"/>
                  </a:lnTo>
                  <a:lnTo>
                    <a:pt x="648" y="280"/>
                  </a:lnTo>
                  <a:lnTo>
                    <a:pt x="648" y="272"/>
                  </a:lnTo>
                  <a:lnTo>
                    <a:pt x="648" y="264"/>
                  </a:lnTo>
                  <a:lnTo>
                    <a:pt x="648" y="256"/>
                  </a:lnTo>
                  <a:lnTo>
                    <a:pt x="648" y="248"/>
                  </a:lnTo>
                  <a:lnTo>
                    <a:pt x="648" y="240"/>
                  </a:lnTo>
                  <a:lnTo>
                    <a:pt x="648" y="232"/>
                  </a:lnTo>
                  <a:lnTo>
                    <a:pt x="648" y="224"/>
                  </a:lnTo>
                  <a:lnTo>
                    <a:pt x="648" y="216"/>
                  </a:lnTo>
                  <a:lnTo>
                    <a:pt x="648" y="208"/>
                  </a:lnTo>
                  <a:lnTo>
                    <a:pt x="648" y="200"/>
                  </a:lnTo>
                  <a:lnTo>
                    <a:pt x="648" y="192"/>
                  </a:lnTo>
                  <a:lnTo>
                    <a:pt x="648" y="184"/>
                  </a:lnTo>
                  <a:lnTo>
                    <a:pt x="648" y="176"/>
                  </a:lnTo>
                  <a:lnTo>
                    <a:pt x="648" y="168"/>
                  </a:lnTo>
                  <a:lnTo>
                    <a:pt x="648" y="160"/>
                  </a:lnTo>
                  <a:lnTo>
                    <a:pt x="648" y="152"/>
                  </a:lnTo>
                  <a:lnTo>
                    <a:pt x="648" y="144"/>
                  </a:lnTo>
                  <a:lnTo>
                    <a:pt x="648" y="136"/>
                  </a:lnTo>
                  <a:lnTo>
                    <a:pt x="640" y="136"/>
                  </a:lnTo>
                  <a:lnTo>
                    <a:pt x="640" y="128"/>
                  </a:lnTo>
                  <a:lnTo>
                    <a:pt x="640" y="120"/>
                  </a:lnTo>
                  <a:lnTo>
                    <a:pt x="640" y="112"/>
                  </a:lnTo>
                  <a:lnTo>
                    <a:pt x="632" y="104"/>
                  </a:lnTo>
                  <a:lnTo>
                    <a:pt x="632" y="96"/>
                  </a:lnTo>
                  <a:lnTo>
                    <a:pt x="632" y="88"/>
                  </a:lnTo>
                  <a:lnTo>
                    <a:pt x="632" y="80"/>
                  </a:lnTo>
                  <a:lnTo>
                    <a:pt x="624" y="80"/>
                  </a:lnTo>
                  <a:lnTo>
                    <a:pt x="624" y="72"/>
                  </a:lnTo>
                  <a:lnTo>
                    <a:pt x="616" y="64"/>
                  </a:lnTo>
                  <a:lnTo>
                    <a:pt x="616" y="56"/>
                  </a:lnTo>
                  <a:lnTo>
                    <a:pt x="608" y="56"/>
                  </a:lnTo>
                  <a:lnTo>
                    <a:pt x="600" y="48"/>
                  </a:lnTo>
                  <a:lnTo>
                    <a:pt x="592" y="48"/>
                  </a:lnTo>
                  <a:lnTo>
                    <a:pt x="584" y="48"/>
                  </a:lnTo>
                  <a:lnTo>
                    <a:pt x="576" y="40"/>
                  </a:lnTo>
                  <a:lnTo>
                    <a:pt x="568" y="40"/>
                  </a:lnTo>
                  <a:lnTo>
                    <a:pt x="560" y="32"/>
                  </a:lnTo>
                  <a:lnTo>
                    <a:pt x="552" y="32"/>
                  </a:lnTo>
                  <a:lnTo>
                    <a:pt x="544" y="32"/>
                  </a:lnTo>
                  <a:lnTo>
                    <a:pt x="536" y="24"/>
                  </a:lnTo>
                  <a:lnTo>
                    <a:pt x="528" y="24"/>
                  </a:lnTo>
                  <a:lnTo>
                    <a:pt x="520" y="24"/>
                  </a:lnTo>
                  <a:lnTo>
                    <a:pt x="512" y="16"/>
                  </a:lnTo>
                  <a:lnTo>
                    <a:pt x="504" y="16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80" y="16"/>
                  </a:lnTo>
                  <a:lnTo>
                    <a:pt x="472" y="8"/>
                  </a:lnTo>
                  <a:lnTo>
                    <a:pt x="464" y="8"/>
                  </a:lnTo>
                  <a:lnTo>
                    <a:pt x="456" y="8"/>
                  </a:lnTo>
                  <a:lnTo>
                    <a:pt x="448" y="8"/>
                  </a:lnTo>
                  <a:lnTo>
                    <a:pt x="440" y="8"/>
                  </a:lnTo>
                  <a:lnTo>
                    <a:pt x="432" y="8"/>
                  </a:lnTo>
                  <a:lnTo>
                    <a:pt x="424" y="8"/>
                  </a:lnTo>
                  <a:lnTo>
                    <a:pt x="416" y="8"/>
                  </a:lnTo>
                  <a:lnTo>
                    <a:pt x="408" y="0"/>
                  </a:lnTo>
                  <a:lnTo>
                    <a:pt x="400" y="0"/>
                  </a:lnTo>
                  <a:lnTo>
                    <a:pt x="392" y="0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52" y="0"/>
                  </a:lnTo>
                  <a:lnTo>
                    <a:pt x="344" y="0"/>
                  </a:lnTo>
                  <a:lnTo>
                    <a:pt x="336" y="0"/>
                  </a:lnTo>
                  <a:lnTo>
                    <a:pt x="328" y="0"/>
                  </a:lnTo>
                  <a:lnTo>
                    <a:pt x="320" y="0"/>
                  </a:lnTo>
                  <a:lnTo>
                    <a:pt x="312" y="0"/>
                  </a:lnTo>
                  <a:lnTo>
                    <a:pt x="304" y="0"/>
                  </a:lnTo>
                  <a:lnTo>
                    <a:pt x="296" y="0"/>
                  </a:lnTo>
                  <a:lnTo>
                    <a:pt x="288" y="0"/>
                  </a:lnTo>
                  <a:lnTo>
                    <a:pt x="280" y="0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56" y="0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32" y="0"/>
                  </a:lnTo>
                  <a:lnTo>
                    <a:pt x="224" y="0"/>
                  </a:lnTo>
                  <a:lnTo>
                    <a:pt x="216" y="0"/>
                  </a:lnTo>
                  <a:lnTo>
                    <a:pt x="208" y="8"/>
                  </a:lnTo>
                  <a:lnTo>
                    <a:pt x="200" y="8"/>
                  </a:lnTo>
                  <a:lnTo>
                    <a:pt x="192" y="8"/>
                  </a:lnTo>
                  <a:lnTo>
                    <a:pt x="184" y="8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28" y="16"/>
                  </a:lnTo>
                  <a:lnTo>
                    <a:pt x="120" y="16"/>
                  </a:lnTo>
                  <a:lnTo>
                    <a:pt x="112" y="24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32" y="128"/>
                  </a:lnTo>
                  <a:lnTo>
                    <a:pt x="32" y="136"/>
                  </a:lnTo>
                  <a:lnTo>
                    <a:pt x="32" y="144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FEFF2A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8" name="Rectangle 86">
            <a:extLst>
              <a:ext uri="{FF2B5EF4-FFF2-40B4-BE49-F238E27FC236}">
                <a16:creationId xmlns:a16="http://schemas.microsoft.com/office/drawing/2014/main" id="{BC2CC681-05F5-BACD-4CA4-1F00C6337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407988"/>
            <a:ext cx="3765550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5250" tIns="47625" rIns="95250" bIns="47625" anchor="ctr"/>
          <a:lstStyle>
            <a:lvl1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2pPr>
            <a:lvl3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3pPr>
            <a:lvl4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4pPr>
            <a:lvl5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5pPr>
            <a:lvl6pPr marL="4572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6pPr>
            <a:lvl7pPr marL="9144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7pPr>
            <a:lvl8pPr marL="1371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8pPr>
            <a:lvl9pPr marL="18288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9pPr>
          </a:lstStyle>
          <a:p>
            <a:pPr>
              <a:defRPr/>
            </a:pPr>
            <a:r>
              <a:rPr lang="fr-FR" altLang="fr-FR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Paravertébrale</a:t>
            </a:r>
            <a:endParaRPr lang="fr-FR" altLang="fr-FR" sz="3200" kern="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grpSp>
        <p:nvGrpSpPr>
          <p:cNvPr id="192519" name="Group 52">
            <a:extLst>
              <a:ext uri="{FF2B5EF4-FFF2-40B4-BE49-F238E27FC236}">
                <a16:creationId xmlns:a16="http://schemas.microsoft.com/office/drawing/2014/main" id="{55BEBC73-F125-7298-9754-4FE460E7FCF2}"/>
              </a:ext>
            </a:extLst>
          </p:cNvPr>
          <p:cNvGrpSpPr>
            <a:grpSpLocks/>
          </p:cNvGrpSpPr>
          <p:nvPr/>
        </p:nvGrpSpPr>
        <p:grpSpPr bwMode="auto">
          <a:xfrm>
            <a:off x="6999288" y="2971800"/>
            <a:ext cx="2522537" cy="2571750"/>
            <a:chOff x="1904" y="1140"/>
            <a:chExt cx="2440" cy="2488"/>
          </a:xfrm>
        </p:grpSpPr>
        <p:pic>
          <p:nvPicPr>
            <p:cNvPr id="192566" name="Picture 4">
              <a:extLst>
                <a:ext uri="{FF2B5EF4-FFF2-40B4-BE49-F238E27FC236}">
                  <a16:creationId xmlns:a16="http://schemas.microsoft.com/office/drawing/2014/main" id="{A75A7430-3F47-39B9-6B26-83CE465D5B6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" y="1988"/>
              <a:ext cx="2440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2567" name="Group 46">
              <a:extLst>
                <a:ext uri="{FF2B5EF4-FFF2-40B4-BE49-F238E27FC236}">
                  <a16:creationId xmlns:a16="http://schemas.microsoft.com/office/drawing/2014/main" id="{305998F0-8F31-56C7-80EC-13B952318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4" y="1140"/>
              <a:ext cx="193" cy="976"/>
              <a:chOff x="3440" y="456"/>
              <a:chExt cx="193" cy="976"/>
            </a:xfrm>
          </p:grpSpPr>
          <p:grpSp>
            <p:nvGrpSpPr>
              <p:cNvPr id="192569" name="Group 44">
                <a:extLst>
                  <a:ext uri="{FF2B5EF4-FFF2-40B4-BE49-F238E27FC236}">
                    <a16:creationId xmlns:a16="http://schemas.microsoft.com/office/drawing/2014/main" id="{A8A8CED5-047C-40B5-2A3E-F36FB1C2E3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0" y="456"/>
                <a:ext cx="193" cy="969"/>
                <a:chOff x="3440" y="456"/>
                <a:chExt cx="193" cy="969"/>
              </a:xfrm>
            </p:grpSpPr>
            <p:sp>
              <p:nvSpPr>
                <p:cNvPr id="192571" name="Freeform 6">
                  <a:extLst>
                    <a:ext uri="{FF2B5EF4-FFF2-40B4-BE49-F238E27FC236}">
                      <a16:creationId xmlns:a16="http://schemas.microsoft.com/office/drawing/2014/main" id="{293BC690-B665-6518-9F92-F3A2264B88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552"/>
                  <a:ext cx="153" cy="625"/>
                </a:xfrm>
                <a:custGeom>
                  <a:avLst/>
                  <a:gdLst>
                    <a:gd name="T0" fmla="*/ 0 w 153"/>
                    <a:gd name="T1" fmla="*/ 0 h 625"/>
                    <a:gd name="T2" fmla="*/ 152 w 153"/>
                    <a:gd name="T3" fmla="*/ 0 h 625"/>
                    <a:gd name="T4" fmla="*/ 152 w 153"/>
                    <a:gd name="T5" fmla="*/ 624 h 625"/>
                    <a:gd name="T6" fmla="*/ 0 w 153"/>
                    <a:gd name="T7" fmla="*/ 624 h 625"/>
                    <a:gd name="T8" fmla="*/ 0 w 153"/>
                    <a:gd name="T9" fmla="*/ 0 h 6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625"/>
                    <a:gd name="T17" fmla="*/ 153 w 153"/>
                    <a:gd name="T18" fmla="*/ 625 h 6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625"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624"/>
                      </a:lnTo>
                      <a:lnTo>
                        <a:pt x="0" y="6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72" name="Freeform 7">
                  <a:extLst>
                    <a:ext uri="{FF2B5EF4-FFF2-40B4-BE49-F238E27FC236}">
                      <a16:creationId xmlns:a16="http://schemas.microsoft.com/office/drawing/2014/main" id="{EB32F61D-BC7F-4CAF-F1CD-F9AEB8B122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2" y="576"/>
                  <a:ext cx="129" cy="569"/>
                </a:xfrm>
                <a:custGeom>
                  <a:avLst/>
                  <a:gdLst>
                    <a:gd name="T0" fmla="*/ 0 w 129"/>
                    <a:gd name="T1" fmla="*/ 0 h 569"/>
                    <a:gd name="T2" fmla="*/ 128 w 129"/>
                    <a:gd name="T3" fmla="*/ 0 h 569"/>
                    <a:gd name="T4" fmla="*/ 128 w 129"/>
                    <a:gd name="T5" fmla="*/ 568 h 569"/>
                    <a:gd name="T6" fmla="*/ 0 w 129"/>
                    <a:gd name="T7" fmla="*/ 568 h 569"/>
                    <a:gd name="T8" fmla="*/ 0 w 129"/>
                    <a:gd name="T9" fmla="*/ 0 h 5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569"/>
                    <a:gd name="T17" fmla="*/ 129 w 129"/>
                    <a:gd name="T18" fmla="*/ 569 h 5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569">
                      <a:moveTo>
                        <a:pt x="0" y="0"/>
                      </a:moveTo>
                      <a:lnTo>
                        <a:pt x="128" y="0"/>
                      </a:lnTo>
                      <a:lnTo>
                        <a:pt x="128" y="568"/>
                      </a:lnTo>
                      <a:lnTo>
                        <a:pt x="0" y="56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73" name="Freeform 8">
                  <a:extLst>
                    <a:ext uri="{FF2B5EF4-FFF2-40B4-BE49-F238E27FC236}">
                      <a16:creationId xmlns:a16="http://schemas.microsoft.com/office/drawing/2014/main" id="{5B446380-8035-E83B-C25B-4E9DE84A8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2" y="576"/>
                  <a:ext cx="129" cy="337"/>
                </a:xfrm>
                <a:custGeom>
                  <a:avLst/>
                  <a:gdLst>
                    <a:gd name="T0" fmla="*/ 0 w 129"/>
                    <a:gd name="T1" fmla="*/ 0 h 337"/>
                    <a:gd name="T2" fmla="*/ 128 w 129"/>
                    <a:gd name="T3" fmla="*/ 0 h 337"/>
                    <a:gd name="T4" fmla="*/ 128 w 129"/>
                    <a:gd name="T5" fmla="*/ 336 h 337"/>
                    <a:gd name="T6" fmla="*/ 0 w 129"/>
                    <a:gd name="T7" fmla="*/ 336 h 337"/>
                    <a:gd name="T8" fmla="*/ 0 w 129"/>
                    <a:gd name="T9" fmla="*/ 0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337"/>
                    <a:gd name="T17" fmla="*/ 129 w 12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337">
                      <a:moveTo>
                        <a:pt x="0" y="0"/>
                      </a:moveTo>
                      <a:lnTo>
                        <a:pt x="128" y="0"/>
                      </a:lnTo>
                      <a:lnTo>
                        <a:pt x="128" y="336"/>
                      </a:lnTo>
                      <a:lnTo>
                        <a:pt x="0" y="3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74" name="Freeform 9">
                  <a:extLst>
                    <a:ext uri="{FF2B5EF4-FFF2-40B4-BE49-F238E27FC236}">
                      <a16:creationId xmlns:a16="http://schemas.microsoft.com/office/drawing/2014/main" id="{43521531-DBE3-A4E0-0F1C-B5FA3C312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2" y="928"/>
                  <a:ext cx="129" cy="201"/>
                </a:xfrm>
                <a:custGeom>
                  <a:avLst/>
                  <a:gdLst>
                    <a:gd name="T0" fmla="*/ 0 w 129"/>
                    <a:gd name="T1" fmla="*/ 0 h 201"/>
                    <a:gd name="T2" fmla="*/ 128 w 129"/>
                    <a:gd name="T3" fmla="*/ 0 h 201"/>
                    <a:gd name="T4" fmla="*/ 128 w 129"/>
                    <a:gd name="T5" fmla="*/ 200 h 201"/>
                    <a:gd name="T6" fmla="*/ 0 w 129"/>
                    <a:gd name="T7" fmla="*/ 200 h 201"/>
                    <a:gd name="T8" fmla="*/ 0 w 129"/>
                    <a:gd name="T9" fmla="*/ 0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01"/>
                    <a:gd name="T17" fmla="*/ 129 w 129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01">
                      <a:moveTo>
                        <a:pt x="0" y="0"/>
                      </a:moveTo>
                      <a:lnTo>
                        <a:pt x="128" y="0"/>
                      </a:lnTo>
                      <a:lnTo>
                        <a:pt x="128" y="200"/>
                      </a:lnTo>
                      <a:lnTo>
                        <a:pt x="0" y="2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75" name="Freeform 10">
                  <a:extLst>
                    <a:ext uri="{FF2B5EF4-FFF2-40B4-BE49-F238E27FC236}">
                      <a16:creationId xmlns:a16="http://schemas.microsoft.com/office/drawing/2014/main" id="{E5038387-6B05-26C7-3EBB-23D7A1A0F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456"/>
                  <a:ext cx="193" cy="17"/>
                </a:xfrm>
                <a:custGeom>
                  <a:avLst/>
                  <a:gdLst>
                    <a:gd name="T0" fmla="*/ 0 w 193"/>
                    <a:gd name="T1" fmla="*/ 0 h 17"/>
                    <a:gd name="T2" fmla="*/ 192 w 193"/>
                    <a:gd name="T3" fmla="*/ 0 h 17"/>
                    <a:gd name="T4" fmla="*/ 192 w 193"/>
                    <a:gd name="T5" fmla="*/ 16 h 17"/>
                    <a:gd name="T6" fmla="*/ 0 w 193"/>
                    <a:gd name="T7" fmla="*/ 16 h 17"/>
                    <a:gd name="T8" fmla="*/ 0 w 19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17"/>
                    <a:gd name="T17" fmla="*/ 193 w 19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17">
                      <a:moveTo>
                        <a:pt x="0" y="0"/>
                      </a:moveTo>
                      <a:lnTo>
                        <a:pt x="192" y="0"/>
                      </a:lnTo>
                      <a:lnTo>
                        <a:pt x="19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76" name="Freeform 11">
                  <a:extLst>
                    <a:ext uri="{FF2B5EF4-FFF2-40B4-BE49-F238E27FC236}">
                      <a16:creationId xmlns:a16="http://schemas.microsoft.com/office/drawing/2014/main" id="{CF29D4BD-4FC6-5A50-B83D-F7B2DD0F0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0" y="456"/>
                  <a:ext cx="41" cy="17"/>
                </a:xfrm>
                <a:custGeom>
                  <a:avLst/>
                  <a:gdLst>
                    <a:gd name="T0" fmla="*/ 0 w 41"/>
                    <a:gd name="T1" fmla="*/ 0 h 17"/>
                    <a:gd name="T2" fmla="*/ 40 w 41"/>
                    <a:gd name="T3" fmla="*/ 0 h 17"/>
                    <a:gd name="T4" fmla="*/ 40 w 41"/>
                    <a:gd name="T5" fmla="*/ 16 h 17"/>
                    <a:gd name="T6" fmla="*/ 0 w 41"/>
                    <a:gd name="T7" fmla="*/ 16 h 17"/>
                    <a:gd name="T8" fmla="*/ 0 w 4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7"/>
                    <a:gd name="T17" fmla="*/ 41 w 4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7"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77" name="Freeform 12">
                  <a:extLst>
                    <a:ext uri="{FF2B5EF4-FFF2-40B4-BE49-F238E27FC236}">
                      <a16:creationId xmlns:a16="http://schemas.microsoft.com/office/drawing/2014/main" id="{28CF5900-614E-EEF9-ED10-B257FB9D9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472"/>
                  <a:ext cx="33" cy="81"/>
                </a:xfrm>
                <a:custGeom>
                  <a:avLst/>
                  <a:gdLst>
                    <a:gd name="T0" fmla="*/ 0 w 33"/>
                    <a:gd name="T1" fmla="*/ 0 h 81"/>
                    <a:gd name="T2" fmla="*/ 32 w 33"/>
                    <a:gd name="T3" fmla="*/ 0 h 81"/>
                    <a:gd name="T4" fmla="*/ 32 w 33"/>
                    <a:gd name="T5" fmla="*/ 80 h 81"/>
                    <a:gd name="T6" fmla="*/ 0 w 33"/>
                    <a:gd name="T7" fmla="*/ 80 h 81"/>
                    <a:gd name="T8" fmla="*/ 0 w 33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80"/>
                      </a:lnTo>
                      <a:lnTo>
                        <a:pt x="0" y="8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78" name="Freeform 13">
                  <a:extLst>
                    <a:ext uri="{FF2B5EF4-FFF2-40B4-BE49-F238E27FC236}">
                      <a16:creationId xmlns:a16="http://schemas.microsoft.com/office/drawing/2014/main" id="{B217B8BA-D627-F67F-5D9D-AC653525D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6" y="488"/>
                  <a:ext cx="17" cy="49"/>
                </a:xfrm>
                <a:custGeom>
                  <a:avLst/>
                  <a:gdLst>
                    <a:gd name="T0" fmla="*/ 0 w 17"/>
                    <a:gd name="T1" fmla="*/ 0 h 49"/>
                    <a:gd name="T2" fmla="*/ 16 w 17"/>
                    <a:gd name="T3" fmla="*/ 0 h 49"/>
                    <a:gd name="T4" fmla="*/ 16 w 17"/>
                    <a:gd name="T5" fmla="*/ 48 h 49"/>
                    <a:gd name="T6" fmla="*/ 0 w 17"/>
                    <a:gd name="T7" fmla="*/ 48 h 49"/>
                    <a:gd name="T8" fmla="*/ 0 w 17"/>
                    <a:gd name="T9" fmla="*/ 0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49"/>
                    <a:gd name="T17" fmla="*/ 17 w 17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4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48"/>
                      </a:lnTo>
                      <a:lnTo>
                        <a:pt x="0" y="4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79" name="Freeform 14">
                  <a:extLst>
                    <a:ext uri="{FF2B5EF4-FFF2-40B4-BE49-F238E27FC236}">
                      <a16:creationId xmlns:a16="http://schemas.microsoft.com/office/drawing/2014/main" id="{1ACFDCE6-8AD1-3862-ED9A-1F45AFA114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2" y="912"/>
                  <a:ext cx="129" cy="17"/>
                </a:xfrm>
                <a:custGeom>
                  <a:avLst/>
                  <a:gdLst>
                    <a:gd name="T0" fmla="*/ 0 w 129"/>
                    <a:gd name="T1" fmla="*/ 0 h 17"/>
                    <a:gd name="T2" fmla="*/ 128 w 129"/>
                    <a:gd name="T3" fmla="*/ 0 h 17"/>
                    <a:gd name="T4" fmla="*/ 128 w 129"/>
                    <a:gd name="T5" fmla="*/ 16 h 17"/>
                    <a:gd name="T6" fmla="*/ 0 w 129"/>
                    <a:gd name="T7" fmla="*/ 16 h 17"/>
                    <a:gd name="T8" fmla="*/ 0 w 129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0"/>
                      </a:move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80" name="Freeform 15">
                  <a:extLst>
                    <a:ext uri="{FF2B5EF4-FFF2-40B4-BE49-F238E27FC236}">
                      <a16:creationId xmlns:a16="http://schemas.microsoft.com/office/drawing/2014/main" id="{5A289069-EDCE-4D33-F30F-56748EDA3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6" y="1208"/>
                  <a:ext cx="89" cy="121"/>
                </a:xfrm>
                <a:custGeom>
                  <a:avLst/>
                  <a:gdLst>
                    <a:gd name="T0" fmla="*/ 0 w 89"/>
                    <a:gd name="T1" fmla="*/ 0 h 121"/>
                    <a:gd name="T2" fmla="*/ 88 w 89"/>
                    <a:gd name="T3" fmla="*/ 0 h 121"/>
                    <a:gd name="T4" fmla="*/ 40 w 89"/>
                    <a:gd name="T5" fmla="*/ 120 h 121"/>
                    <a:gd name="T6" fmla="*/ 0 w 89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121"/>
                    <a:gd name="T14" fmla="*/ 89 w 89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121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40" y="12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81" name="Freeform 16">
                  <a:extLst>
                    <a:ext uri="{FF2B5EF4-FFF2-40B4-BE49-F238E27FC236}">
                      <a16:creationId xmlns:a16="http://schemas.microsoft.com/office/drawing/2014/main" id="{FE465390-6BBB-D020-1071-B7B3E94C6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6" y="1216"/>
                  <a:ext cx="33" cy="97"/>
                </a:xfrm>
                <a:custGeom>
                  <a:avLst/>
                  <a:gdLst>
                    <a:gd name="T0" fmla="*/ 0 w 33"/>
                    <a:gd name="T1" fmla="*/ 0 h 97"/>
                    <a:gd name="T2" fmla="*/ 32 w 33"/>
                    <a:gd name="T3" fmla="*/ 0 h 97"/>
                    <a:gd name="T4" fmla="*/ 0 w 33"/>
                    <a:gd name="T5" fmla="*/ 96 h 97"/>
                    <a:gd name="T6" fmla="*/ 0 w 33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"/>
                    <a:gd name="T13" fmla="*/ 0 h 97"/>
                    <a:gd name="T14" fmla="*/ 33 w 33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" h="97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0" y="9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82" name="Freeform 17">
                  <a:extLst>
                    <a:ext uri="{FF2B5EF4-FFF2-40B4-BE49-F238E27FC236}">
                      <a16:creationId xmlns:a16="http://schemas.microsoft.com/office/drawing/2014/main" id="{97BDAFAC-BC6C-A041-721C-28E6F79F1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6" y="1328"/>
                  <a:ext cx="1" cy="97"/>
                </a:xfrm>
                <a:custGeom>
                  <a:avLst/>
                  <a:gdLst>
                    <a:gd name="T0" fmla="*/ 0 w 1"/>
                    <a:gd name="T1" fmla="*/ 0 h 97"/>
                    <a:gd name="T2" fmla="*/ 0 w 1"/>
                    <a:gd name="T3" fmla="*/ 96 h 97"/>
                    <a:gd name="T4" fmla="*/ 0 60000 65536"/>
                    <a:gd name="T5" fmla="*/ 0 60000 65536"/>
                    <a:gd name="T6" fmla="*/ 0 w 1"/>
                    <a:gd name="T7" fmla="*/ 0 h 97"/>
                    <a:gd name="T8" fmla="*/ 1 w 1"/>
                    <a:gd name="T9" fmla="*/ 97 h 9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97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83" name="Rectangle 18">
                  <a:extLst>
                    <a:ext uri="{FF2B5EF4-FFF2-40B4-BE49-F238E27FC236}">
                      <a16:creationId xmlns:a16="http://schemas.microsoft.com/office/drawing/2014/main" id="{9EEC7944-A875-20FF-4448-76E616339A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6" y="1188"/>
                  <a:ext cx="128" cy="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fr-FR"/>
                </a:p>
              </p:txBody>
            </p:sp>
            <p:sp>
              <p:nvSpPr>
                <p:cNvPr id="192584" name="Rectangle 19">
                  <a:extLst>
                    <a:ext uri="{FF2B5EF4-FFF2-40B4-BE49-F238E27FC236}">
                      <a16:creationId xmlns:a16="http://schemas.microsoft.com/office/drawing/2014/main" id="{26589ACF-A0FA-409A-68B5-E4B13A755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76" y="1180"/>
                  <a:ext cx="128" cy="1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fr-FR"/>
                </a:p>
              </p:txBody>
            </p:sp>
            <p:sp>
              <p:nvSpPr>
                <p:cNvPr id="192585" name="Rectangle 20">
                  <a:extLst>
                    <a:ext uri="{FF2B5EF4-FFF2-40B4-BE49-F238E27FC236}">
                      <a16:creationId xmlns:a16="http://schemas.microsoft.com/office/drawing/2014/main" id="{6E461E51-5B0C-9A9E-A18A-A91C8AEA58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0" y="1176"/>
                  <a:ext cx="24" cy="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fr-FR"/>
                </a:p>
              </p:txBody>
            </p:sp>
            <p:sp>
              <p:nvSpPr>
                <p:cNvPr id="192586" name="Freeform 21">
                  <a:extLst>
                    <a:ext uri="{FF2B5EF4-FFF2-40B4-BE49-F238E27FC236}">
                      <a16:creationId xmlns:a16="http://schemas.microsoft.com/office/drawing/2014/main" id="{319169DA-F7F6-A77D-8C78-DF83663C4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8" y="576"/>
                  <a:ext cx="25" cy="329"/>
                </a:xfrm>
                <a:custGeom>
                  <a:avLst/>
                  <a:gdLst>
                    <a:gd name="T0" fmla="*/ 0 w 25"/>
                    <a:gd name="T1" fmla="*/ 0 h 329"/>
                    <a:gd name="T2" fmla="*/ 24 w 25"/>
                    <a:gd name="T3" fmla="*/ 0 h 329"/>
                    <a:gd name="T4" fmla="*/ 24 w 25"/>
                    <a:gd name="T5" fmla="*/ 328 h 329"/>
                    <a:gd name="T6" fmla="*/ 0 w 25"/>
                    <a:gd name="T7" fmla="*/ 328 h 329"/>
                    <a:gd name="T8" fmla="*/ 0 w 25"/>
                    <a:gd name="T9" fmla="*/ 0 h 3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329"/>
                    <a:gd name="T17" fmla="*/ 25 w 25"/>
                    <a:gd name="T18" fmla="*/ 329 h 3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329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328"/>
                      </a:lnTo>
                      <a:lnTo>
                        <a:pt x="0" y="3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87" name="Freeform 22">
                  <a:extLst>
                    <a:ext uri="{FF2B5EF4-FFF2-40B4-BE49-F238E27FC236}">
                      <a16:creationId xmlns:a16="http://schemas.microsoft.com/office/drawing/2014/main" id="{C2FEE90E-AD08-C381-ECB9-B5F0848E12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" y="928"/>
                  <a:ext cx="33" cy="201"/>
                </a:xfrm>
                <a:custGeom>
                  <a:avLst/>
                  <a:gdLst>
                    <a:gd name="T0" fmla="*/ 0 w 33"/>
                    <a:gd name="T1" fmla="*/ 0 h 201"/>
                    <a:gd name="T2" fmla="*/ 32 w 33"/>
                    <a:gd name="T3" fmla="*/ 0 h 201"/>
                    <a:gd name="T4" fmla="*/ 32 w 33"/>
                    <a:gd name="T5" fmla="*/ 200 h 201"/>
                    <a:gd name="T6" fmla="*/ 0 w 33"/>
                    <a:gd name="T7" fmla="*/ 200 h 201"/>
                    <a:gd name="T8" fmla="*/ 0 w 33"/>
                    <a:gd name="T9" fmla="*/ 0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01"/>
                    <a:gd name="T17" fmla="*/ 33 w 33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01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200"/>
                      </a:lnTo>
                      <a:lnTo>
                        <a:pt x="0" y="2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88" name="Freeform 23">
                  <a:extLst>
                    <a:ext uri="{FF2B5EF4-FFF2-40B4-BE49-F238E27FC236}">
                      <a16:creationId xmlns:a16="http://schemas.microsoft.com/office/drawing/2014/main" id="{CFDEC7C3-C9BD-6124-5043-EF97A26E2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480"/>
                  <a:ext cx="33" cy="9"/>
                </a:xfrm>
                <a:custGeom>
                  <a:avLst/>
                  <a:gdLst>
                    <a:gd name="T0" fmla="*/ 0 w 33"/>
                    <a:gd name="T1" fmla="*/ 0 h 9"/>
                    <a:gd name="T2" fmla="*/ 32 w 33"/>
                    <a:gd name="T3" fmla="*/ 0 h 9"/>
                    <a:gd name="T4" fmla="*/ 32 w 33"/>
                    <a:gd name="T5" fmla="*/ 8 h 9"/>
                    <a:gd name="T6" fmla="*/ 0 w 33"/>
                    <a:gd name="T7" fmla="*/ 8 h 9"/>
                    <a:gd name="T8" fmla="*/ 0 w 33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9"/>
                    <a:gd name="T17" fmla="*/ 33 w 33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9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8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89" name="Freeform 24">
                  <a:extLst>
                    <a:ext uri="{FF2B5EF4-FFF2-40B4-BE49-F238E27FC236}">
                      <a16:creationId xmlns:a16="http://schemas.microsoft.com/office/drawing/2014/main" id="{2E2B8E62-8A4C-9BAC-B19B-96568FBFF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0" y="456"/>
                  <a:ext cx="193" cy="17"/>
                </a:xfrm>
                <a:custGeom>
                  <a:avLst/>
                  <a:gdLst>
                    <a:gd name="T0" fmla="*/ 0 w 193"/>
                    <a:gd name="T1" fmla="*/ 0 h 17"/>
                    <a:gd name="T2" fmla="*/ 192 w 193"/>
                    <a:gd name="T3" fmla="*/ 0 h 17"/>
                    <a:gd name="T4" fmla="*/ 192 w 193"/>
                    <a:gd name="T5" fmla="*/ 16 h 17"/>
                    <a:gd name="T6" fmla="*/ 0 w 193"/>
                    <a:gd name="T7" fmla="*/ 16 h 17"/>
                    <a:gd name="T8" fmla="*/ 0 w 19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17"/>
                    <a:gd name="T17" fmla="*/ 193 w 19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17">
                      <a:moveTo>
                        <a:pt x="0" y="0"/>
                      </a:moveTo>
                      <a:lnTo>
                        <a:pt x="192" y="0"/>
                      </a:lnTo>
                      <a:lnTo>
                        <a:pt x="19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92590" name="Group 42">
                  <a:extLst>
                    <a:ext uri="{FF2B5EF4-FFF2-40B4-BE49-F238E27FC236}">
                      <a16:creationId xmlns:a16="http://schemas.microsoft.com/office/drawing/2014/main" id="{8B082ED1-E174-A6AB-B375-FA370535B4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64" y="624"/>
                  <a:ext cx="41" cy="505"/>
                  <a:chOff x="3464" y="624"/>
                  <a:chExt cx="41" cy="505"/>
                </a:xfrm>
              </p:grpSpPr>
              <p:sp>
                <p:nvSpPr>
                  <p:cNvPr id="192592" name="Freeform 25">
                    <a:extLst>
                      <a:ext uri="{FF2B5EF4-FFF2-40B4-BE49-F238E27FC236}">
                        <a16:creationId xmlns:a16="http://schemas.microsoft.com/office/drawing/2014/main" id="{CE2B4701-9958-460E-63A6-DA829E59A0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624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93" name="Freeform 26">
                    <a:extLst>
                      <a:ext uri="{FF2B5EF4-FFF2-40B4-BE49-F238E27FC236}">
                        <a16:creationId xmlns:a16="http://schemas.microsoft.com/office/drawing/2014/main" id="{3CE73434-6EAC-FFCA-3BF6-EC6195E60B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656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94" name="Freeform 27">
                    <a:extLst>
                      <a:ext uri="{FF2B5EF4-FFF2-40B4-BE49-F238E27FC236}">
                        <a16:creationId xmlns:a16="http://schemas.microsoft.com/office/drawing/2014/main" id="{8D1272C6-1AD0-BE5A-A230-38D5B7D568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688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95" name="Freeform 28">
                    <a:extLst>
                      <a:ext uri="{FF2B5EF4-FFF2-40B4-BE49-F238E27FC236}">
                        <a16:creationId xmlns:a16="http://schemas.microsoft.com/office/drawing/2014/main" id="{F5E3B05D-8B2C-3506-9E23-A281AA6B3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720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96" name="Freeform 29">
                    <a:extLst>
                      <a:ext uri="{FF2B5EF4-FFF2-40B4-BE49-F238E27FC236}">
                        <a16:creationId xmlns:a16="http://schemas.microsoft.com/office/drawing/2014/main" id="{4F6EE4BE-9C57-0598-08C7-59F05E3FF1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752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97" name="Freeform 30">
                    <a:extLst>
                      <a:ext uri="{FF2B5EF4-FFF2-40B4-BE49-F238E27FC236}">
                        <a16:creationId xmlns:a16="http://schemas.microsoft.com/office/drawing/2014/main" id="{56E3E62B-133F-477B-3192-7004DCD2E7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784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98" name="Freeform 31">
                    <a:extLst>
                      <a:ext uri="{FF2B5EF4-FFF2-40B4-BE49-F238E27FC236}">
                        <a16:creationId xmlns:a16="http://schemas.microsoft.com/office/drawing/2014/main" id="{A2BF3054-10E7-7CEE-9796-50E5C291D5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808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99" name="Freeform 32">
                    <a:extLst>
                      <a:ext uri="{FF2B5EF4-FFF2-40B4-BE49-F238E27FC236}">
                        <a16:creationId xmlns:a16="http://schemas.microsoft.com/office/drawing/2014/main" id="{FDF21980-9B77-D9E6-FC32-4473C623A1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840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600" name="Freeform 33">
                    <a:extLst>
                      <a:ext uri="{FF2B5EF4-FFF2-40B4-BE49-F238E27FC236}">
                        <a16:creationId xmlns:a16="http://schemas.microsoft.com/office/drawing/2014/main" id="{1AA4EDCB-BEAD-6EFA-2284-6F048538C4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880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601" name="Freeform 34">
                    <a:extLst>
                      <a:ext uri="{FF2B5EF4-FFF2-40B4-BE49-F238E27FC236}">
                        <a16:creationId xmlns:a16="http://schemas.microsoft.com/office/drawing/2014/main" id="{375BB60A-9088-6367-30A2-4D3635A19C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912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602" name="Freeform 35">
                    <a:extLst>
                      <a:ext uri="{FF2B5EF4-FFF2-40B4-BE49-F238E27FC236}">
                        <a16:creationId xmlns:a16="http://schemas.microsoft.com/office/drawing/2014/main" id="{9373C79D-EDD7-CB5D-EED7-882ACD8C2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944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603" name="Freeform 36">
                    <a:extLst>
                      <a:ext uri="{FF2B5EF4-FFF2-40B4-BE49-F238E27FC236}">
                        <a16:creationId xmlns:a16="http://schemas.microsoft.com/office/drawing/2014/main" id="{D6C327DB-8FDB-6D97-9614-9C929E4F92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968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604" name="Freeform 37">
                    <a:extLst>
                      <a:ext uri="{FF2B5EF4-FFF2-40B4-BE49-F238E27FC236}">
                        <a16:creationId xmlns:a16="http://schemas.microsoft.com/office/drawing/2014/main" id="{9E07273C-A3F1-312C-899C-6221D3F931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1000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605" name="Freeform 38">
                    <a:extLst>
                      <a:ext uri="{FF2B5EF4-FFF2-40B4-BE49-F238E27FC236}">
                        <a16:creationId xmlns:a16="http://schemas.microsoft.com/office/drawing/2014/main" id="{83B4F7A8-4E2C-518C-FA70-DE719094D2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1040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606" name="Freeform 39">
                    <a:extLst>
                      <a:ext uri="{FF2B5EF4-FFF2-40B4-BE49-F238E27FC236}">
                        <a16:creationId xmlns:a16="http://schemas.microsoft.com/office/drawing/2014/main" id="{E9E24FB5-2AF5-9A40-CD28-A834127BBC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1072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607" name="Freeform 40">
                    <a:extLst>
                      <a:ext uri="{FF2B5EF4-FFF2-40B4-BE49-F238E27FC236}">
                        <a16:creationId xmlns:a16="http://schemas.microsoft.com/office/drawing/2014/main" id="{FC90214D-174A-0D8C-A8C4-440533B442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1096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608" name="Freeform 41">
                    <a:extLst>
                      <a:ext uri="{FF2B5EF4-FFF2-40B4-BE49-F238E27FC236}">
                        <a16:creationId xmlns:a16="http://schemas.microsoft.com/office/drawing/2014/main" id="{FD230DF4-FCB0-FCE6-5C74-C5A2333B5F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4" y="1128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92591" name="Freeform 43">
                  <a:extLst>
                    <a:ext uri="{FF2B5EF4-FFF2-40B4-BE49-F238E27FC236}">
                      <a16:creationId xmlns:a16="http://schemas.microsoft.com/office/drawing/2014/main" id="{1449646E-3E6C-6381-BA77-9C247BBA4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4" y="552"/>
                  <a:ext cx="153" cy="625"/>
                </a:xfrm>
                <a:custGeom>
                  <a:avLst/>
                  <a:gdLst>
                    <a:gd name="T0" fmla="*/ 0 w 153"/>
                    <a:gd name="T1" fmla="*/ 0 h 625"/>
                    <a:gd name="T2" fmla="*/ 152 w 153"/>
                    <a:gd name="T3" fmla="*/ 0 h 625"/>
                    <a:gd name="T4" fmla="*/ 152 w 153"/>
                    <a:gd name="T5" fmla="*/ 624 h 625"/>
                    <a:gd name="T6" fmla="*/ 0 w 153"/>
                    <a:gd name="T7" fmla="*/ 624 h 625"/>
                    <a:gd name="T8" fmla="*/ 0 w 153"/>
                    <a:gd name="T9" fmla="*/ 0 h 6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625"/>
                    <a:gd name="T17" fmla="*/ 153 w 153"/>
                    <a:gd name="T18" fmla="*/ 625 h 6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625"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624"/>
                      </a:lnTo>
                      <a:lnTo>
                        <a:pt x="0" y="6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92570" name="Line 45">
                <a:extLst>
                  <a:ext uri="{FF2B5EF4-FFF2-40B4-BE49-F238E27FC236}">
                    <a16:creationId xmlns:a16="http://schemas.microsoft.com/office/drawing/2014/main" id="{EC114B47-21F4-6658-5B6E-B5489BBF6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4" y="1272"/>
                <a:ext cx="0" cy="16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92568" name="Freeform 47">
              <a:extLst>
                <a:ext uri="{FF2B5EF4-FFF2-40B4-BE49-F238E27FC236}">
                  <a16:creationId xmlns:a16="http://schemas.microsoft.com/office/drawing/2014/main" id="{F299988B-E165-570C-BBDA-8321F473E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2052"/>
              <a:ext cx="1625" cy="1473"/>
            </a:xfrm>
            <a:custGeom>
              <a:avLst/>
              <a:gdLst>
                <a:gd name="T0" fmla="*/ 88 w 1625"/>
                <a:gd name="T1" fmla="*/ 64 h 1473"/>
                <a:gd name="T2" fmla="*/ 8 w 1625"/>
                <a:gd name="T3" fmla="*/ 280 h 1473"/>
                <a:gd name="T4" fmla="*/ 88 w 1625"/>
                <a:gd name="T5" fmla="*/ 320 h 1473"/>
                <a:gd name="T6" fmla="*/ 0 w 1625"/>
                <a:gd name="T7" fmla="*/ 424 h 1473"/>
                <a:gd name="T8" fmla="*/ 104 w 1625"/>
                <a:gd name="T9" fmla="*/ 504 h 1473"/>
                <a:gd name="T10" fmla="*/ 8 w 1625"/>
                <a:gd name="T11" fmla="*/ 656 h 1473"/>
                <a:gd name="T12" fmla="*/ 104 w 1625"/>
                <a:gd name="T13" fmla="*/ 744 h 1473"/>
                <a:gd name="T14" fmla="*/ 24 w 1625"/>
                <a:gd name="T15" fmla="*/ 920 h 1473"/>
                <a:gd name="T16" fmla="*/ 104 w 1625"/>
                <a:gd name="T17" fmla="*/ 1024 h 1473"/>
                <a:gd name="T18" fmla="*/ 24 w 1625"/>
                <a:gd name="T19" fmla="*/ 1216 h 1473"/>
                <a:gd name="T20" fmla="*/ 104 w 1625"/>
                <a:gd name="T21" fmla="*/ 1256 h 1473"/>
                <a:gd name="T22" fmla="*/ 88 w 1625"/>
                <a:gd name="T23" fmla="*/ 1376 h 1473"/>
                <a:gd name="T24" fmla="*/ 520 w 1625"/>
                <a:gd name="T25" fmla="*/ 1104 h 1473"/>
                <a:gd name="T26" fmla="*/ 584 w 1625"/>
                <a:gd name="T27" fmla="*/ 1232 h 1473"/>
                <a:gd name="T28" fmla="*/ 696 w 1625"/>
                <a:gd name="T29" fmla="*/ 1328 h 1473"/>
                <a:gd name="T30" fmla="*/ 816 w 1625"/>
                <a:gd name="T31" fmla="*/ 1360 h 1473"/>
                <a:gd name="T32" fmla="*/ 1000 w 1625"/>
                <a:gd name="T33" fmla="*/ 1280 h 1473"/>
                <a:gd name="T34" fmla="*/ 1176 w 1625"/>
                <a:gd name="T35" fmla="*/ 1456 h 1473"/>
                <a:gd name="T36" fmla="*/ 1176 w 1625"/>
                <a:gd name="T37" fmla="*/ 1408 h 1473"/>
                <a:gd name="T38" fmla="*/ 1232 w 1625"/>
                <a:gd name="T39" fmla="*/ 1464 h 1473"/>
                <a:gd name="T40" fmla="*/ 1256 w 1625"/>
                <a:gd name="T41" fmla="*/ 1416 h 1473"/>
                <a:gd name="T42" fmla="*/ 1368 w 1625"/>
                <a:gd name="T43" fmla="*/ 1472 h 1473"/>
                <a:gd name="T44" fmla="*/ 1360 w 1625"/>
                <a:gd name="T45" fmla="*/ 1160 h 1473"/>
                <a:gd name="T46" fmla="*/ 1528 w 1625"/>
                <a:gd name="T47" fmla="*/ 768 h 1473"/>
                <a:gd name="T48" fmla="*/ 1600 w 1625"/>
                <a:gd name="T49" fmla="*/ 416 h 1473"/>
                <a:gd name="T50" fmla="*/ 1624 w 1625"/>
                <a:gd name="T51" fmla="*/ 152 h 1473"/>
                <a:gd name="T52" fmla="*/ 1440 w 1625"/>
                <a:gd name="T53" fmla="*/ 24 h 1473"/>
                <a:gd name="T54" fmla="*/ 1168 w 1625"/>
                <a:gd name="T55" fmla="*/ 24 h 1473"/>
                <a:gd name="T56" fmla="*/ 976 w 1625"/>
                <a:gd name="T57" fmla="*/ 0 h 1473"/>
                <a:gd name="T58" fmla="*/ 496 w 1625"/>
                <a:gd name="T59" fmla="*/ 32 h 1473"/>
                <a:gd name="T60" fmla="*/ 104 w 1625"/>
                <a:gd name="T61" fmla="*/ 64 h 14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25"/>
                <a:gd name="T94" fmla="*/ 0 h 1473"/>
                <a:gd name="T95" fmla="*/ 1625 w 1625"/>
                <a:gd name="T96" fmla="*/ 1473 h 14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25" h="1473">
                  <a:moveTo>
                    <a:pt x="88" y="64"/>
                  </a:moveTo>
                  <a:lnTo>
                    <a:pt x="8" y="280"/>
                  </a:lnTo>
                  <a:lnTo>
                    <a:pt x="88" y="320"/>
                  </a:lnTo>
                  <a:lnTo>
                    <a:pt x="0" y="424"/>
                  </a:lnTo>
                  <a:lnTo>
                    <a:pt x="104" y="504"/>
                  </a:lnTo>
                  <a:lnTo>
                    <a:pt x="8" y="656"/>
                  </a:lnTo>
                  <a:lnTo>
                    <a:pt x="104" y="744"/>
                  </a:lnTo>
                  <a:lnTo>
                    <a:pt x="24" y="920"/>
                  </a:lnTo>
                  <a:lnTo>
                    <a:pt x="104" y="1024"/>
                  </a:lnTo>
                  <a:lnTo>
                    <a:pt x="24" y="1216"/>
                  </a:lnTo>
                  <a:lnTo>
                    <a:pt x="104" y="1256"/>
                  </a:lnTo>
                  <a:lnTo>
                    <a:pt x="88" y="1376"/>
                  </a:lnTo>
                  <a:lnTo>
                    <a:pt x="520" y="1104"/>
                  </a:lnTo>
                  <a:lnTo>
                    <a:pt x="584" y="1232"/>
                  </a:lnTo>
                  <a:lnTo>
                    <a:pt x="696" y="1328"/>
                  </a:lnTo>
                  <a:lnTo>
                    <a:pt x="816" y="1360"/>
                  </a:lnTo>
                  <a:lnTo>
                    <a:pt x="1000" y="1280"/>
                  </a:lnTo>
                  <a:lnTo>
                    <a:pt x="1176" y="1456"/>
                  </a:lnTo>
                  <a:lnTo>
                    <a:pt x="1176" y="1408"/>
                  </a:lnTo>
                  <a:lnTo>
                    <a:pt x="1232" y="1464"/>
                  </a:lnTo>
                  <a:lnTo>
                    <a:pt x="1256" y="1416"/>
                  </a:lnTo>
                  <a:lnTo>
                    <a:pt x="1368" y="1472"/>
                  </a:lnTo>
                  <a:lnTo>
                    <a:pt x="1360" y="1160"/>
                  </a:lnTo>
                  <a:lnTo>
                    <a:pt x="1528" y="768"/>
                  </a:lnTo>
                  <a:lnTo>
                    <a:pt x="1600" y="416"/>
                  </a:lnTo>
                  <a:lnTo>
                    <a:pt x="1624" y="152"/>
                  </a:lnTo>
                  <a:lnTo>
                    <a:pt x="1440" y="24"/>
                  </a:lnTo>
                  <a:lnTo>
                    <a:pt x="1168" y="24"/>
                  </a:lnTo>
                  <a:lnTo>
                    <a:pt x="976" y="0"/>
                  </a:lnTo>
                  <a:lnTo>
                    <a:pt x="496" y="32"/>
                  </a:lnTo>
                  <a:lnTo>
                    <a:pt x="104" y="6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3" name="Rectangle 51">
            <a:extLst>
              <a:ext uri="{FF2B5EF4-FFF2-40B4-BE49-F238E27FC236}">
                <a16:creationId xmlns:a16="http://schemas.microsoft.com/office/drawing/2014/main" id="{92E73DA1-C4AB-55DE-4314-BA265299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338" y="1912938"/>
            <a:ext cx="3154362" cy="1058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5250" tIns="47625" rIns="95250" bIns="47625" anchor="ctr"/>
          <a:lstStyle>
            <a:lvl1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2pPr>
            <a:lvl3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3pPr>
            <a:lvl4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4pPr>
            <a:lvl5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5pPr>
            <a:lvl6pPr marL="4572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6pPr>
            <a:lvl7pPr marL="9144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7pPr>
            <a:lvl8pPr marL="1371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8pPr>
            <a:lvl9pPr marL="18288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9pPr>
          </a:lstStyle>
          <a:p>
            <a:pPr>
              <a:defRPr/>
            </a:pPr>
            <a:r>
              <a:rPr lang="fr-FR" altLang="fr-FR" sz="3200" ker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Péridurale haute</a:t>
            </a:r>
            <a:endParaRPr lang="fr-FR" altLang="fr-FR" sz="3200" kern="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grpSp>
        <p:nvGrpSpPr>
          <p:cNvPr id="192521" name="Group 52">
            <a:extLst>
              <a:ext uri="{FF2B5EF4-FFF2-40B4-BE49-F238E27FC236}">
                <a16:creationId xmlns:a16="http://schemas.microsoft.com/office/drawing/2014/main" id="{4F1D184E-2A4A-3AE6-808D-3D356C5AED0B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3943350"/>
            <a:ext cx="2519363" cy="2562225"/>
            <a:chOff x="1525" y="1056"/>
            <a:chExt cx="2440" cy="2480"/>
          </a:xfrm>
        </p:grpSpPr>
        <p:pic>
          <p:nvPicPr>
            <p:cNvPr id="192523" name="Picture 4">
              <a:extLst>
                <a:ext uri="{FF2B5EF4-FFF2-40B4-BE49-F238E27FC236}">
                  <a16:creationId xmlns:a16="http://schemas.microsoft.com/office/drawing/2014/main" id="{A7B7B0FF-6C84-5A3A-BB91-D5670090660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" y="1896"/>
              <a:ext cx="2440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2524" name="Group 46">
              <a:extLst>
                <a:ext uri="{FF2B5EF4-FFF2-40B4-BE49-F238E27FC236}">
                  <a16:creationId xmlns:a16="http://schemas.microsoft.com/office/drawing/2014/main" id="{4C9A7A95-2ACC-D8DF-7995-FF9ACACF4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1056"/>
              <a:ext cx="193" cy="976"/>
              <a:chOff x="3488" y="464"/>
              <a:chExt cx="193" cy="976"/>
            </a:xfrm>
          </p:grpSpPr>
          <p:grpSp>
            <p:nvGrpSpPr>
              <p:cNvPr id="192526" name="Group 44">
                <a:extLst>
                  <a:ext uri="{FF2B5EF4-FFF2-40B4-BE49-F238E27FC236}">
                    <a16:creationId xmlns:a16="http://schemas.microsoft.com/office/drawing/2014/main" id="{10BDF870-9A5E-ED39-63B6-C31E65225B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8" y="464"/>
                <a:ext cx="193" cy="969"/>
                <a:chOff x="3488" y="464"/>
                <a:chExt cx="193" cy="969"/>
              </a:xfrm>
            </p:grpSpPr>
            <p:sp>
              <p:nvSpPr>
                <p:cNvPr id="192528" name="Freeform 6">
                  <a:extLst>
                    <a:ext uri="{FF2B5EF4-FFF2-40B4-BE49-F238E27FC236}">
                      <a16:creationId xmlns:a16="http://schemas.microsoft.com/office/drawing/2014/main" id="{2C0B587F-BB46-EC4F-66AB-0824499CB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560"/>
                  <a:ext cx="153" cy="625"/>
                </a:xfrm>
                <a:custGeom>
                  <a:avLst/>
                  <a:gdLst>
                    <a:gd name="T0" fmla="*/ 0 w 153"/>
                    <a:gd name="T1" fmla="*/ 0 h 625"/>
                    <a:gd name="T2" fmla="*/ 152 w 153"/>
                    <a:gd name="T3" fmla="*/ 0 h 625"/>
                    <a:gd name="T4" fmla="*/ 152 w 153"/>
                    <a:gd name="T5" fmla="*/ 624 h 625"/>
                    <a:gd name="T6" fmla="*/ 0 w 153"/>
                    <a:gd name="T7" fmla="*/ 624 h 625"/>
                    <a:gd name="T8" fmla="*/ 0 w 153"/>
                    <a:gd name="T9" fmla="*/ 0 h 6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625"/>
                    <a:gd name="T17" fmla="*/ 153 w 153"/>
                    <a:gd name="T18" fmla="*/ 625 h 6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625"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624"/>
                      </a:lnTo>
                      <a:lnTo>
                        <a:pt x="0" y="6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29" name="Freeform 7">
                  <a:extLst>
                    <a:ext uri="{FF2B5EF4-FFF2-40B4-BE49-F238E27FC236}">
                      <a16:creationId xmlns:a16="http://schemas.microsoft.com/office/drawing/2014/main" id="{C908F74F-79EC-E060-FAC4-4D7D78D07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584"/>
                  <a:ext cx="129" cy="569"/>
                </a:xfrm>
                <a:custGeom>
                  <a:avLst/>
                  <a:gdLst>
                    <a:gd name="T0" fmla="*/ 0 w 129"/>
                    <a:gd name="T1" fmla="*/ 0 h 569"/>
                    <a:gd name="T2" fmla="*/ 128 w 129"/>
                    <a:gd name="T3" fmla="*/ 0 h 569"/>
                    <a:gd name="T4" fmla="*/ 128 w 129"/>
                    <a:gd name="T5" fmla="*/ 568 h 569"/>
                    <a:gd name="T6" fmla="*/ 0 w 129"/>
                    <a:gd name="T7" fmla="*/ 568 h 569"/>
                    <a:gd name="T8" fmla="*/ 0 w 129"/>
                    <a:gd name="T9" fmla="*/ 0 h 5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569"/>
                    <a:gd name="T17" fmla="*/ 129 w 129"/>
                    <a:gd name="T18" fmla="*/ 569 h 5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569">
                      <a:moveTo>
                        <a:pt x="0" y="0"/>
                      </a:moveTo>
                      <a:lnTo>
                        <a:pt x="128" y="0"/>
                      </a:lnTo>
                      <a:lnTo>
                        <a:pt x="128" y="568"/>
                      </a:lnTo>
                      <a:lnTo>
                        <a:pt x="0" y="56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30" name="Freeform 8">
                  <a:extLst>
                    <a:ext uri="{FF2B5EF4-FFF2-40B4-BE49-F238E27FC236}">
                      <a16:creationId xmlns:a16="http://schemas.microsoft.com/office/drawing/2014/main" id="{245F240C-369F-38A5-6C03-898719D17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584"/>
                  <a:ext cx="129" cy="337"/>
                </a:xfrm>
                <a:custGeom>
                  <a:avLst/>
                  <a:gdLst>
                    <a:gd name="T0" fmla="*/ 0 w 129"/>
                    <a:gd name="T1" fmla="*/ 0 h 337"/>
                    <a:gd name="T2" fmla="*/ 128 w 129"/>
                    <a:gd name="T3" fmla="*/ 0 h 337"/>
                    <a:gd name="T4" fmla="*/ 128 w 129"/>
                    <a:gd name="T5" fmla="*/ 336 h 337"/>
                    <a:gd name="T6" fmla="*/ 0 w 129"/>
                    <a:gd name="T7" fmla="*/ 336 h 337"/>
                    <a:gd name="T8" fmla="*/ 0 w 129"/>
                    <a:gd name="T9" fmla="*/ 0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337"/>
                    <a:gd name="T17" fmla="*/ 129 w 12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337">
                      <a:moveTo>
                        <a:pt x="0" y="0"/>
                      </a:moveTo>
                      <a:lnTo>
                        <a:pt x="128" y="0"/>
                      </a:lnTo>
                      <a:lnTo>
                        <a:pt x="128" y="336"/>
                      </a:lnTo>
                      <a:lnTo>
                        <a:pt x="0" y="3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31" name="Freeform 9">
                  <a:extLst>
                    <a:ext uri="{FF2B5EF4-FFF2-40B4-BE49-F238E27FC236}">
                      <a16:creationId xmlns:a16="http://schemas.microsoft.com/office/drawing/2014/main" id="{B727A518-8478-D88E-3A5B-E2290EB077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936"/>
                  <a:ext cx="129" cy="201"/>
                </a:xfrm>
                <a:custGeom>
                  <a:avLst/>
                  <a:gdLst>
                    <a:gd name="T0" fmla="*/ 0 w 129"/>
                    <a:gd name="T1" fmla="*/ 0 h 201"/>
                    <a:gd name="T2" fmla="*/ 128 w 129"/>
                    <a:gd name="T3" fmla="*/ 0 h 201"/>
                    <a:gd name="T4" fmla="*/ 128 w 129"/>
                    <a:gd name="T5" fmla="*/ 200 h 201"/>
                    <a:gd name="T6" fmla="*/ 0 w 129"/>
                    <a:gd name="T7" fmla="*/ 200 h 201"/>
                    <a:gd name="T8" fmla="*/ 0 w 129"/>
                    <a:gd name="T9" fmla="*/ 0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201"/>
                    <a:gd name="T17" fmla="*/ 129 w 129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201">
                      <a:moveTo>
                        <a:pt x="0" y="0"/>
                      </a:moveTo>
                      <a:lnTo>
                        <a:pt x="128" y="0"/>
                      </a:lnTo>
                      <a:lnTo>
                        <a:pt x="128" y="200"/>
                      </a:lnTo>
                      <a:lnTo>
                        <a:pt x="0" y="2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32" name="Freeform 10">
                  <a:extLst>
                    <a:ext uri="{FF2B5EF4-FFF2-40B4-BE49-F238E27FC236}">
                      <a16:creationId xmlns:a16="http://schemas.microsoft.com/office/drawing/2014/main" id="{8C6F9BD7-B8E7-5FE1-0DBA-C395DD113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464"/>
                  <a:ext cx="193" cy="17"/>
                </a:xfrm>
                <a:custGeom>
                  <a:avLst/>
                  <a:gdLst>
                    <a:gd name="T0" fmla="*/ 0 w 193"/>
                    <a:gd name="T1" fmla="*/ 0 h 17"/>
                    <a:gd name="T2" fmla="*/ 192 w 193"/>
                    <a:gd name="T3" fmla="*/ 0 h 17"/>
                    <a:gd name="T4" fmla="*/ 192 w 193"/>
                    <a:gd name="T5" fmla="*/ 16 h 17"/>
                    <a:gd name="T6" fmla="*/ 0 w 193"/>
                    <a:gd name="T7" fmla="*/ 16 h 17"/>
                    <a:gd name="T8" fmla="*/ 0 w 19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17"/>
                    <a:gd name="T17" fmla="*/ 193 w 19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17">
                      <a:moveTo>
                        <a:pt x="0" y="0"/>
                      </a:moveTo>
                      <a:lnTo>
                        <a:pt x="192" y="0"/>
                      </a:lnTo>
                      <a:lnTo>
                        <a:pt x="19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33" name="Freeform 11">
                  <a:extLst>
                    <a:ext uri="{FF2B5EF4-FFF2-40B4-BE49-F238E27FC236}">
                      <a16:creationId xmlns:a16="http://schemas.microsoft.com/office/drawing/2014/main" id="{1219F35C-7F56-72E4-70B1-014391C09E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8" y="464"/>
                  <a:ext cx="41" cy="17"/>
                </a:xfrm>
                <a:custGeom>
                  <a:avLst/>
                  <a:gdLst>
                    <a:gd name="T0" fmla="*/ 0 w 41"/>
                    <a:gd name="T1" fmla="*/ 0 h 17"/>
                    <a:gd name="T2" fmla="*/ 40 w 41"/>
                    <a:gd name="T3" fmla="*/ 0 h 17"/>
                    <a:gd name="T4" fmla="*/ 40 w 41"/>
                    <a:gd name="T5" fmla="*/ 16 h 17"/>
                    <a:gd name="T6" fmla="*/ 0 w 41"/>
                    <a:gd name="T7" fmla="*/ 16 h 17"/>
                    <a:gd name="T8" fmla="*/ 0 w 4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"/>
                    <a:gd name="T16" fmla="*/ 0 h 17"/>
                    <a:gd name="T17" fmla="*/ 41 w 41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" h="17"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40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34" name="Freeform 12">
                  <a:extLst>
                    <a:ext uri="{FF2B5EF4-FFF2-40B4-BE49-F238E27FC236}">
                      <a16:creationId xmlns:a16="http://schemas.microsoft.com/office/drawing/2014/main" id="{32C025FB-F210-4FA5-6EB2-CDF0FA24A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480"/>
                  <a:ext cx="33" cy="81"/>
                </a:xfrm>
                <a:custGeom>
                  <a:avLst/>
                  <a:gdLst>
                    <a:gd name="T0" fmla="*/ 0 w 33"/>
                    <a:gd name="T1" fmla="*/ 0 h 81"/>
                    <a:gd name="T2" fmla="*/ 32 w 33"/>
                    <a:gd name="T3" fmla="*/ 0 h 81"/>
                    <a:gd name="T4" fmla="*/ 32 w 33"/>
                    <a:gd name="T5" fmla="*/ 80 h 81"/>
                    <a:gd name="T6" fmla="*/ 0 w 33"/>
                    <a:gd name="T7" fmla="*/ 80 h 81"/>
                    <a:gd name="T8" fmla="*/ 0 w 33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81"/>
                    <a:gd name="T17" fmla="*/ 33 w 3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81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80"/>
                      </a:lnTo>
                      <a:lnTo>
                        <a:pt x="0" y="8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35" name="Freeform 13">
                  <a:extLst>
                    <a:ext uri="{FF2B5EF4-FFF2-40B4-BE49-F238E27FC236}">
                      <a16:creationId xmlns:a16="http://schemas.microsoft.com/office/drawing/2014/main" id="{5DD2DCFC-B3D1-E04C-9B52-17ACE6DE8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496"/>
                  <a:ext cx="17" cy="49"/>
                </a:xfrm>
                <a:custGeom>
                  <a:avLst/>
                  <a:gdLst>
                    <a:gd name="T0" fmla="*/ 0 w 17"/>
                    <a:gd name="T1" fmla="*/ 0 h 49"/>
                    <a:gd name="T2" fmla="*/ 16 w 17"/>
                    <a:gd name="T3" fmla="*/ 0 h 49"/>
                    <a:gd name="T4" fmla="*/ 16 w 17"/>
                    <a:gd name="T5" fmla="*/ 48 h 49"/>
                    <a:gd name="T6" fmla="*/ 0 w 17"/>
                    <a:gd name="T7" fmla="*/ 48 h 49"/>
                    <a:gd name="T8" fmla="*/ 0 w 17"/>
                    <a:gd name="T9" fmla="*/ 0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49"/>
                    <a:gd name="T17" fmla="*/ 17 w 17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49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48"/>
                      </a:lnTo>
                      <a:lnTo>
                        <a:pt x="0" y="4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36" name="Freeform 14">
                  <a:extLst>
                    <a:ext uri="{FF2B5EF4-FFF2-40B4-BE49-F238E27FC236}">
                      <a16:creationId xmlns:a16="http://schemas.microsoft.com/office/drawing/2014/main" id="{DBCCFBB8-693F-3341-886B-040CFFD0D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920"/>
                  <a:ext cx="129" cy="17"/>
                </a:xfrm>
                <a:custGeom>
                  <a:avLst/>
                  <a:gdLst>
                    <a:gd name="T0" fmla="*/ 0 w 129"/>
                    <a:gd name="T1" fmla="*/ 0 h 17"/>
                    <a:gd name="T2" fmla="*/ 128 w 129"/>
                    <a:gd name="T3" fmla="*/ 0 h 17"/>
                    <a:gd name="T4" fmla="*/ 128 w 129"/>
                    <a:gd name="T5" fmla="*/ 16 h 17"/>
                    <a:gd name="T6" fmla="*/ 0 w 129"/>
                    <a:gd name="T7" fmla="*/ 16 h 17"/>
                    <a:gd name="T8" fmla="*/ 0 w 129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7"/>
                    <a:gd name="T17" fmla="*/ 129 w 129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7">
                      <a:moveTo>
                        <a:pt x="0" y="0"/>
                      </a:moveTo>
                      <a:lnTo>
                        <a:pt x="128" y="0"/>
                      </a:lnTo>
                      <a:lnTo>
                        <a:pt x="128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37" name="Freeform 15">
                  <a:extLst>
                    <a:ext uri="{FF2B5EF4-FFF2-40B4-BE49-F238E27FC236}">
                      <a16:creationId xmlns:a16="http://schemas.microsoft.com/office/drawing/2014/main" id="{6A1B7728-A5B2-15A7-D19B-147FDCF80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" y="1216"/>
                  <a:ext cx="89" cy="121"/>
                </a:xfrm>
                <a:custGeom>
                  <a:avLst/>
                  <a:gdLst>
                    <a:gd name="T0" fmla="*/ 0 w 89"/>
                    <a:gd name="T1" fmla="*/ 0 h 121"/>
                    <a:gd name="T2" fmla="*/ 88 w 89"/>
                    <a:gd name="T3" fmla="*/ 0 h 121"/>
                    <a:gd name="T4" fmla="*/ 40 w 89"/>
                    <a:gd name="T5" fmla="*/ 120 h 121"/>
                    <a:gd name="T6" fmla="*/ 0 w 89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9"/>
                    <a:gd name="T13" fmla="*/ 0 h 121"/>
                    <a:gd name="T14" fmla="*/ 89 w 89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9" h="121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40" y="12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38" name="Freeform 16">
                  <a:extLst>
                    <a:ext uri="{FF2B5EF4-FFF2-40B4-BE49-F238E27FC236}">
                      <a16:creationId xmlns:a16="http://schemas.microsoft.com/office/drawing/2014/main" id="{0983BB3F-DEFE-05C8-767A-15B3803A1C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224"/>
                  <a:ext cx="33" cy="97"/>
                </a:xfrm>
                <a:custGeom>
                  <a:avLst/>
                  <a:gdLst>
                    <a:gd name="T0" fmla="*/ 0 w 33"/>
                    <a:gd name="T1" fmla="*/ 0 h 97"/>
                    <a:gd name="T2" fmla="*/ 32 w 33"/>
                    <a:gd name="T3" fmla="*/ 0 h 97"/>
                    <a:gd name="T4" fmla="*/ 0 w 33"/>
                    <a:gd name="T5" fmla="*/ 96 h 97"/>
                    <a:gd name="T6" fmla="*/ 0 w 33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"/>
                    <a:gd name="T13" fmla="*/ 0 h 97"/>
                    <a:gd name="T14" fmla="*/ 33 w 33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" h="97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0" y="9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39" name="Freeform 17">
                  <a:extLst>
                    <a:ext uri="{FF2B5EF4-FFF2-40B4-BE49-F238E27FC236}">
                      <a16:creationId xmlns:a16="http://schemas.microsoft.com/office/drawing/2014/main" id="{BFA10A73-7E91-51FB-64CD-E7648E7375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336"/>
                  <a:ext cx="1" cy="97"/>
                </a:xfrm>
                <a:custGeom>
                  <a:avLst/>
                  <a:gdLst>
                    <a:gd name="T0" fmla="*/ 0 w 1"/>
                    <a:gd name="T1" fmla="*/ 0 h 97"/>
                    <a:gd name="T2" fmla="*/ 0 w 1"/>
                    <a:gd name="T3" fmla="*/ 96 h 97"/>
                    <a:gd name="T4" fmla="*/ 0 60000 65536"/>
                    <a:gd name="T5" fmla="*/ 0 60000 65536"/>
                    <a:gd name="T6" fmla="*/ 0 w 1"/>
                    <a:gd name="T7" fmla="*/ 0 h 97"/>
                    <a:gd name="T8" fmla="*/ 1 w 1"/>
                    <a:gd name="T9" fmla="*/ 97 h 9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97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40" name="Rectangle 18">
                  <a:extLst>
                    <a:ext uri="{FF2B5EF4-FFF2-40B4-BE49-F238E27FC236}">
                      <a16:creationId xmlns:a16="http://schemas.microsoft.com/office/drawing/2014/main" id="{F662E113-7CA4-43EF-B0D2-556C41FE9C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4" y="1196"/>
                  <a:ext cx="128" cy="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fr-FR"/>
                </a:p>
              </p:txBody>
            </p:sp>
            <p:sp>
              <p:nvSpPr>
                <p:cNvPr id="192541" name="Rectangle 19">
                  <a:extLst>
                    <a:ext uri="{FF2B5EF4-FFF2-40B4-BE49-F238E27FC236}">
                      <a16:creationId xmlns:a16="http://schemas.microsoft.com/office/drawing/2014/main" id="{F8AF2E6E-A148-2691-5CA2-F7A921E36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4" y="1188"/>
                  <a:ext cx="128" cy="16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fr-FR"/>
                </a:p>
              </p:txBody>
            </p:sp>
            <p:sp>
              <p:nvSpPr>
                <p:cNvPr id="192542" name="Rectangle 20">
                  <a:extLst>
                    <a:ext uri="{FF2B5EF4-FFF2-40B4-BE49-F238E27FC236}">
                      <a16:creationId xmlns:a16="http://schemas.microsoft.com/office/drawing/2014/main" id="{81824037-365A-196F-58CB-EF9A958415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8" y="1184"/>
                  <a:ext cx="24" cy="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GB" altLang="fr-FR"/>
                </a:p>
              </p:txBody>
            </p:sp>
            <p:sp>
              <p:nvSpPr>
                <p:cNvPr id="192543" name="Freeform 21">
                  <a:extLst>
                    <a:ext uri="{FF2B5EF4-FFF2-40B4-BE49-F238E27FC236}">
                      <a16:creationId xmlns:a16="http://schemas.microsoft.com/office/drawing/2014/main" id="{6080B046-F4F6-613F-DE91-29C4EFC46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6" y="584"/>
                  <a:ext cx="25" cy="329"/>
                </a:xfrm>
                <a:custGeom>
                  <a:avLst/>
                  <a:gdLst>
                    <a:gd name="T0" fmla="*/ 0 w 25"/>
                    <a:gd name="T1" fmla="*/ 0 h 329"/>
                    <a:gd name="T2" fmla="*/ 24 w 25"/>
                    <a:gd name="T3" fmla="*/ 0 h 329"/>
                    <a:gd name="T4" fmla="*/ 24 w 25"/>
                    <a:gd name="T5" fmla="*/ 328 h 329"/>
                    <a:gd name="T6" fmla="*/ 0 w 25"/>
                    <a:gd name="T7" fmla="*/ 328 h 329"/>
                    <a:gd name="T8" fmla="*/ 0 w 25"/>
                    <a:gd name="T9" fmla="*/ 0 h 3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329"/>
                    <a:gd name="T17" fmla="*/ 25 w 25"/>
                    <a:gd name="T18" fmla="*/ 329 h 3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329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328"/>
                      </a:lnTo>
                      <a:lnTo>
                        <a:pt x="0" y="32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44" name="Freeform 22">
                  <a:extLst>
                    <a:ext uri="{FF2B5EF4-FFF2-40B4-BE49-F238E27FC236}">
                      <a16:creationId xmlns:a16="http://schemas.microsoft.com/office/drawing/2014/main" id="{3DD6AF05-37F5-1666-2AC9-C2F9CA554C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2" y="936"/>
                  <a:ext cx="33" cy="201"/>
                </a:xfrm>
                <a:custGeom>
                  <a:avLst/>
                  <a:gdLst>
                    <a:gd name="T0" fmla="*/ 0 w 33"/>
                    <a:gd name="T1" fmla="*/ 0 h 201"/>
                    <a:gd name="T2" fmla="*/ 32 w 33"/>
                    <a:gd name="T3" fmla="*/ 0 h 201"/>
                    <a:gd name="T4" fmla="*/ 32 w 33"/>
                    <a:gd name="T5" fmla="*/ 200 h 201"/>
                    <a:gd name="T6" fmla="*/ 0 w 33"/>
                    <a:gd name="T7" fmla="*/ 200 h 201"/>
                    <a:gd name="T8" fmla="*/ 0 w 33"/>
                    <a:gd name="T9" fmla="*/ 0 h 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201"/>
                    <a:gd name="T17" fmla="*/ 33 w 33"/>
                    <a:gd name="T18" fmla="*/ 201 h 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201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200"/>
                      </a:lnTo>
                      <a:lnTo>
                        <a:pt x="0" y="2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45" name="Freeform 23">
                  <a:extLst>
                    <a:ext uri="{FF2B5EF4-FFF2-40B4-BE49-F238E27FC236}">
                      <a16:creationId xmlns:a16="http://schemas.microsoft.com/office/drawing/2014/main" id="{D354E8B8-DAF2-35E9-AA09-264595CEE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8" y="488"/>
                  <a:ext cx="33" cy="9"/>
                </a:xfrm>
                <a:custGeom>
                  <a:avLst/>
                  <a:gdLst>
                    <a:gd name="T0" fmla="*/ 0 w 33"/>
                    <a:gd name="T1" fmla="*/ 0 h 9"/>
                    <a:gd name="T2" fmla="*/ 32 w 33"/>
                    <a:gd name="T3" fmla="*/ 0 h 9"/>
                    <a:gd name="T4" fmla="*/ 32 w 33"/>
                    <a:gd name="T5" fmla="*/ 8 h 9"/>
                    <a:gd name="T6" fmla="*/ 0 w 33"/>
                    <a:gd name="T7" fmla="*/ 8 h 9"/>
                    <a:gd name="T8" fmla="*/ 0 w 33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9"/>
                    <a:gd name="T17" fmla="*/ 33 w 33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9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8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546" name="Freeform 24">
                  <a:extLst>
                    <a:ext uri="{FF2B5EF4-FFF2-40B4-BE49-F238E27FC236}">
                      <a16:creationId xmlns:a16="http://schemas.microsoft.com/office/drawing/2014/main" id="{DBFF7679-9EC7-B8FE-051F-B9AE6F8B2D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464"/>
                  <a:ext cx="193" cy="17"/>
                </a:xfrm>
                <a:custGeom>
                  <a:avLst/>
                  <a:gdLst>
                    <a:gd name="T0" fmla="*/ 0 w 193"/>
                    <a:gd name="T1" fmla="*/ 0 h 17"/>
                    <a:gd name="T2" fmla="*/ 192 w 193"/>
                    <a:gd name="T3" fmla="*/ 0 h 17"/>
                    <a:gd name="T4" fmla="*/ 192 w 193"/>
                    <a:gd name="T5" fmla="*/ 16 h 17"/>
                    <a:gd name="T6" fmla="*/ 0 w 193"/>
                    <a:gd name="T7" fmla="*/ 16 h 17"/>
                    <a:gd name="T8" fmla="*/ 0 w 193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3"/>
                    <a:gd name="T16" fmla="*/ 0 h 17"/>
                    <a:gd name="T17" fmla="*/ 193 w 19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3" h="17">
                      <a:moveTo>
                        <a:pt x="0" y="0"/>
                      </a:moveTo>
                      <a:lnTo>
                        <a:pt x="192" y="0"/>
                      </a:lnTo>
                      <a:lnTo>
                        <a:pt x="192" y="16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92547" name="Group 42">
                  <a:extLst>
                    <a:ext uri="{FF2B5EF4-FFF2-40B4-BE49-F238E27FC236}">
                      <a16:creationId xmlns:a16="http://schemas.microsoft.com/office/drawing/2014/main" id="{E10D9AD9-E37E-3B09-C761-15C5243AB9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2" y="632"/>
                  <a:ext cx="41" cy="505"/>
                  <a:chOff x="3512" y="632"/>
                  <a:chExt cx="41" cy="505"/>
                </a:xfrm>
              </p:grpSpPr>
              <p:sp>
                <p:nvSpPr>
                  <p:cNvPr id="192549" name="Freeform 25">
                    <a:extLst>
                      <a:ext uri="{FF2B5EF4-FFF2-40B4-BE49-F238E27FC236}">
                        <a16:creationId xmlns:a16="http://schemas.microsoft.com/office/drawing/2014/main" id="{5E415E51-1091-B733-5843-C1E083582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632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50" name="Freeform 26">
                    <a:extLst>
                      <a:ext uri="{FF2B5EF4-FFF2-40B4-BE49-F238E27FC236}">
                        <a16:creationId xmlns:a16="http://schemas.microsoft.com/office/drawing/2014/main" id="{D08F2D14-3241-72D1-907F-969FA8A323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664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51" name="Freeform 27">
                    <a:extLst>
                      <a:ext uri="{FF2B5EF4-FFF2-40B4-BE49-F238E27FC236}">
                        <a16:creationId xmlns:a16="http://schemas.microsoft.com/office/drawing/2014/main" id="{D223956A-4752-96EC-1043-EF05EC3A2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696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52" name="Freeform 28">
                    <a:extLst>
                      <a:ext uri="{FF2B5EF4-FFF2-40B4-BE49-F238E27FC236}">
                        <a16:creationId xmlns:a16="http://schemas.microsoft.com/office/drawing/2014/main" id="{C339DFF9-C8DC-1356-5E96-1263FB0422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728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53" name="Freeform 29">
                    <a:extLst>
                      <a:ext uri="{FF2B5EF4-FFF2-40B4-BE49-F238E27FC236}">
                        <a16:creationId xmlns:a16="http://schemas.microsoft.com/office/drawing/2014/main" id="{AE9EEF2E-CFEF-8AE3-5F47-BFA8651D74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760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54" name="Freeform 30">
                    <a:extLst>
                      <a:ext uri="{FF2B5EF4-FFF2-40B4-BE49-F238E27FC236}">
                        <a16:creationId xmlns:a16="http://schemas.microsoft.com/office/drawing/2014/main" id="{FB860660-1EB9-E9B1-3237-6B1DB38881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792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55" name="Freeform 31">
                    <a:extLst>
                      <a:ext uri="{FF2B5EF4-FFF2-40B4-BE49-F238E27FC236}">
                        <a16:creationId xmlns:a16="http://schemas.microsoft.com/office/drawing/2014/main" id="{E0B833FC-AAED-A29E-FDD1-E43DC3FFD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816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56" name="Freeform 32">
                    <a:extLst>
                      <a:ext uri="{FF2B5EF4-FFF2-40B4-BE49-F238E27FC236}">
                        <a16:creationId xmlns:a16="http://schemas.microsoft.com/office/drawing/2014/main" id="{AB46C657-ABC7-3737-E121-04147E097C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848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57" name="Freeform 33">
                    <a:extLst>
                      <a:ext uri="{FF2B5EF4-FFF2-40B4-BE49-F238E27FC236}">
                        <a16:creationId xmlns:a16="http://schemas.microsoft.com/office/drawing/2014/main" id="{5EEF5254-DC9B-52B2-29B8-3A42113D8F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888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58" name="Freeform 34">
                    <a:extLst>
                      <a:ext uri="{FF2B5EF4-FFF2-40B4-BE49-F238E27FC236}">
                        <a16:creationId xmlns:a16="http://schemas.microsoft.com/office/drawing/2014/main" id="{044092DD-F7EF-0095-813F-DBB35460F2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920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59" name="Freeform 35">
                    <a:extLst>
                      <a:ext uri="{FF2B5EF4-FFF2-40B4-BE49-F238E27FC236}">
                        <a16:creationId xmlns:a16="http://schemas.microsoft.com/office/drawing/2014/main" id="{3E585E77-295B-EF10-265B-455DA38D2F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952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60" name="Freeform 36">
                    <a:extLst>
                      <a:ext uri="{FF2B5EF4-FFF2-40B4-BE49-F238E27FC236}">
                        <a16:creationId xmlns:a16="http://schemas.microsoft.com/office/drawing/2014/main" id="{14F17818-8E09-CF08-9ED3-41EBC1BB1A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976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61" name="Freeform 37">
                    <a:extLst>
                      <a:ext uri="{FF2B5EF4-FFF2-40B4-BE49-F238E27FC236}">
                        <a16:creationId xmlns:a16="http://schemas.microsoft.com/office/drawing/2014/main" id="{8659D988-02F0-3B27-0B67-9BCAA53EFA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1008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62" name="Freeform 38">
                    <a:extLst>
                      <a:ext uri="{FF2B5EF4-FFF2-40B4-BE49-F238E27FC236}">
                        <a16:creationId xmlns:a16="http://schemas.microsoft.com/office/drawing/2014/main" id="{C96D51A9-0097-31FB-C9C5-3722DFB1DD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1048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63" name="Freeform 39">
                    <a:extLst>
                      <a:ext uri="{FF2B5EF4-FFF2-40B4-BE49-F238E27FC236}">
                        <a16:creationId xmlns:a16="http://schemas.microsoft.com/office/drawing/2014/main" id="{0A03BA43-9F80-6351-65C9-E5A80E972D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1080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64" name="Freeform 40">
                    <a:extLst>
                      <a:ext uri="{FF2B5EF4-FFF2-40B4-BE49-F238E27FC236}">
                        <a16:creationId xmlns:a16="http://schemas.microsoft.com/office/drawing/2014/main" id="{65010CB6-2252-D4CA-C36F-737858E020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1104"/>
                    <a:ext cx="33" cy="1"/>
                  </a:xfrm>
                  <a:custGeom>
                    <a:avLst/>
                    <a:gdLst>
                      <a:gd name="T0" fmla="*/ 0 w 33"/>
                      <a:gd name="T1" fmla="*/ 0 h 1"/>
                      <a:gd name="T2" fmla="*/ 32 w 33"/>
                      <a:gd name="T3" fmla="*/ 0 h 1"/>
                      <a:gd name="T4" fmla="*/ 0 60000 65536"/>
                      <a:gd name="T5" fmla="*/ 0 60000 65536"/>
                      <a:gd name="T6" fmla="*/ 0 w 33"/>
                      <a:gd name="T7" fmla="*/ 0 h 1"/>
                      <a:gd name="T8" fmla="*/ 33 w 33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3" h="1">
                        <a:moveTo>
                          <a:pt x="0" y="0"/>
                        </a:moveTo>
                        <a:lnTo>
                          <a:pt x="32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565" name="Freeform 41">
                    <a:extLst>
                      <a:ext uri="{FF2B5EF4-FFF2-40B4-BE49-F238E27FC236}">
                        <a16:creationId xmlns:a16="http://schemas.microsoft.com/office/drawing/2014/main" id="{6F50C7E7-8C29-2BE0-0C68-6505D805C3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2" y="1136"/>
                    <a:ext cx="41" cy="1"/>
                  </a:xfrm>
                  <a:custGeom>
                    <a:avLst/>
                    <a:gdLst>
                      <a:gd name="T0" fmla="*/ 0 w 41"/>
                      <a:gd name="T1" fmla="*/ 0 h 1"/>
                      <a:gd name="T2" fmla="*/ 40 w 41"/>
                      <a:gd name="T3" fmla="*/ 0 h 1"/>
                      <a:gd name="T4" fmla="*/ 0 60000 65536"/>
                      <a:gd name="T5" fmla="*/ 0 60000 65536"/>
                      <a:gd name="T6" fmla="*/ 0 w 41"/>
                      <a:gd name="T7" fmla="*/ 0 h 1"/>
                      <a:gd name="T8" fmla="*/ 41 w 41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1" h="1">
                        <a:moveTo>
                          <a:pt x="0" y="0"/>
                        </a:moveTo>
                        <a:lnTo>
                          <a:pt x="4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92548" name="Freeform 43">
                  <a:extLst>
                    <a:ext uri="{FF2B5EF4-FFF2-40B4-BE49-F238E27FC236}">
                      <a16:creationId xmlns:a16="http://schemas.microsoft.com/office/drawing/2014/main" id="{D657DE86-1C41-CC2E-FE81-28EA4CA52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560"/>
                  <a:ext cx="153" cy="625"/>
                </a:xfrm>
                <a:custGeom>
                  <a:avLst/>
                  <a:gdLst>
                    <a:gd name="T0" fmla="*/ 0 w 153"/>
                    <a:gd name="T1" fmla="*/ 0 h 625"/>
                    <a:gd name="T2" fmla="*/ 152 w 153"/>
                    <a:gd name="T3" fmla="*/ 0 h 625"/>
                    <a:gd name="T4" fmla="*/ 152 w 153"/>
                    <a:gd name="T5" fmla="*/ 624 h 625"/>
                    <a:gd name="T6" fmla="*/ 0 w 153"/>
                    <a:gd name="T7" fmla="*/ 624 h 625"/>
                    <a:gd name="T8" fmla="*/ 0 w 153"/>
                    <a:gd name="T9" fmla="*/ 0 h 6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625"/>
                    <a:gd name="T17" fmla="*/ 153 w 153"/>
                    <a:gd name="T18" fmla="*/ 625 h 6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625">
                      <a:moveTo>
                        <a:pt x="0" y="0"/>
                      </a:moveTo>
                      <a:lnTo>
                        <a:pt x="152" y="0"/>
                      </a:lnTo>
                      <a:lnTo>
                        <a:pt x="152" y="624"/>
                      </a:lnTo>
                      <a:lnTo>
                        <a:pt x="0" y="6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92527" name="Line 45">
                <a:extLst>
                  <a:ext uri="{FF2B5EF4-FFF2-40B4-BE49-F238E27FC236}">
                    <a16:creationId xmlns:a16="http://schemas.microsoft.com/office/drawing/2014/main" id="{08218CBB-D0D7-58F6-1D7D-B553DE387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2" y="1280"/>
                <a:ext cx="0" cy="16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92525" name="Freeform 47">
              <a:extLst>
                <a:ext uri="{FF2B5EF4-FFF2-40B4-BE49-F238E27FC236}">
                  <a16:creationId xmlns:a16="http://schemas.microsoft.com/office/drawing/2014/main" id="{113A8349-8F0E-899A-1004-4751718B7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2088"/>
              <a:ext cx="113" cy="473"/>
            </a:xfrm>
            <a:custGeom>
              <a:avLst/>
              <a:gdLst>
                <a:gd name="T0" fmla="*/ 8 w 113"/>
                <a:gd name="T1" fmla="*/ 56 h 473"/>
                <a:gd name="T2" fmla="*/ 40 w 113"/>
                <a:gd name="T3" fmla="*/ 0 h 473"/>
                <a:gd name="T4" fmla="*/ 80 w 113"/>
                <a:gd name="T5" fmla="*/ 24 h 473"/>
                <a:gd name="T6" fmla="*/ 96 w 113"/>
                <a:gd name="T7" fmla="*/ 112 h 473"/>
                <a:gd name="T8" fmla="*/ 112 w 113"/>
                <a:gd name="T9" fmla="*/ 168 h 473"/>
                <a:gd name="T10" fmla="*/ 96 w 113"/>
                <a:gd name="T11" fmla="*/ 232 h 473"/>
                <a:gd name="T12" fmla="*/ 96 w 113"/>
                <a:gd name="T13" fmla="*/ 400 h 473"/>
                <a:gd name="T14" fmla="*/ 88 w 113"/>
                <a:gd name="T15" fmla="*/ 472 h 473"/>
                <a:gd name="T16" fmla="*/ 0 w 113"/>
                <a:gd name="T17" fmla="*/ 472 h 473"/>
                <a:gd name="T18" fmla="*/ 8 w 113"/>
                <a:gd name="T19" fmla="*/ 400 h 473"/>
                <a:gd name="T20" fmla="*/ 24 w 113"/>
                <a:gd name="T21" fmla="*/ 336 h 473"/>
                <a:gd name="T22" fmla="*/ 24 w 113"/>
                <a:gd name="T23" fmla="*/ 152 h 473"/>
                <a:gd name="T24" fmla="*/ 8 w 113"/>
                <a:gd name="T25" fmla="*/ 64 h 4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3"/>
                <a:gd name="T40" fmla="*/ 0 h 473"/>
                <a:gd name="T41" fmla="*/ 113 w 113"/>
                <a:gd name="T42" fmla="*/ 473 h 4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3" h="473">
                  <a:moveTo>
                    <a:pt x="8" y="56"/>
                  </a:moveTo>
                  <a:lnTo>
                    <a:pt x="40" y="0"/>
                  </a:lnTo>
                  <a:lnTo>
                    <a:pt x="80" y="24"/>
                  </a:lnTo>
                  <a:lnTo>
                    <a:pt x="96" y="112"/>
                  </a:lnTo>
                  <a:lnTo>
                    <a:pt x="112" y="168"/>
                  </a:lnTo>
                  <a:lnTo>
                    <a:pt x="96" y="232"/>
                  </a:lnTo>
                  <a:lnTo>
                    <a:pt x="96" y="400"/>
                  </a:lnTo>
                  <a:lnTo>
                    <a:pt x="88" y="472"/>
                  </a:lnTo>
                  <a:lnTo>
                    <a:pt x="0" y="472"/>
                  </a:lnTo>
                  <a:lnTo>
                    <a:pt x="8" y="400"/>
                  </a:lnTo>
                  <a:lnTo>
                    <a:pt x="24" y="336"/>
                  </a:lnTo>
                  <a:lnTo>
                    <a:pt x="24" y="152"/>
                  </a:lnTo>
                  <a:lnTo>
                    <a:pt x="8" y="6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8" name="Rectangle 51">
            <a:extLst>
              <a:ext uri="{FF2B5EF4-FFF2-40B4-BE49-F238E27FC236}">
                <a16:creationId xmlns:a16="http://schemas.microsoft.com/office/drawing/2014/main" id="{2A6B1E0D-EAEF-161D-8FCF-AE70E9C5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59" y="3943603"/>
            <a:ext cx="3690937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5250" tIns="47625" rIns="95250" bIns="47625" anchor="ctr"/>
          <a:lstStyle>
            <a:lvl1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2pPr>
            <a:lvl3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3pPr>
            <a:lvl4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4pPr>
            <a:lvl5pPr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  <a:ea typeface="ＭＳ Ｐゴシック" charset="-128"/>
                <a:cs typeface="ＭＳ Ｐゴシック" charset="-128"/>
              </a:defRPr>
            </a:lvl5pPr>
            <a:lvl6pPr marL="4572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6pPr>
            <a:lvl7pPr marL="9144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7pPr>
            <a:lvl8pPr marL="13716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8pPr>
            <a:lvl9pPr marL="1828800" algn="l" defTabSz="95091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FEFF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65" charset="0"/>
              </a:defRPr>
            </a:lvl9pPr>
          </a:lstStyle>
          <a:p>
            <a:pPr>
              <a:defRPr/>
            </a:pPr>
            <a:r>
              <a:rPr lang="fr-FR" altLang="fr-FR" sz="32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Péridurale basse</a:t>
            </a:r>
          </a:p>
        </p:txBody>
      </p:sp>
    </p:spTree>
  </p:cSld>
  <p:clrMapOvr>
    <a:masterClrMapping/>
  </p:clrMapOvr>
  <p:transition>
    <p:rand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9FB22-5D41-A7C4-A23E-2B47955D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38" y="206375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dirty="0"/>
              <a:t>Conclusion</a:t>
            </a:r>
          </a:p>
        </p:txBody>
      </p:sp>
      <p:sp>
        <p:nvSpPr>
          <p:cNvPr id="194562" name="Espace réservé du contenu 4">
            <a:extLst>
              <a:ext uri="{FF2B5EF4-FFF2-40B4-BE49-F238E27FC236}">
                <a16:creationId xmlns:a16="http://schemas.microsoft.com/office/drawing/2014/main" id="{AF4DF8B2-D917-97B4-8ABF-52987752E8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4363" y="2078038"/>
            <a:ext cx="8869362" cy="3455987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Lidocaïne (xylocaïne)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Confort apporté (analgésie très efficace, anesthésie locale, loco-régionale, péridurale, épidurale)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Très peu d’effet secondaire</a:t>
            </a:r>
          </a:p>
        </p:txBody>
      </p:sp>
      <p:sp>
        <p:nvSpPr>
          <p:cNvPr id="194563" name="Espace réservé du numéro de diapositive 3">
            <a:extLst>
              <a:ext uri="{FF2B5EF4-FFF2-40B4-BE49-F238E27FC236}">
                <a16:creationId xmlns:a16="http://schemas.microsoft.com/office/drawing/2014/main" id="{EB37B47D-B01D-AA4F-F3DE-3A6B7AD94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79BFAFA-DA1E-7041-909E-99F3AA353983}" type="slidenum">
              <a:rPr lang="fr-FR" altLang="fr-FR" sz="1000" smtClean="0">
                <a:solidFill>
                  <a:schemeClr val="folHlink"/>
                </a:solidFill>
              </a:rPr>
              <a:pPr/>
              <a:t>91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17DB5-CD32-8801-6879-A40A66DB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38" y="206375"/>
            <a:ext cx="8567737" cy="1100138"/>
          </a:xfrm>
        </p:spPr>
        <p:txBody>
          <a:bodyPr/>
          <a:lstStyle/>
          <a:p>
            <a:pPr>
              <a:defRPr/>
            </a:pPr>
            <a:r>
              <a:rPr lang="fr-FR" dirty="0"/>
              <a:t>Conclusion finale</a:t>
            </a:r>
          </a:p>
        </p:txBody>
      </p:sp>
      <p:sp>
        <p:nvSpPr>
          <p:cNvPr id="195586" name="Espace réservé du contenu 4">
            <a:extLst>
              <a:ext uri="{FF2B5EF4-FFF2-40B4-BE49-F238E27FC236}">
                <a16:creationId xmlns:a16="http://schemas.microsoft.com/office/drawing/2014/main" id="{7710BCDA-DCBA-1468-B5A7-492E643947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46238"/>
            <a:ext cx="8869363" cy="4125912"/>
          </a:xfrm>
        </p:spPr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Plusieurs molécules d’intérêt majeur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Confort (anesthésie, analgésie, anticonvulsivant)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Effets dose-dépendants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Risque vital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Dose à respecter et surveillance stricte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Association synergique conseillée de molécules</a:t>
            </a:r>
          </a:p>
        </p:txBody>
      </p:sp>
      <p:sp>
        <p:nvSpPr>
          <p:cNvPr id="195587" name="Espace réservé du numéro de diapositive 3">
            <a:extLst>
              <a:ext uri="{FF2B5EF4-FFF2-40B4-BE49-F238E27FC236}">
                <a16:creationId xmlns:a16="http://schemas.microsoft.com/office/drawing/2014/main" id="{BC81CDDA-41CF-9DF3-1ACE-5E56F2485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99DD27-8606-704E-B2C3-38FCF611A36E}" type="slidenum">
              <a:rPr lang="fr-FR" altLang="fr-FR" sz="1000" smtClean="0">
                <a:solidFill>
                  <a:schemeClr val="folHlink"/>
                </a:solidFill>
              </a:rPr>
              <a:pPr/>
              <a:t>92</a:t>
            </a:fld>
            <a:endParaRPr lang="fr-FR" altLang="fr-FR" sz="10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n">
  <a:themeElements>
    <a:clrScheme name="">
      <a:dk1>
        <a:srgbClr val="000000"/>
      </a:dk1>
      <a:lt1>
        <a:srgbClr val="FFFFFF"/>
      </a:lt1>
      <a:dk2>
        <a:srgbClr val="114FFB"/>
      </a:dk2>
      <a:lt2>
        <a:srgbClr val="8CF4EA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SysAp:Applications:Microsoft Office 2001:Modèles:Mes modèles:plan.pot</Template>
  <TotalTime>7843</TotalTime>
  <Pages>92</Pages>
  <Words>3356</Words>
  <Application>Microsoft Macintosh PowerPoint</Application>
  <PresentationFormat>Personnalisé</PresentationFormat>
  <Paragraphs>1006</Paragraphs>
  <Slides>92</Slides>
  <Notes>83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92</vt:i4>
      </vt:variant>
    </vt:vector>
  </HeadingPairs>
  <TitlesOfParts>
    <vt:vector size="102" baseType="lpstr">
      <vt:lpstr>Arial</vt:lpstr>
      <vt:lpstr>Century Gothic</vt:lpstr>
      <vt:lpstr>Desdemona</vt:lpstr>
      <vt:lpstr>Helvetica</vt:lpstr>
      <vt:lpstr>Monotype Sorts</vt:lpstr>
      <vt:lpstr>Palatino</vt:lpstr>
      <vt:lpstr>Symbol</vt:lpstr>
      <vt:lpstr>Times</vt:lpstr>
      <vt:lpstr>Times New Roman</vt:lpstr>
      <vt:lpstr>plan</vt:lpstr>
      <vt:lpstr>Plan </vt:lpstr>
      <vt:lpstr>Présentation PowerPoint</vt:lpstr>
      <vt:lpstr>Quelques caractéristiques communes aux modificateurs centraux</vt:lpstr>
      <vt:lpstr>Plan </vt:lpstr>
      <vt:lpstr>Chapitre 9 LES HYPNOTIQUES L’anesthésie générale</vt:lpstr>
      <vt:lpstr>Définitions</vt:lpstr>
      <vt:lpstr>Les vrais objectifs de l’anesthésie</vt:lpstr>
      <vt:lpstr>Les vrais buts de l’anesthésie</vt:lpstr>
      <vt:lpstr>Les grandes règles</vt:lpstr>
      <vt:lpstr>Les produits utilisés en anesthésie</vt:lpstr>
      <vt:lpstr>Les produits utilisés en anesthésie</vt:lpstr>
      <vt:lpstr>Conclusion</vt:lpstr>
      <vt:lpstr>Plan </vt:lpstr>
      <vt:lpstr>Hypnotiques dissociatifs</vt:lpstr>
      <vt:lpstr>Pharmacocinétique</vt:lpstr>
      <vt:lpstr>Actions pharmacologiques</vt:lpstr>
      <vt:lpstr>Thérapeutique</vt:lpstr>
      <vt:lpstr>Spécialités pharmaceutiques</vt:lpstr>
      <vt:lpstr>Plan </vt:lpstr>
      <vt:lpstr>Composés divers (1)</vt:lpstr>
      <vt:lpstr>Usages </vt:lpstr>
      <vt:lpstr>Composés divers (2) </vt:lpstr>
      <vt:lpstr>Plan </vt:lpstr>
      <vt:lpstr>Hypnotiques volatils</vt:lpstr>
      <vt:lpstr>Volatilité et liposolubilité</vt:lpstr>
      <vt:lpstr>Solubilité des hypnotiques dans le sang</vt:lpstr>
      <vt:lpstr>Redistribution tissulaire </vt:lpstr>
      <vt:lpstr>Chronologie </vt:lpstr>
      <vt:lpstr>Mode d'action</vt:lpstr>
      <vt:lpstr>Toxicité </vt:lpstr>
      <vt:lpstr>Spécialités pharmaceutiques </vt:lpstr>
      <vt:lpstr>Conclusion sur les hypnotiques</vt:lpstr>
      <vt:lpstr>Plan </vt:lpstr>
      <vt:lpstr>Chapitre 10 LES ANTICONVULSIVANTS</vt:lpstr>
      <vt:lpstr>Anticonvulsivants</vt:lpstr>
      <vt:lpstr>Syndromes convulsifs</vt:lpstr>
      <vt:lpstr>Perturbations électriques</vt:lpstr>
      <vt:lpstr>Hypothèses de mécanismes</vt:lpstr>
      <vt:lpstr>Mode d'action</vt:lpstr>
      <vt:lpstr>Thérapeutique</vt:lpstr>
      <vt:lpstr>Spécialités pharmaceutiques </vt:lpstr>
      <vt:lpstr>Thérapeutique</vt:lpstr>
      <vt:lpstr>Attitudes thérapeutiques</vt:lpstr>
      <vt:lpstr>Conclusion</vt:lpstr>
      <vt:lpstr>Plan </vt:lpstr>
      <vt:lpstr>Chapitre 11 LES SEDATIFS ANALGESIQUES</vt:lpstr>
      <vt:lpstr>Sédatifs analgésiques </vt:lpstr>
      <vt:lpstr>Sédatifs analgésiques </vt:lpstr>
      <vt:lpstr>Pharmacodynamie </vt:lpstr>
      <vt:lpstr>Actions pharmacologiques</vt:lpstr>
      <vt:lpstr>Usages</vt:lpstr>
      <vt:lpstr>Présentation PowerPoint</vt:lpstr>
      <vt:lpstr>Réveil</vt:lpstr>
      <vt:lpstr>Conclusion</vt:lpstr>
      <vt:lpstr>Plan </vt:lpstr>
      <vt:lpstr>Chapitre 11 Les TRANQUILLISANTS</vt:lpstr>
      <vt:lpstr>TRANQUILLISANTS </vt:lpstr>
      <vt:lpstr>Mode d'action des neuroleptiques</vt:lpstr>
      <vt:lpstr>Thérapeutique </vt:lpstr>
      <vt:lpstr>Effets secondaires </vt:lpstr>
      <vt:lpstr>Effets secondaires </vt:lpstr>
      <vt:lpstr>TRANQUILLISANTS </vt:lpstr>
      <vt:lpstr>Mécanisme d'action </vt:lpstr>
      <vt:lpstr>Thérapeutique</vt:lpstr>
      <vt:lpstr>Conclusion</vt:lpstr>
      <vt:lpstr>Plan</vt:lpstr>
      <vt:lpstr>Chapitre 13 LES ANALGESIQUES CENTRAUX</vt:lpstr>
      <vt:lpstr>ANALGESIQUES CENTRAUX</vt:lpstr>
      <vt:lpstr>ANALGESIQUES CENTRAUX</vt:lpstr>
      <vt:lpstr>Contrôle central </vt:lpstr>
      <vt:lpstr>Effets analgésiques </vt:lpstr>
      <vt:lpstr>Effets centraux </vt:lpstr>
      <vt:lpstr>Indications</vt:lpstr>
      <vt:lpstr>Présentation PowerPoint</vt:lpstr>
      <vt:lpstr>Arbre décisionnel simplifié</vt:lpstr>
      <vt:lpstr>Toxicité </vt:lpstr>
      <vt:lpstr>Conclusion</vt:lpstr>
      <vt:lpstr>Plan</vt:lpstr>
      <vt:lpstr>Chapitre 14 Les ANESTHESIQUES LOCAUX</vt:lpstr>
      <vt:lpstr>Anesthésiques locaux</vt:lpstr>
      <vt:lpstr>Effet anesthésique local</vt:lpstr>
      <vt:lpstr>Dépôt d'un anesthésique local en périphérie</vt:lpstr>
      <vt:lpstr>Dépôt d'un anesthésique local sur un tronc nerveux</vt:lpstr>
      <vt:lpstr>Effets secondaires</vt:lpstr>
      <vt:lpstr>Indications</vt:lpstr>
      <vt:lpstr>Présentation PowerPoint</vt:lpstr>
      <vt:lpstr>Techniques d’emploi</vt:lpstr>
      <vt:lpstr>Voies d'administration</vt:lpstr>
      <vt:lpstr>Péridurale basse</vt:lpstr>
      <vt:lpstr>Infiltration</vt:lpstr>
      <vt:lpstr>Conclusion</vt:lpstr>
      <vt:lpstr>Conclusion finale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MODIFICATEURS DU SYSTEME NERVEUX</dc:title>
  <dc:subject/>
  <dc:creator>MG</dc:creator>
  <cp:keywords/>
  <dc:description/>
  <cp:lastModifiedBy>J-C Desfontis</cp:lastModifiedBy>
  <cp:revision>221</cp:revision>
  <cp:lastPrinted>2006-11-30T09:02:43Z</cp:lastPrinted>
  <dcterms:created xsi:type="dcterms:W3CDTF">2011-03-25T11:50:26Z</dcterms:created>
  <dcterms:modified xsi:type="dcterms:W3CDTF">2025-01-20T19:50:15Z</dcterms:modified>
</cp:coreProperties>
</file>